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drawings/drawing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drawings/drawing4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7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8.xml" ContentType="application/vnd.openxmlformats-officedocument.drawingml.chart+xml"/>
  <Override PartName="/ppt/theme/themeOverride37.xml" ContentType="application/vnd.openxmlformats-officedocument.themeOverride+xml"/>
  <Override PartName="/ppt/notesSlides/notesSlide40.xml" ContentType="application/vnd.openxmlformats-officedocument.presentationml.notesSlide+xml"/>
  <Override PartName="/ppt/charts/chart39.xml" ContentType="application/vnd.openxmlformats-officedocument.drawingml.chart+xml"/>
  <Override PartName="/ppt/theme/themeOverride38.xml" ContentType="application/vnd.openxmlformats-officedocument.themeOverride+xml"/>
  <Override PartName="/ppt/drawings/drawing5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40.xml" ContentType="application/vnd.openxmlformats-officedocument.drawingml.chart+xml"/>
  <Override PartName="/ppt/theme/themeOverride39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41.xml" ContentType="application/vnd.openxmlformats-officedocument.drawingml.chart+xml"/>
  <Override PartName="/ppt/theme/themeOverride40.xml" ContentType="application/vnd.openxmlformats-officedocument.themeOverride+xml"/>
  <Override PartName="/ppt/charts/chart42.xml" ContentType="application/vnd.openxmlformats-officedocument.drawingml.chart+xml"/>
  <Override PartName="/ppt/theme/themeOverride41.xml" ContentType="application/vnd.openxmlformats-officedocument.themeOverride+xml"/>
  <Override PartName="/ppt/charts/chart43.xml" ContentType="application/vnd.openxmlformats-officedocument.drawingml.chart+xml"/>
  <Override PartName="/ppt/theme/themeOverride42.xml" ContentType="application/vnd.openxmlformats-officedocument.themeOverride+xml"/>
  <Override PartName="/ppt/charts/chart44.xml" ContentType="application/vnd.openxmlformats-officedocument.drawingml.chart+xml"/>
  <Override PartName="/ppt/theme/themeOverride43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45.xml" ContentType="application/vnd.openxmlformats-officedocument.drawingml.chart+xml"/>
  <Override PartName="/ppt/theme/themeOverride44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46.xml" ContentType="application/vnd.openxmlformats-officedocument.drawingml.chart+xml"/>
  <Override PartName="/ppt/theme/themeOverride45.xml" ContentType="application/vnd.openxmlformats-officedocument.themeOverride+xml"/>
  <Override PartName="/ppt/charts/chart47.xml" ContentType="application/vnd.openxmlformats-officedocument.drawingml.chart+xml"/>
  <Override PartName="/ppt/theme/themeOverride46.xml" ContentType="application/vnd.openxmlformats-officedocument.themeOverride+xml"/>
  <Override PartName="/ppt/notesSlides/notesSlide48.xml" ContentType="application/vnd.openxmlformats-officedocument.presentationml.notesSlide+xml"/>
  <Override PartName="/ppt/charts/chart48.xml" ContentType="application/vnd.openxmlformats-officedocument.drawingml.chart+xml"/>
  <Override PartName="/ppt/theme/themeOverride47.xml" ContentType="application/vnd.openxmlformats-officedocument.themeOverr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49.xml" ContentType="application/vnd.openxmlformats-officedocument.drawingml.chart+xml"/>
  <Override PartName="/ppt/theme/themeOverride48.xml" ContentType="application/vnd.openxmlformats-officedocument.themeOverride+xml"/>
  <Override PartName="/ppt/charts/chart50.xml" ContentType="application/vnd.openxmlformats-officedocument.drawingml.chart+xml"/>
  <Override PartName="/ppt/theme/themeOverride49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670" r:id="rId1"/>
    <p:sldMasterId id="2147484672" r:id="rId2"/>
    <p:sldMasterId id="2147484675" r:id="rId3"/>
    <p:sldMasterId id="2147484678" r:id="rId4"/>
    <p:sldMasterId id="2147484685" r:id="rId5"/>
    <p:sldMasterId id="2147484692" r:id="rId6"/>
    <p:sldMasterId id="2147484727" r:id="rId7"/>
    <p:sldMasterId id="2147484744" r:id="rId8"/>
    <p:sldMasterId id="2147484752" r:id="rId9"/>
    <p:sldMasterId id="2147484769" r:id="rId10"/>
    <p:sldMasterId id="2147484787" r:id="rId11"/>
  </p:sldMasterIdLst>
  <p:notesMasterIdLst>
    <p:notesMasterId r:id="rId71"/>
  </p:notesMasterIdLst>
  <p:handoutMasterIdLst>
    <p:handoutMasterId r:id="rId72"/>
  </p:handoutMasterIdLst>
  <p:sldIdLst>
    <p:sldId id="1240" r:id="rId12"/>
    <p:sldId id="1129" r:id="rId13"/>
    <p:sldId id="1130" r:id="rId14"/>
    <p:sldId id="1128" r:id="rId15"/>
    <p:sldId id="1667" r:id="rId16"/>
    <p:sldId id="875" r:id="rId17"/>
    <p:sldId id="399" r:id="rId18"/>
    <p:sldId id="1556" r:id="rId19"/>
    <p:sldId id="406" r:id="rId20"/>
    <p:sldId id="407" r:id="rId21"/>
    <p:sldId id="408" r:id="rId22"/>
    <p:sldId id="1557" r:id="rId23"/>
    <p:sldId id="1074" r:id="rId24"/>
    <p:sldId id="1079" r:id="rId25"/>
    <p:sldId id="1087" r:id="rId26"/>
    <p:sldId id="1558" r:id="rId27"/>
    <p:sldId id="1572" r:id="rId28"/>
    <p:sldId id="1205" r:id="rId29"/>
    <p:sldId id="1559" r:id="rId30"/>
    <p:sldId id="2399" r:id="rId31"/>
    <p:sldId id="519" r:id="rId32"/>
    <p:sldId id="1560" r:id="rId33"/>
    <p:sldId id="1573" r:id="rId34"/>
    <p:sldId id="1207" r:id="rId35"/>
    <p:sldId id="454" r:id="rId36"/>
    <p:sldId id="1561" r:id="rId37"/>
    <p:sldId id="905" r:id="rId38"/>
    <p:sldId id="1571" r:id="rId39"/>
    <p:sldId id="487" r:id="rId40"/>
    <p:sldId id="484" r:id="rId41"/>
    <p:sldId id="510" r:id="rId42"/>
    <p:sldId id="1563" r:id="rId43"/>
    <p:sldId id="1668" r:id="rId44"/>
    <p:sldId id="426" r:id="rId45"/>
    <p:sldId id="1564" r:id="rId46"/>
    <p:sldId id="1029" r:id="rId47"/>
    <p:sldId id="1031" r:id="rId48"/>
    <p:sldId id="605" r:id="rId49"/>
    <p:sldId id="1565" r:id="rId50"/>
    <p:sldId id="1015" r:id="rId51"/>
    <p:sldId id="1203" r:id="rId52"/>
    <p:sldId id="525" r:id="rId53"/>
    <p:sldId id="1566" r:id="rId54"/>
    <p:sldId id="1552" r:id="rId55"/>
    <p:sldId id="2400" r:id="rId56"/>
    <p:sldId id="1567" r:id="rId57"/>
    <p:sldId id="1555" r:id="rId58"/>
    <p:sldId id="1569" r:id="rId59"/>
    <p:sldId id="1051" r:id="rId60"/>
    <p:sldId id="1669" r:id="rId61"/>
    <p:sldId id="2398" r:id="rId62"/>
    <p:sldId id="2381" r:id="rId63"/>
    <p:sldId id="1570" r:id="rId64"/>
    <p:sldId id="1664" r:id="rId65"/>
    <p:sldId id="1329" r:id="rId66"/>
    <p:sldId id="2401" r:id="rId67"/>
    <p:sldId id="1356" r:id="rId68"/>
    <p:sldId id="2402" r:id="rId69"/>
    <p:sldId id="2396" r:id="rId7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AC6"/>
    <a:srgbClr val="5FB637"/>
    <a:srgbClr val="FF99FF"/>
    <a:srgbClr val="F9DFDF"/>
    <a:srgbClr val="F6D2D2"/>
    <a:srgbClr val="FAE6E6"/>
    <a:srgbClr val="409BC8"/>
    <a:srgbClr val="84BFDC"/>
    <a:srgbClr val="9DCCE3"/>
    <a:srgbClr val="A0C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87942" autoAdjust="0"/>
  </p:normalViewPr>
  <p:slideViewPr>
    <p:cSldViewPr snapToGrid="0" snapToObjects="1">
      <p:cViewPr varScale="1">
        <p:scale>
          <a:sx n="106" d="100"/>
          <a:sy n="106" d="100"/>
        </p:scale>
        <p:origin x="15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notesViewPr>
    <p:cSldViewPr snapToGrid="0" snapToObjects="1">
      <p:cViewPr varScale="1">
        <p:scale>
          <a:sx n="80" d="100"/>
          <a:sy n="80" d="100"/>
        </p:scale>
        <p:origin x="-31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presProps" Target="presProps.xml"/><Relationship Id="rId8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1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2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3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4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5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6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7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4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531884903275981"/>
          <c:y val="7.2989476075106058E-2"/>
          <c:w val="0.5898586808593369"/>
          <c:h val="0.897065247048791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 Problem</c:v>
                </c:pt>
              </c:strCache>
            </c:strRef>
          </c:tx>
          <c:spPr>
            <a:solidFill>
              <a:schemeClr val="accent2"/>
            </a:solidFill>
            <a:ln w="28575">
              <a:solidFill>
                <a:schemeClr val="bg1"/>
              </a:solidFill>
            </a:ln>
          </c:spPr>
          <c:invertIfNegative val="0"/>
          <c:dLbls>
            <c:dLbl>
              <c:idx val="14"/>
              <c:layout>
                <c:manualLayout>
                  <c:x val="1.5432098765432098E-3"/>
                  <c:y val="2.0091964951288263E-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>
                        <a:solidFill>
                          <a:schemeClr val="bg1"/>
                        </a:solidFill>
                      </a:defRPr>
                    </a:pPr>
                    <a:fld id="{0C30CC97-55DE-4F98-A7B7-F0AFD16488B5}" type="VALUE">
                      <a:rPr lang="en-US" sz="800"/>
                      <a:pPr>
                        <a:defRPr sz="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&quot;%&quot;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67-47F6-ACAB-289986BCF419}"/>
                </c:ext>
              </c:extLst>
            </c:dLbl>
            <c:dLbl>
              <c:idx val="15"/>
              <c:layout>
                <c:manualLayout>
                  <c:x val="0"/>
                  <c:y val="4.0183929883864425E-7"/>
                </c:manualLayout>
              </c:layout>
              <c:tx>
                <c:rich>
                  <a:bodyPr/>
                  <a:lstStyle/>
                  <a:p>
                    <a:fld id="{6BCD44F4-9295-4E1F-AE14-95686D12A86B}" type="VALUE">
                      <a:rPr lang="en-US" sz="80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B67-47F6-ACAB-289986BCF419}"/>
                </c:ext>
              </c:extLst>
            </c:dLbl>
            <c:dLbl>
              <c:idx val="16"/>
              <c:layout>
                <c:manualLayout>
                  <c:x val="1.5432098765432098E-3"/>
                  <c:y val="-2.5506749493782945E-3"/>
                </c:manualLayout>
              </c:layout>
              <c:tx>
                <c:rich>
                  <a:bodyPr rot="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96187405-ECE8-4928-9C58-50B309EFBA6D}" type="VALUE">
                      <a:rPr lang="en-US" sz="600" dirty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&quot;%&quot;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B67-47F6-ACAB-289986BCF419}"/>
                </c:ext>
              </c:extLst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Mental Health</c:v>
                </c:pt>
                <c:pt idx="1">
                  <c:v>Substance Abuse</c:v>
                </c:pt>
                <c:pt idx="2">
                  <c:v>Tobacco Use</c:v>
                </c:pt>
                <c:pt idx="3">
                  <c:v>Nutrition, Physical Activity &amp; Weight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61.6</c:v>
                </c:pt>
                <c:pt idx="2">
                  <c:v>53.8</c:v>
                </c:pt>
                <c:pt idx="3">
                  <c:v>48.8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2-42EF-B728-571187EA75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Problem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Mental Health</c:v>
                </c:pt>
                <c:pt idx="1">
                  <c:v>Substance Abuse</c:v>
                </c:pt>
                <c:pt idx="2">
                  <c:v>Tobacco Use</c:v>
                </c:pt>
                <c:pt idx="3">
                  <c:v>Nutrition, Physical Activity &amp; Weight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23.3</c:v>
                </c:pt>
                <c:pt idx="1">
                  <c:v>36</c:v>
                </c:pt>
                <c:pt idx="2">
                  <c:v>37.5</c:v>
                </c:pt>
                <c:pt idx="3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2-42EF-B728-571187EA75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Minor Problem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Mental Health</c:v>
                </c:pt>
                <c:pt idx="1">
                  <c:v>Substance Abuse</c:v>
                </c:pt>
                <c:pt idx="2">
                  <c:v>Tobacco Use</c:v>
                </c:pt>
                <c:pt idx="3">
                  <c:v>Nutrition, Physical Activity &amp; Weight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2.2999999999999998</c:v>
                </c:pt>
                <c:pt idx="2">
                  <c:v>8.8000000000000007</c:v>
                </c:pt>
                <c:pt idx="3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62-42EF-B728-571187EA75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Problem At All</c:v>
                </c:pt>
              </c:strCache>
            </c:strRef>
          </c:tx>
          <c:spPr>
            <a:solidFill>
              <a:schemeClr val="accent4"/>
            </a:solidFill>
            <a:ln w="28575"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Mental Health</c:v>
                </c:pt>
                <c:pt idx="1">
                  <c:v>Substance Abuse</c:v>
                </c:pt>
                <c:pt idx="2">
                  <c:v>Tobacco Use</c:v>
                </c:pt>
                <c:pt idx="3">
                  <c:v>Nutrition, Physical Activity &amp; Weight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0</c:v>
                </c:pt>
                <c:pt idx="2">
                  <c:v>0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62-42EF-B728-571187EA7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73070464"/>
        <c:axId val="73072000"/>
      </c:barChart>
      <c:catAx>
        <c:axId val="73070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3072000"/>
        <c:crosses val="autoZero"/>
        <c:auto val="1"/>
        <c:lblAlgn val="ctr"/>
        <c:lblOffset val="100"/>
        <c:noMultiLvlLbl val="0"/>
      </c:catAx>
      <c:valAx>
        <c:axId val="73072000"/>
        <c:scaling>
          <c:orientation val="minMax"/>
          <c:max val="100"/>
          <c:min val="0"/>
        </c:scaling>
        <c:delete val="1"/>
        <c:axPos val="b"/>
        <c:numFmt formatCode="0&quot;%&quot;" sourceLinked="0"/>
        <c:majorTickMark val="out"/>
        <c:minorTickMark val="none"/>
        <c:tickLblPos val="nextTo"/>
        <c:crossAx val="73070464"/>
        <c:crosses val="max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2893214737046759E-2"/>
          <c:y val="0"/>
          <c:w val="0.98655924953825214"/>
          <c:h val="4.995625979232142E-2"/>
        </c:manualLayout>
      </c:layout>
      <c:overlay val="0"/>
      <c:txPr>
        <a:bodyPr/>
        <a:lstStyle/>
        <a:p>
          <a:pPr>
            <a:defRPr sz="14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E3-40FD-9BB0-77224096D35F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E3-40FD-9BB0-77224096D35F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5.8</c:v>
                </c:pt>
                <c:pt idx="1">
                  <c:v>9.4</c:v>
                </c:pt>
                <c:pt idx="2">
                  <c:v>11.2</c:v>
                </c:pt>
                <c:pt idx="3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E3-40FD-9BB0-77224096D3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07679595606103"/>
          <c:y val="4.8803371482336641E-2"/>
          <c:w val="0.36786271507728202"/>
          <c:h val="0.89488504603804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71234"/>
            </a:solidFill>
            <a:ln w="28575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explosion val="9"/>
            <c:spPr>
              <a:solidFill>
                <a:srgbClr val="BE1C37"/>
              </a:solidFill>
              <a:ln w="28575">
                <a:solidFill>
                  <a:srgbClr val="BE1C37">
                    <a:lumMod val="50000"/>
                  </a:srgbClr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99E-4E4B-AD80-F66D48532D86}"/>
              </c:ext>
            </c:extLst>
          </c:dPt>
          <c:dPt>
            <c:idx val="1"/>
            <c:bubble3D val="0"/>
            <c:spPr>
              <a:solidFill>
                <a:srgbClr val="ECC182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99E-4E4B-AD80-F66D48532D86}"/>
              </c:ext>
            </c:extLst>
          </c:dPt>
          <c:dPt>
            <c:idx val="2"/>
            <c:bubble3D val="0"/>
            <c:spPr>
              <a:solidFill>
                <a:srgbClr val="93509E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99E-4E4B-AD80-F66D48532D86}"/>
              </c:ext>
            </c:extLst>
          </c:dPt>
          <c:dPt>
            <c:idx val="3"/>
            <c:bubble3D val="0"/>
            <c:spPr>
              <a:solidFill>
                <a:srgbClr val="A5D867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99E-4E4B-AD80-F66D48532D86}"/>
              </c:ext>
            </c:extLst>
          </c:dPt>
          <c:dPt>
            <c:idx val="4"/>
            <c:bubble3D val="0"/>
            <c:spPr>
              <a:solidFill>
                <a:srgbClr val="5A85D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099E-4E4B-AD80-F66D48532D86}"/>
              </c:ext>
            </c:extLst>
          </c:dPt>
          <c:dPt>
            <c:idx val="5"/>
            <c:bubble3D val="0"/>
            <c:spPr>
              <a:solidFill>
                <a:srgbClr val="BE1C37">
                  <a:lumMod val="40000"/>
                  <a:lumOff val="60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160E-4BDD-BEC0-FEBF0218B7E4}"/>
              </c:ext>
            </c:extLst>
          </c:dPt>
          <c:dPt>
            <c:idx val="6"/>
            <c:bubble3D val="0"/>
            <c:spPr>
              <a:solidFill>
                <a:srgbClr val="93509E">
                  <a:lumMod val="40000"/>
                  <a:lumOff val="60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E-2D05-40CD-ADC1-22665F37F4EC}"/>
              </c:ext>
            </c:extLst>
          </c:dPt>
          <c:dPt>
            <c:idx val="7"/>
            <c:bubble3D val="0"/>
            <c:spPr>
              <a:solidFill>
                <a:srgbClr val="FFFFFF">
                  <a:lumMod val="6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2D05-40CD-ADC1-22665F37F4EC}"/>
              </c:ext>
            </c:extLst>
          </c:dPt>
          <c:dLbls>
            <c:dLbl>
              <c:idx val="5"/>
              <c:layout>
                <c:manualLayout>
                  <c:x val="8.796296296296291E-2"/>
                  <c:y val="-0.10511495396195583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0E-4BDD-BEC0-FEBF0218B7E4}"/>
                </c:ext>
              </c:extLst>
            </c:dLbl>
            <c:dLbl>
              <c:idx val="6"/>
              <c:layout>
                <c:manualLayout>
                  <c:x val="9.1049382716049385E-2"/>
                  <c:y val="-0.12388533365573315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baseline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4.9637284922717996E-2"/>
                      <c:h val="0.10909430579051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2D05-40CD-ADC1-22665F37F4EC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Cancer</c:v>
                </c:pt>
                <c:pt idx="1">
                  <c:v>Heart Disease</c:v>
                </c:pt>
                <c:pt idx="2">
                  <c:v>COVID-19</c:v>
                </c:pt>
                <c:pt idx="3">
                  <c:v>Lung Disease</c:v>
                </c:pt>
                <c:pt idx="4">
                  <c:v>Unintentional Injuries</c:v>
                </c:pt>
                <c:pt idx="5">
                  <c:v>Alzheimer's Disesae</c:v>
                </c:pt>
                <c:pt idx="6">
                  <c:v>Diabetes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19.8</c:v>
                </c:pt>
                <c:pt idx="1">
                  <c:v>14.7</c:v>
                </c:pt>
                <c:pt idx="2">
                  <c:v>14.7</c:v>
                </c:pt>
                <c:pt idx="3">
                  <c:v>7.3</c:v>
                </c:pt>
                <c:pt idx="4">
                  <c:v>5.9</c:v>
                </c:pt>
                <c:pt idx="5">
                  <c:v>4.7</c:v>
                </c:pt>
                <c:pt idx="6">
                  <c:v>3.9</c:v>
                </c:pt>
                <c:pt idx="7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9E-4E4B-AD80-F66D48532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0"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500" b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5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500" b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500" b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15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998566151453293"/>
          <c:y val="4.9460487744027941E-2"/>
          <c:w val="0.25847112860892396"/>
          <c:h val="0.90173614077363529"/>
        </c:manualLayout>
      </c:layout>
      <c:overlay val="0"/>
      <c:txPr>
        <a:bodyPr/>
        <a:lstStyle/>
        <a:p>
          <a:pPr>
            <a:defRPr sz="15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0724575392248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
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78.400000000000006</c:v>
                </c:pt>
                <c:pt idx="1">
                  <c:v>73.599999999999994</c:v>
                </c:pt>
                <c:pt idx="2">
                  <c:v>76.099999999999994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0724575392248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47F8-47CF-BD7E-B24F4EB43A76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CD5-4E5C-A4DF-E829A8C19ED4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
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61.9</c:v>
                </c:pt>
                <c:pt idx="1">
                  <c:v>75.7</c:v>
                </c:pt>
                <c:pt idx="2">
                  <c:v>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0724575392248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2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898-456C-B22A-4ED2638E979A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
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65.900000000000006</c:v>
                </c:pt>
                <c:pt idx="1">
                  <c:v>68.099999999999994</c:v>
                </c:pt>
                <c:pt idx="2">
                  <c:v>77.400000000000006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90604646641393"/>
          <c:y val="0"/>
          <c:w val="0.86809395353358609"/>
          <c:h val="0.700923421273008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57150">
              <a:solidFill>
                <a:srgbClr val="BE1C3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36.799999999999997</c:v>
                </c:pt>
                <c:pt idx="1">
                  <c:v>36.299999999999997</c:v>
                </c:pt>
                <c:pt idx="2">
                  <c:v>41.1</c:v>
                </c:pt>
                <c:pt idx="3">
                  <c:v>43.6</c:v>
                </c:pt>
                <c:pt idx="4">
                  <c:v>46.7</c:v>
                </c:pt>
                <c:pt idx="5">
                  <c:v>44.5</c:v>
                </c:pt>
                <c:pt idx="6">
                  <c:v>40.299999999999997</c:v>
                </c:pt>
                <c:pt idx="7">
                  <c:v>40.4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EB-4D7E-A0B5-3F3C448959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</c:v>
                </c:pt>
              </c:strCache>
            </c:strRef>
          </c:tx>
          <c:spPr>
            <a:ln w="38100">
              <a:solidFill>
                <a:srgbClr val="A5D86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25.9</c:v>
                </c:pt>
                <c:pt idx="1">
                  <c:v>25.5</c:v>
                </c:pt>
                <c:pt idx="2">
                  <c:v>25.9</c:v>
                </c:pt>
                <c:pt idx="3">
                  <c:v>25.8</c:v>
                </c:pt>
                <c:pt idx="4">
                  <c:v>26.5</c:v>
                </c:pt>
                <c:pt idx="5">
                  <c:v>26.2</c:v>
                </c:pt>
                <c:pt idx="6">
                  <c:v>25.9</c:v>
                </c:pt>
                <c:pt idx="7">
                  <c:v>26.9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EB-4D7E-A0B5-3F3C448959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5A85D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 formatCode="General">
                  <c:v>22.4</c:v>
                </c:pt>
                <c:pt idx="1">
                  <c:v>22.3</c:v>
                </c:pt>
                <c:pt idx="2">
                  <c:v>21.3</c:v>
                </c:pt>
                <c:pt idx="3">
                  <c:v>21.2</c:v>
                </c:pt>
                <c:pt idx="4">
                  <c:v>21.3</c:v>
                </c:pt>
                <c:pt idx="5">
                  <c:v>21.3</c:v>
                </c:pt>
                <c:pt idx="6">
                  <c:v>21.5</c:v>
                </c:pt>
                <c:pt idx="7">
                  <c:v>22.6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EB-4D7E-A0B5-3F3C44895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479360"/>
        <c:axId val="164481280"/>
      </c:lineChart>
      <c:catAx>
        <c:axId val="1644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64481280"/>
        <c:crosses val="autoZero"/>
        <c:auto val="1"/>
        <c:lblAlgn val="ctr"/>
        <c:lblOffset val="100"/>
        <c:noMultiLvlLbl val="0"/>
      </c:catAx>
      <c:valAx>
        <c:axId val="164481280"/>
        <c:scaling>
          <c:orientation val="minMax"/>
          <c:max val="6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crossAx val="16447936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90604646641393"/>
          <c:y val="0"/>
          <c:w val="0.86809395353358609"/>
          <c:h val="0.700923421273008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57150">
              <a:solidFill>
                <a:srgbClr val="BE1C3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13.2</c:v>
                </c:pt>
                <c:pt idx="1">
                  <c:v>14.3</c:v>
                </c:pt>
                <c:pt idx="2">
                  <c:v>16.5</c:v>
                </c:pt>
                <c:pt idx="3">
                  <c:v>16.5</c:v>
                </c:pt>
                <c:pt idx="4">
                  <c:v>14.7</c:v>
                </c:pt>
                <c:pt idx="5">
                  <c:v>16.2</c:v>
                </c:pt>
                <c:pt idx="6">
                  <c:v>18.399999999999999</c:v>
                </c:pt>
                <c:pt idx="7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0-4B4D-8ADD-4479B64461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</c:v>
                </c:pt>
              </c:strCache>
            </c:strRef>
          </c:tx>
          <c:spPr>
            <a:ln w="38100">
              <a:solidFill>
                <a:srgbClr val="A5D86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18.2</c:v>
                </c:pt>
                <c:pt idx="1">
                  <c:v>18</c:v>
                </c:pt>
                <c:pt idx="2">
                  <c:v>18.7</c:v>
                </c:pt>
                <c:pt idx="3">
                  <c:v>18.7</c:v>
                </c:pt>
                <c:pt idx="4">
                  <c:v>18.600000000000001</c:v>
                </c:pt>
                <c:pt idx="5">
                  <c:v>18.2</c:v>
                </c:pt>
                <c:pt idx="6">
                  <c:v>17.7</c:v>
                </c:pt>
                <c:pt idx="7">
                  <c:v>17.399999999999999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0-4B4D-8ADD-4479B64461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5A85D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15.3</c:v>
                </c:pt>
                <c:pt idx="1">
                  <c:v>15.3</c:v>
                </c:pt>
                <c:pt idx="2">
                  <c:v>13.3</c:v>
                </c:pt>
                <c:pt idx="3">
                  <c:v>13.3</c:v>
                </c:pt>
                <c:pt idx="4">
                  <c:v>13.2</c:v>
                </c:pt>
                <c:pt idx="5">
                  <c:v>13</c:v>
                </c:pt>
                <c:pt idx="6">
                  <c:v>12.9</c:v>
                </c:pt>
                <c:pt idx="7">
                  <c:v>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E0-4B4D-8ADD-4479B6446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479360"/>
        <c:axId val="164481280"/>
      </c:lineChart>
      <c:catAx>
        <c:axId val="1644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64481280"/>
        <c:crosses val="autoZero"/>
        <c:auto val="1"/>
        <c:lblAlgn val="ctr"/>
        <c:lblOffset val="100"/>
        <c:noMultiLvlLbl val="0"/>
      </c:catAx>
      <c:valAx>
        <c:axId val="164481280"/>
        <c:scaling>
          <c:orientation val="minMax"/>
          <c:max val="6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crossAx val="16447936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899241761446489"/>
          <c:h val="0.84004377227891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AF4-4B9F-96E6-08D770154183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AF4-4B9F-96E6-08D770154183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5AF4-4B9F-96E6-08D770154183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5AF4-4B9F-96E6-08D770154183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5AF4-4B9F-96E6-08D770154183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5AF4-4B9F-96E6-08D770154183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5AF4-4B9F-96E6-08D770154183}"/>
              </c:ext>
            </c:extLst>
          </c:dPt>
          <c:dPt>
            <c:idx val="7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5AF4-4B9F-96E6-08D770154183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5AF4-4B9F-96E6-08D770154183}"/>
              </c:ext>
            </c:extLst>
          </c:dPt>
          <c:dPt>
            <c:idx val="9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5AF4-4B9F-96E6-08D770154183}"/>
              </c:ext>
            </c:extLst>
          </c:dPt>
          <c:dPt>
            <c:idx val="10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5AF4-4B9F-96E6-08D770154183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5AF4-4B9F-96E6-08D770154183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F4-4B9F-96E6-08D770154183}"/>
                </c:ext>
              </c:extLst>
            </c:dLbl>
            <c:dLbl>
              <c:idx val="4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AF4-4B9F-96E6-08D770154183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AF4-4B9F-96E6-08D770154183}"/>
                </c:ext>
              </c:extLst>
            </c:dLbl>
            <c:dLbl>
              <c:idx val="7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AF4-4B9F-96E6-08D770154183}"/>
                </c:ext>
              </c:extLst>
            </c:dLbl>
            <c:dLbl>
              <c:idx val="1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AF4-4B9F-96E6-08D770154183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 
(Non-Hisp)</c:v>
                </c:pt>
                <c:pt idx="8">
                  <c:v>People 
of Color</c:v>
                </c:pt>
                <c:pt idx="9">
                  <c:v>Cass 
County</c:v>
                </c:pt>
                <c:pt idx="10">
                  <c:v>IN</c:v>
                </c:pt>
                <c:pt idx="11">
                  <c:v>US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16.3</c:v>
                </c:pt>
                <c:pt idx="1">
                  <c:v>16.2</c:v>
                </c:pt>
                <c:pt idx="2">
                  <c:v>3.6</c:v>
                </c:pt>
                <c:pt idx="3">
                  <c:v>17.5</c:v>
                </c:pt>
                <c:pt idx="4">
                  <c:v>31.4</c:v>
                </c:pt>
                <c:pt idx="5">
                  <c:v>24.4</c:v>
                </c:pt>
                <c:pt idx="6">
                  <c:v>9.4</c:v>
                </c:pt>
                <c:pt idx="7">
                  <c:v>17.7</c:v>
                </c:pt>
                <c:pt idx="8">
                  <c:v>5.4</c:v>
                </c:pt>
                <c:pt idx="9">
                  <c:v>16.3</c:v>
                </c:pt>
                <c:pt idx="10">
                  <c:v>11.8</c:v>
                </c:pt>
                <c:pt idx="11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AF4-4B9F-96E6-08D770154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07679595606103"/>
          <c:y val="4.8803371482336641E-2"/>
          <c:w val="0.36786271507728202"/>
          <c:h val="0.89488504603804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71234"/>
            </a:solidFill>
            <a:ln w="28575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BE1C3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99E-4E4B-AD80-F66D48532D86}"/>
              </c:ext>
            </c:extLst>
          </c:dPt>
          <c:dPt>
            <c:idx val="1"/>
            <c:bubble3D val="0"/>
            <c:explosion val="6"/>
            <c:spPr>
              <a:solidFill>
                <a:srgbClr val="ECC182">
                  <a:lumMod val="75000"/>
                </a:srgbClr>
              </a:solidFill>
              <a:ln w="28575">
                <a:solidFill>
                  <a:srgbClr val="ECC182">
                    <a:lumMod val="50000"/>
                  </a:srgbClr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99E-4E4B-AD80-F66D48532D86}"/>
              </c:ext>
            </c:extLst>
          </c:dPt>
          <c:dPt>
            <c:idx val="2"/>
            <c:bubble3D val="0"/>
            <c:spPr>
              <a:solidFill>
                <a:srgbClr val="93509E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99E-4E4B-AD80-F66D48532D86}"/>
              </c:ext>
            </c:extLst>
          </c:dPt>
          <c:dPt>
            <c:idx val="3"/>
            <c:bubble3D val="0"/>
            <c:spPr>
              <a:solidFill>
                <a:srgbClr val="A5D867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99E-4E4B-AD80-F66D48532D86}"/>
              </c:ext>
            </c:extLst>
          </c:dPt>
          <c:dPt>
            <c:idx val="4"/>
            <c:bubble3D val="0"/>
            <c:spPr>
              <a:solidFill>
                <a:srgbClr val="5A85D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099E-4E4B-AD80-F66D48532D86}"/>
              </c:ext>
            </c:extLst>
          </c:dPt>
          <c:dPt>
            <c:idx val="5"/>
            <c:bubble3D val="0"/>
            <c:spPr>
              <a:solidFill>
                <a:srgbClr val="BE1C37">
                  <a:lumMod val="40000"/>
                  <a:lumOff val="60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160E-4BDD-BEC0-FEBF0218B7E4}"/>
              </c:ext>
            </c:extLst>
          </c:dPt>
          <c:dPt>
            <c:idx val="6"/>
            <c:bubble3D val="0"/>
            <c:spPr>
              <a:solidFill>
                <a:srgbClr val="93509E">
                  <a:lumMod val="40000"/>
                  <a:lumOff val="60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E-2D05-40CD-ADC1-22665F37F4EC}"/>
              </c:ext>
            </c:extLst>
          </c:dPt>
          <c:dPt>
            <c:idx val="7"/>
            <c:bubble3D val="0"/>
            <c:spPr>
              <a:solidFill>
                <a:srgbClr val="FFFFFF">
                  <a:lumMod val="6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2D05-40CD-ADC1-22665F37F4EC}"/>
              </c:ext>
            </c:extLst>
          </c:dPt>
          <c:dLbls>
            <c:dLbl>
              <c:idx val="5"/>
              <c:layout>
                <c:manualLayout>
                  <c:x val="8.796296296296291E-2"/>
                  <c:y val="-0.10511495396195583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0E-4BDD-BEC0-FEBF0218B7E4}"/>
                </c:ext>
              </c:extLst>
            </c:dLbl>
            <c:dLbl>
              <c:idx val="6"/>
              <c:layout>
                <c:manualLayout>
                  <c:x val="9.1049382716049385E-2"/>
                  <c:y val="-0.12388533365573315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baseline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4.9637284922717996E-2"/>
                      <c:h val="0.10909430579051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2D05-40CD-ADC1-22665F37F4EC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Cancer</c:v>
                </c:pt>
                <c:pt idx="1">
                  <c:v>Heart Disease</c:v>
                </c:pt>
                <c:pt idx="2">
                  <c:v>COVID-19</c:v>
                </c:pt>
                <c:pt idx="3">
                  <c:v>Lung Disease</c:v>
                </c:pt>
                <c:pt idx="4">
                  <c:v>Unintentional Injuries</c:v>
                </c:pt>
                <c:pt idx="5">
                  <c:v>Alzheimer's Disesae</c:v>
                </c:pt>
                <c:pt idx="6">
                  <c:v>Diabetes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19.8</c:v>
                </c:pt>
                <c:pt idx="1">
                  <c:v>14.7</c:v>
                </c:pt>
                <c:pt idx="2">
                  <c:v>14.7</c:v>
                </c:pt>
                <c:pt idx="3">
                  <c:v>7.3</c:v>
                </c:pt>
                <c:pt idx="4">
                  <c:v>5.9</c:v>
                </c:pt>
                <c:pt idx="5">
                  <c:v>4.7</c:v>
                </c:pt>
                <c:pt idx="6">
                  <c:v>3.9</c:v>
                </c:pt>
                <c:pt idx="7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9E-4E4B-AD80-F66D48532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0"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500" b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5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500" b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500" b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15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998566151453293"/>
          <c:y val="4.9460487744027941E-2"/>
          <c:w val="0.25847112860892396"/>
          <c:h val="0.90173614077363529"/>
        </c:manualLayout>
      </c:layout>
      <c:overlay val="0"/>
      <c:txPr>
        <a:bodyPr/>
        <a:lstStyle/>
        <a:p>
          <a:pPr>
            <a:defRPr sz="15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47F8-47CF-BD7E-B24F4EB43A76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5AA-4E57-B500-73D648DB9793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34.799999999999997</c:v>
                </c:pt>
                <c:pt idx="2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07679595606103"/>
          <c:y val="4.8803371482336641E-2"/>
          <c:w val="0.36786271507728202"/>
          <c:h val="0.89488504603804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71234"/>
            </a:solidFill>
            <a:ln w="28575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5A85D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FC1-41FB-9314-E732F060FBA1}"/>
              </c:ext>
            </c:extLst>
          </c:dPt>
          <c:dPt>
            <c:idx val="1"/>
            <c:bubble3D val="0"/>
            <c:spPr>
              <a:solidFill>
                <a:srgbClr val="A5D867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FC1-41FB-9314-E732F060FBA1}"/>
              </c:ext>
            </c:extLst>
          </c:dPt>
          <c:dPt>
            <c:idx val="2"/>
            <c:bubble3D val="0"/>
            <c:spPr>
              <a:solidFill>
                <a:srgbClr val="93509E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6FC1-41FB-9314-E732F060FBA1}"/>
              </c:ext>
            </c:extLst>
          </c:dPt>
          <c:dPt>
            <c:idx val="3"/>
            <c:bubble3D val="0"/>
            <c:spPr>
              <a:solidFill>
                <a:srgbClr val="ECC182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6FC1-41FB-9314-E732F060FBA1}"/>
              </c:ext>
            </c:extLst>
          </c:dPt>
          <c:dPt>
            <c:idx val="4"/>
            <c:bubble3D val="0"/>
            <c:spPr>
              <a:solidFill>
                <a:srgbClr val="BE1C3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6FC1-41FB-9314-E732F060FBA1}"/>
              </c:ext>
            </c:extLst>
          </c:dPt>
          <c:dPt>
            <c:idx val="5"/>
            <c:bubble3D val="0"/>
            <c:spPr>
              <a:solidFill>
                <a:srgbClr val="FFFFFF">
                  <a:lumMod val="6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6FC1-41FB-9314-E732F060FBA1}"/>
              </c:ext>
            </c:extLst>
          </c:dPt>
          <c:dLbls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Excellent  </c:v>
                </c:pt>
                <c:pt idx="1">
                  <c:v>Very Good  </c:v>
                </c:pt>
                <c:pt idx="2">
                  <c:v>Good  </c:v>
                </c:pt>
                <c:pt idx="3">
                  <c:v>Fair  </c:v>
                </c:pt>
                <c:pt idx="4">
                  <c:v>Poor 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12.3</c:v>
                </c:pt>
                <c:pt idx="1">
                  <c:v>27.5</c:v>
                </c:pt>
                <c:pt idx="2">
                  <c:v>35.700000000000003</c:v>
                </c:pt>
                <c:pt idx="3">
                  <c:v>18.5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C1-41FB-9314-E732F060F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0"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500" b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5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998566151453293"/>
          <c:y val="4.9460487744027941E-2"/>
          <c:w val="0.25847112860892396"/>
          <c:h val="0.90173614077363529"/>
        </c:manualLayout>
      </c:layout>
      <c:overlay val="0"/>
      <c:txPr>
        <a:bodyPr/>
        <a:lstStyle/>
        <a:p>
          <a:pPr>
            <a:defRPr sz="15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2127324478571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2590320970108155E-2"/>
          <c:w val="0.99899241761446489"/>
          <c:h val="0.75745345130880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AF4-4B9F-96E6-08D770154183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AF4-4B9F-96E6-08D770154183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5AF4-4B9F-96E6-08D770154183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5AF4-4B9F-96E6-08D770154183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5AF4-4B9F-96E6-08D770154183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5AF4-4B9F-96E6-08D770154183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5AF4-4B9F-96E6-08D770154183}"/>
              </c:ext>
            </c:extLst>
          </c:dPt>
          <c:dPt>
            <c:idx val="7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5AF4-4B9F-96E6-08D770154183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5AF4-4B9F-96E6-08D770154183}"/>
              </c:ext>
            </c:extLst>
          </c:dPt>
          <c:dPt>
            <c:idx val="9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5AF4-4B9F-96E6-08D770154183}"/>
              </c:ext>
            </c:extLst>
          </c:dPt>
          <c:dPt>
            <c:idx val="10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5AF4-4B9F-96E6-08D770154183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5AF4-4B9F-96E6-08D770154183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F4-4B9F-96E6-08D770154183}"/>
                </c:ext>
              </c:extLst>
            </c:dLbl>
            <c:dLbl>
              <c:idx val="3"/>
              <c:layout>
                <c:manualLayout>
                  <c:x val="-5.658370848008886E-17"/>
                  <c:y val="1.5016421994565111E-2"/>
                </c:manualLayout>
              </c:layout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F4-4B9F-96E6-08D770154183}"/>
                </c:ext>
              </c:extLst>
            </c:dLbl>
            <c:dLbl>
              <c:idx val="4"/>
              <c:layout>
                <c:manualLayout>
                  <c:x val="-5.658370848008886E-17"/>
                  <c:y val="1.126231649592384E-2"/>
                </c:manualLayout>
              </c:layout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F4-4B9F-96E6-08D770154183}"/>
                </c:ext>
              </c:extLst>
            </c:dLbl>
            <c:dLbl>
              <c:idx val="1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AF4-4B9F-96E6-08D770154183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 
(Non-Hisp)</c:v>
                </c:pt>
                <c:pt idx="8">
                  <c:v>People 
of Color</c:v>
                </c:pt>
                <c:pt idx="9">
                  <c:v>Cass 
County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92.9</c:v>
                </c:pt>
                <c:pt idx="1">
                  <c:v>89.9</c:v>
                </c:pt>
                <c:pt idx="2">
                  <c:v>82.6</c:v>
                </c:pt>
                <c:pt idx="3">
                  <c:v>95.5</c:v>
                </c:pt>
                <c:pt idx="4">
                  <c:v>96.8</c:v>
                </c:pt>
                <c:pt idx="5">
                  <c:v>94.4</c:v>
                </c:pt>
                <c:pt idx="6">
                  <c:v>91.8</c:v>
                </c:pt>
                <c:pt idx="7">
                  <c:v>92.4</c:v>
                </c:pt>
                <c:pt idx="8">
                  <c:v>85.4</c:v>
                </c:pt>
                <c:pt idx="9">
                  <c:v>91.4</c:v>
                </c:pt>
                <c:pt idx="10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AF4-4B9F-96E6-08D770154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6256840527076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1"/>
              <c:numFmt formatCode="#,##0.0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47F8-47CF-BD7E-B24F4EB43A76}"/>
                </c:ext>
              </c:extLst>
            </c:dLbl>
            <c:dLbl>
              <c:idx val="2"/>
              <c:numFmt formatCode="#,##0.0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F9B-49B2-A79F-696A53775E0D}"/>
                </c:ext>
              </c:extLst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8.9</c:v>
                </c:pt>
                <c:pt idx="1">
                  <c:v>6.9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4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04042880"/>
        <c:crosses val="autoZero"/>
        <c:crossBetween val="between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6256840527076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7E83-4483-B13E-97CE89F39B08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7E83-4483-B13E-97CE89F39B0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E83-4483-B13E-97CE89F39B0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E83-4483-B13E-97CE89F39B0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E83-4483-B13E-97CE89F39B08}"/>
              </c:ext>
            </c:extLst>
          </c:dPt>
          <c:dLbls>
            <c:dLbl>
              <c:idx val="1"/>
              <c:numFmt formatCode="#,##0.0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E83-4483-B13E-97CE89F39B08}"/>
                </c:ext>
              </c:extLst>
            </c:dLbl>
            <c:dLbl>
              <c:idx val="2"/>
              <c:numFmt formatCode="#,##0.0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E83-4483-B13E-97CE89F39B08}"/>
                </c:ext>
              </c:extLst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34.6</c:v>
                </c:pt>
                <c:pt idx="1">
                  <c:v>23.1</c:v>
                </c:pt>
                <c:pt idx="2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83-4483-B13E-97CE89F39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04042880"/>
        <c:crosses val="autoZero"/>
        <c:crossBetween val="between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90604646641393"/>
          <c:y val="0"/>
          <c:w val="0.86809395353358609"/>
          <c:h val="0.700923421273008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57150">
              <a:solidFill>
                <a:srgbClr val="BE1C3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33.9</c:v>
                </c:pt>
                <c:pt idx="1">
                  <c:v>36.200000000000003</c:v>
                </c:pt>
                <c:pt idx="2">
                  <c:v>42.9</c:v>
                </c:pt>
                <c:pt idx="3">
                  <c:v>46.8</c:v>
                </c:pt>
                <c:pt idx="4">
                  <c:v>50.3</c:v>
                </c:pt>
                <c:pt idx="5">
                  <c:v>59.3</c:v>
                </c:pt>
                <c:pt idx="6">
                  <c:v>62.5</c:v>
                </c:pt>
                <c:pt idx="7">
                  <c:v>71.5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62-4459-8EBC-4274176E24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</c:v>
                </c:pt>
              </c:strCache>
            </c:strRef>
          </c:tx>
          <c:spPr>
            <a:ln w="38100">
              <a:solidFill>
                <a:srgbClr val="A5D86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41.7</c:v>
                </c:pt>
                <c:pt idx="1">
                  <c:v>42.8</c:v>
                </c:pt>
                <c:pt idx="2">
                  <c:v>44.9</c:v>
                </c:pt>
                <c:pt idx="3">
                  <c:v>47.7</c:v>
                </c:pt>
                <c:pt idx="4">
                  <c:v>52.7</c:v>
                </c:pt>
                <c:pt idx="5">
                  <c:v>55.2</c:v>
                </c:pt>
                <c:pt idx="6">
                  <c:v>56.6</c:v>
                </c:pt>
                <c:pt idx="7">
                  <c:v>59.4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62-4459-8EBC-4274176E24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5A85D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41.9</c:v>
                </c:pt>
                <c:pt idx="1">
                  <c:v>43.3</c:v>
                </c:pt>
                <c:pt idx="2">
                  <c:v>41.9</c:v>
                </c:pt>
                <c:pt idx="3">
                  <c:v>44.6</c:v>
                </c:pt>
                <c:pt idx="4">
                  <c:v>46.7</c:v>
                </c:pt>
                <c:pt idx="5">
                  <c:v>48.3</c:v>
                </c:pt>
                <c:pt idx="6">
                  <c:v>48.9</c:v>
                </c:pt>
                <c:pt idx="7">
                  <c:v>51.6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62-4459-8EBC-4274176E2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479360"/>
        <c:axId val="164481280"/>
      </c:lineChart>
      <c:catAx>
        <c:axId val="1644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64481280"/>
        <c:crosses val="autoZero"/>
        <c:auto val="1"/>
        <c:lblAlgn val="ctr"/>
        <c:lblOffset val="100"/>
        <c:noMultiLvlLbl val="0"/>
      </c:catAx>
      <c:valAx>
        <c:axId val="164481280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4479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/>
            </a:solidFill>
          </a:ln>
        </c:spPr>
      </c:dTable>
      <c:spPr>
        <a:noFill/>
        <a:ln w="25400"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07679595606103"/>
          <c:y val="4.8803371482336641E-2"/>
          <c:w val="0.36786271507728202"/>
          <c:h val="0.89488504603804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71234"/>
            </a:solidFill>
            <a:ln w="28575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BE1C3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99E-4E4B-AD80-F66D48532D86}"/>
              </c:ext>
            </c:extLst>
          </c:dPt>
          <c:dPt>
            <c:idx val="1"/>
            <c:bubble3D val="0"/>
            <c:spPr>
              <a:solidFill>
                <a:srgbClr val="ECC182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99E-4E4B-AD80-F66D48532D86}"/>
              </c:ext>
            </c:extLst>
          </c:dPt>
          <c:dPt>
            <c:idx val="2"/>
            <c:bubble3D val="0"/>
            <c:spPr>
              <a:solidFill>
                <a:srgbClr val="93509E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99E-4E4B-AD80-F66D48532D86}"/>
              </c:ext>
            </c:extLst>
          </c:dPt>
          <c:dPt>
            <c:idx val="3"/>
            <c:bubble3D val="0"/>
            <c:spPr>
              <a:solidFill>
                <a:srgbClr val="FFFFFF">
                  <a:lumMod val="6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99E-4E4B-AD80-F66D48532D86}"/>
              </c:ext>
            </c:extLst>
          </c:dPt>
          <c:dPt>
            <c:idx val="4"/>
            <c:bubble3D val="0"/>
            <c:spPr>
              <a:solidFill>
                <a:srgbClr val="5A85D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099E-4E4B-AD80-F66D48532D86}"/>
              </c:ext>
            </c:extLst>
          </c:dPt>
          <c:dPt>
            <c:idx val="5"/>
            <c:bubble3D val="0"/>
            <c:spPr>
              <a:solidFill>
                <a:srgbClr val="FFFFFF">
                  <a:lumMod val="6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160E-4BDD-BEC0-FEBF0218B7E4}"/>
              </c:ext>
            </c:extLst>
          </c:dPt>
          <c:dLbls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Poisoning/Drug Overdose</c:v>
                </c:pt>
                <c:pt idx="1">
                  <c:v>Motor Vehicle Crashes</c:v>
                </c:pt>
                <c:pt idx="2">
                  <c:v>Falls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30.1</c:v>
                </c:pt>
                <c:pt idx="1">
                  <c:v>26.5</c:v>
                </c:pt>
                <c:pt idx="2">
                  <c:v>13.3</c:v>
                </c:pt>
                <c:pt idx="3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9E-4E4B-AD80-F66D48532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 b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0912146398366871"/>
          <c:y val="4.9460487744027941E-2"/>
          <c:w val="0.28933532613978813"/>
          <c:h val="0.90173614077363529"/>
        </c:manualLayout>
      </c:layout>
      <c:overlay val="0"/>
      <c:txPr>
        <a:bodyPr/>
        <a:lstStyle/>
        <a:p>
          <a:pPr>
            <a:defRPr sz="14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2127324478571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98C-48AE-84DD-D027D4BE796A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98C-48AE-84DD-D027D4BE796A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12.8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40-44B8-B831-68AD428199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246-479A-BF2F-64A1E86786F9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46-479A-BF2F-64A1E86786F9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7.8</c:v>
                </c:pt>
                <c:pt idx="1">
                  <c:v>11</c:v>
                </c:pt>
                <c:pt idx="2">
                  <c:v>16.2</c:v>
                </c:pt>
                <c:pt idx="3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46-479A-BF2F-64A1E86786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E20-424D-9F99-59730783ECDD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E20-424D-9F99-59730783ECDD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14.6</c:v>
                </c:pt>
                <c:pt idx="1">
                  <c:v>25</c:v>
                </c:pt>
                <c:pt idx="2">
                  <c:v>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20-424D-9F99-59730783EC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47F8-47CF-BD7E-B24F4EB43A76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9A3-46A7-9A9B-D1968F3B25C4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24.5</c:v>
                </c:pt>
                <c:pt idx="1">
                  <c:v>15.9</c:v>
                </c:pt>
                <c:pt idx="2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37C-48C4-8BEA-AF9D416FDDC7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37C-48C4-8BEA-AF9D416FDDC7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22.8</c:v>
                </c:pt>
                <c:pt idx="1">
                  <c:v>28.8</c:v>
                </c:pt>
                <c:pt idx="2">
                  <c:v>35.799999999999997</c:v>
                </c:pt>
                <c:pt idx="3">
                  <c:v>33.700000000000003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7C-48C4-8BEA-AF9D416FDD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1145620686303"/>
          <c:y val="0"/>
          <c:w val="0.85288543793136973"/>
          <c:h val="0.712185737768932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57150">
              <a:solidFill>
                <a:srgbClr val="BE1C37"/>
              </a:solidFill>
            </a:ln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2011-2015</c:v>
                </c:pt>
                <c:pt idx="1">
                  <c:v>2016-2020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14.2</c:v>
                </c:pt>
                <c:pt idx="1">
                  <c:v>17.7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62-4459-8EBC-4274176E24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</c:v>
                </c:pt>
              </c:strCache>
            </c:strRef>
          </c:tx>
          <c:spPr>
            <a:ln w="38100">
              <a:solidFill>
                <a:srgbClr val="A5D867"/>
              </a:solidFill>
            </a:ln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2011-2015</c:v>
                </c:pt>
                <c:pt idx="1">
                  <c:v>2016-2020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14.1</c:v>
                </c:pt>
                <c:pt idx="1">
                  <c:v>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62-4459-8EBC-4274176E24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5A85D7"/>
              </a:solidFill>
            </a:ln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2011-2015</c:v>
                </c:pt>
                <c:pt idx="1">
                  <c:v>2016-2020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12.8</c:v>
                </c:pt>
                <c:pt idx="1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62-4459-8EBC-4274176E2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479360"/>
        <c:axId val="164481280"/>
      </c:lineChart>
      <c:catAx>
        <c:axId val="1644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64481280"/>
        <c:crosses val="autoZero"/>
        <c:auto val="1"/>
        <c:lblAlgn val="ctr"/>
        <c:lblOffset val="100"/>
        <c:noMultiLvlLbl val="0"/>
      </c:catAx>
      <c:valAx>
        <c:axId val="164481280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4479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/>
            </a:solidFill>
          </a:ln>
        </c:spPr>
      </c:dTable>
      <c:spPr>
        <a:noFill/>
        <a:ln w="25400"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2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983-45BE-95E1-16C7A2096B61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72.400000000000006</c:v>
                </c:pt>
                <c:pt idx="1">
                  <c:v>69.099999999999994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EA0-4FDE-BCFD-92800DB00A7A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EA0-4FDE-BCFD-92800DB00A7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EA0-4FDE-BCFD-92800DB00A7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EA0-4FDE-BCFD-92800DB00A7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EA0-4FDE-BCFD-92800DB00A7A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EA0-4FDE-BCFD-92800DB00A7A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EA0-4FDE-BCFD-92800DB00A7A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44.1</c:v>
                </c:pt>
                <c:pt idx="1">
                  <c:v>36.799999999999997</c:v>
                </c:pt>
                <c:pt idx="2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A0-4FDE-BCFD-92800DB00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899241761446489"/>
          <c:h val="0.84004377227891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AF4-4B9F-96E6-08D770154183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AF4-4B9F-96E6-08D770154183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5AF4-4B9F-96E6-08D770154183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5AF4-4B9F-96E6-08D770154183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5AF4-4B9F-96E6-08D770154183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5AF4-4B9F-96E6-08D770154183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5AF4-4B9F-96E6-08D770154183}"/>
              </c:ext>
            </c:extLst>
          </c:dPt>
          <c:dPt>
            <c:idx val="7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5AF4-4B9F-96E6-08D770154183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5AF4-4B9F-96E6-08D770154183}"/>
              </c:ext>
            </c:extLst>
          </c:dPt>
          <c:dPt>
            <c:idx val="9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5AF4-4B9F-96E6-08D770154183}"/>
              </c:ext>
            </c:extLst>
          </c:dPt>
          <c:dPt>
            <c:idx val="10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5AF4-4B9F-96E6-08D770154183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5AF4-4B9F-96E6-08D770154183}"/>
              </c:ext>
            </c:extLst>
          </c:dPt>
          <c:dLbls>
            <c:dLbl>
              <c:idx val="0"/>
              <c:numFmt formatCode="0.0&quot;%&quot;" sourceLinked="0"/>
              <c:spPr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F4-4B9F-96E6-08D770154183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 
(Non-Hisp)</c:v>
                </c:pt>
                <c:pt idx="8">
                  <c:v>People 
of Color</c:v>
                </c:pt>
                <c:pt idx="9">
                  <c:v>Cass 
County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41.5</c:v>
                </c:pt>
                <c:pt idx="1">
                  <c:v>46.9</c:v>
                </c:pt>
                <c:pt idx="2">
                  <c:v>39.9</c:v>
                </c:pt>
                <c:pt idx="3">
                  <c:v>45</c:v>
                </c:pt>
                <c:pt idx="4">
                  <c:v>49.8</c:v>
                </c:pt>
                <c:pt idx="5">
                  <c:v>48</c:v>
                </c:pt>
                <c:pt idx="6">
                  <c:v>42.4</c:v>
                </c:pt>
                <c:pt idx="7">
                  <c:v>45.1</c:v>
                </c:pt>
                <c:pt idx="8">
                  <c:v>40.200000000000003</c:v>
                </c:pt>
                <c:pt idx="9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AF4-4B9F-96E6-08D770154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E8-48F5-848E-3EDAD9D207F5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4E8-48F5-848E-3EDAD9D207F5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31.4</c:v>
                </c:pt>
                <c:pt idx="1">
                  <c:v>39</c:v>
                </c:pt>
                <c:pt idx="2">
                  <c:v>43.6</c:v>
                </c:pt>
                <c:pt idx="3">
                  <c:v>44.1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E8-48F5-848E-3EDAD9D207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899241761446489"/>
          <c:h val="0.84004377227891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AF4-4B9F-96E6-08D770154183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AF4-4B9F-96E6-08D770154183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5AF4-4B9F-96E6-08D770154183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5AF4-4B9F-96E6-08D770154183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5AF4-4B9F-96E6-08D770154183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5AF4-4B9F-96E6-08D770154183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5AF4-4B9F-96E6-08D770154183}"/>
              </c:ext>
            </c:extLst>
          </c:dPt>
          <c:dPt>
            <c:idx val="7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5AF4-4B9F-96E6-08D770154183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5AF4-4B9F-96E6-08D770154183}"/>
              </c:ext>
            </c:extLst>
          </c:dPt>
          <c:dPt>
            <c:idx val="9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5AF4-4B9F-96E6-08D770154183}"/>
              </c:ext>
            </c:extLst>
          </c:dPt>
          <c:dPt>
            <c:idx val="10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5AF4-4B9F-96E6-08D770154183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5AF4-4B9F-96E6-08D770154183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F4-4B9F-96E6-08D770154183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F4-4B9F-96E6-08D770154183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AF4-4B9F-96E6-08D770154183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</c:v>
                </c:pt>
                <c:pt idx="8">
                  <c:v>People 
of Color</c:v>
                </c:pt>
                <c:pt idx="9">
                  <c:v>Cass 
County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23.8</c:v>
                </c:pt>
                <c:pt idx="1">
                  <c:v>25.8</c:v>
                </c:pt>
                <c:pt idx="2">
                  <c:v>21</c:v>
                </c:pt>
                <c:pt idx="3">
                  <c:v>28.9</c:v>
                </c:pt>
                <c:pt idx="4">
                  <c:v>19.2</c:v>
                </c:pt>
                <c:pt idx="5">
                  <c:v>37.4</c:v>
                </c:pt>
                <c:pt idx="6">
                  <c:v>20.100000000000001</c:v>
                </c:pt>
                <c:pt idx="7">
                  <c:v>24.3</c:v>
                </c:pt>
                <c:pt idx="8">
                  <c:v>22.7</c:v>
                </c:pt>
                <c:pt idx="9">
                  <c:v>24.8</c:v>
                </c:pt>
                <c:pt idx="10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AF4-4B9F-96E6-08D770154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375-4DDF-957F-BF45687A152A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75-4DDF-957F-BF45687A152A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18.5</c:v>
                </c:pt>
                <c:pt idx="1">
                  <c:v>20.2</c:v>
                </c:pt>
                <c:pt idx="2">
                  <c:v>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75-4DDF-957F-BF45687A15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843588995819964E-4"/>
          <c:y val="3.5474818967869302E-3"/>
          <c:w val="0.99943156411004175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solidFill>
              <a:srgbClr val="BE1C37"/>
            </a:solidFill>
            <a:ln w="28575" cap="rnd">
              <a:solidFill>
                <a:srgbClr val="FFFFFF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Arthritis/Rheumatism (50+)</c:v>
                </c:pt>
                <c:pt idx="1">
                  <c:v>Sciatica/Chronic Back Pain (18+)</c:v>
                </c:pt>
                <c:pt idx="2">
                  <c:v>Osteoporosis (50+)
HP2030 Objective = 5.5%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24.9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9-4982-8DF7-DE0B5C9C95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 w="28575">
              <a:solidFill>
                <a:srgbClr val="FFFFFF"/>
              </a:solidFill>
            </a:ln>
          </c:spPr>
          <c:invertIfNegative val="0"/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45E-4E3C-9F87-87AA8F9ECA2A}"/>
                </c:ext>
              </c:extLst>
            </c:dLbl>
            <c:dLbl>
              <c:idx val="1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45E-4E3C-9F87-87AA8F9ECA2A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Arthritis/Rheumatism (50+)</c:v>
                </c:pt>
                <c:pt idx="1">
                  <c:v>Sciatica/Chronic Back Pain (18+)</c:v>
                </c:pt>
                <c:pt idx="2">
                  <c:v>Osteoporosis (50+)
HP2030 Objective = 5.5%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33.1</c:v>
                </c:pt>
                <c:pt idx="1">
                  <c:v>16.5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9-4982-8DF7-DE0B5C9C9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8023296"/>
        <c:axId val="78021760"/>
      </c:barChart>
      <c:valAx>
        <c:axId val="78021760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78023296"/>
        <c:crosses val="autoZero"/>
        <c:crossBetween val="between"/>
        <c:majorUnit val="20"/>
      </c:valAx>
      <c:catAx>
        <c:axId val="780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 b="1"/>
            </a:pPr>
            <a:endParaRPr lang="en-US"/>
          </a:p>
        </c:txPr>
        <c:crossAx val="780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egendEntry>
        <c:idx val="0"/>
        <c:txPr>
          <a:bodyPr/>
          <a:lstStyle/>
          <a:p>
            <a:pPr>
              <a:defRPr sz="1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 sz="14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8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899241761446489"/>
          <c:h val="0.84004377227891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AF4-4B9F-96E6-08D770154183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AF4-4B9F-96E6-08D770154183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5AF4-4B9F-96E6-08D770154183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5AF4-4B9F-96E6-08D770154183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5AF4-4B9F-96E6-08D770154183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5AF4-4B9F-96E6-08D770154183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5AF4-4B9F-96E6-08D770154183}"/>
              </c:ext>
            </c:extLst>
          </c:dPt>
          <c:dPt>
            <c:idx val="7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5AF4-4B9F-96E6-08D770154183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5AF4-4B9F-96E6-08D770154183}"/>
              </c:ext>
            </c:extLst>
          </c:dPt>
          <c:dPt>
            <c:idx val="9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5AF4-4B9F-96E6-08D770154183}"/>
              </c:ext>
            </c:extLst>
          </c:dPt>
          <c:dPt>
            <c:idx val="10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5AF4-4B9F-96E6-08D770154183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5AF4-4B9F-96E6-08D770154183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F4-4B9F-96E6-08D770154183}"/>
                </c:ext>
              </c:extLst>
            </c:dLbl>
            <c:dLbl>
              <c:idx val="4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AF4-4B9F-96E6-08D770154183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AF4-4B9F-96E6-08D770154183}"/>
                </c:ext>
              </c:extLst>
            </c:dLbl>
            <c:dLbl>
              <c:idx val="7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AF4-4B9F-96E6-08D770154183}"/>
                </c:ext>
              </c:extLst>
            </c:dLbl>
            <c:dLbl>
              <c:idx val="1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AF4-4B9F-96E6-08D770154183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 
(Non-Hisp)</c:v>
                </c:pt>
                <c:pt idx="8">
                  <c:v>People 
of Color</c:v>
                </c:pt>
                <c:pt idx="9">
                  <c:v>Cass 
County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42.6</c:v>
                </c:pt>
                <c:pt idx="1">
                  <c:v>50.9</c:v>
                </c:pt>
                <c:pt idx="2">
                  <c:v>14.9</c:v>
                </c:pt>
                <c:pt idx="3">
                  <c:v>52.8</c:v>
                </c:pt>
                <c:pt idx="4">
                  <c:v>81.900000000000006</c:v>
                </c:pt>
                <c:pt idx="5">
                  <c:v>56.5</c:v>
                </c:pt>
                <c:pt idx="6">
                  <c:v>40.299999999999997</c:v>
                </c:pt>
                <c:pt idx="7">
                  <c:v>51.6</c:v>
                </c:pt>
                <c:pt idx="8">
                  <c:v>15.5</c:v>
                </c:pt>
                <c:pt idx="9">
                  <c:v>46.8</c:v>
                </c:pt>
                <c:pt idx="10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AF4-4B9F-96E6-08D770154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712-4C94-AA60-69597051D622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12-4C94-AA60-69597051D622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12.5</c:v>
                </c:pt>
                <c:pt idx="1">
                  <c:v>18.8</c:v>
                </c:pt>
                <c:pt idx="2">
                  <c:v>26.5</c:v>
                </c:pt>
                <c:pt idx="3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40-44B8-B831-68AD428199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90604646641393"/>
          <c:y val="0"/>
          <c:w val="0.86809395353358609"/>
          <c:h val="0.700923421273008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57150">
              <a:solidFill>
                <a:srgbClr val="BE1C3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19.2</c:v>
                </c:pt>
                <c:pt idx="1">
                  <c:v>23.5</c:v>
                </c:pt>
                <c:pt idx="2">
                  <c:v>25.7</c:v>
                </c:pt>
                <c:pt idx="3">
                  <c:v>31.8</c:v>
                </c:pt>
                <c:pt idx="4">
                  <c:v>33</c:v>
                </c:pt>
                <c:pt idx="5">
                  <c:v>32.6</c:v>
                </c:pt>
                <c:pt idx="6">
                  <c:v>29.9</c:v>
                </c:pt>
                <c:pt idx="7">
                  <c:v>33.799999999999997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62-4459-8EBC-4274176E24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</c:v>
                </c:pt>
              </c:strCache>
            </c:strRef>
          </c:tx>
          <c:spPr>
            <a:ln w="38100">
              <a:solidFill>
                <a:srgbClr val="A5D86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28.5</c:v>
                </c:pt>
                <c:pt idx="1">
                  <c:v>28.6</c:v>
                </c:pt>
                <c:pt idx="2">
                  <c:v>30.3</c:v>
                </c:pt>
                <c:pt idx="3">
                  <c:v>32.5</c:v>
                </c:pt>
                <c:pt idx="4">
                  <c:v>34.4</c:v>
                </c:pt>
                <c:pt idx="5">
                  <c:v>34.5</c:v>
                </c:pt>
                <c:pt idx="6">
                  <c:v>33.4</c:v>
                </c:pt>
                <c:pt idx="7">
                  <c:v>33.1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62-4459-8EBC-4274176E24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5A85D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2011-2013</c:v>
                </c:pt>
                <c:pt idx="1">
                  <c:v>2012-2014</c:v>
                </c:pt>
                <c:pt idx="2">
                  <c:v>2013-2015</c:v>
                </c:pt>
                <c:pt idx="3">
                  <c:v>2014-2016</c:v>
                </c:pt>
                <c:pt idx="4">
                  <c:v>2015-2017</c:v>
                </c:pt>
                <c:pt idx="5">
                  <c:v>2016-2018</c:v>
                </c:pt>
                <c:pt idx="6">
                  <c:v>2017-2019</c:v>
                </c:pt>
                <c:pt idx="7">
                  <c:v>2018-2020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25</c:v>
                </c:pt>
                <c:pt idx="1">
                  <c:v>26.5</c:v>
                </c:pt>
                <c:pt idx="2">
                  <c:v>27.4</c:v>
                </c:pt>
                <c:pt idx="3">
                  <c:v>29.7</c:v>
                </c:pt>
                <c:pt idx="4">
                  <c:v>30.2</c:v>
                </c:pt>
                <c:pt idx="5">
                  <c:v>30.6</c:v>
                </c:pt>
                <c:pt idx="6">
                  <c:v>30.4</c:v>
                </c:pt>
                <c:pt idx="7">
                  <c:v>30.9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62-4459-8EBC-4274176E2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479360"/>
        <c:axId val="164481280"/>
      </c:lineChart>
      <c:catAx>
        <c:axId val="1644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64481280"/>
        <c:crosses val="autoZero"/>
        <c:auto val="1"/>
        <c:lblAlgn val="ctr"/>
        <c:lblOffset val="100"/>
        <c:noMultiLvlLbl val="0"/>
      </c:catAx>
      <c:valAx>
        <c:axId val="164481280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4479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/>
            </a:solidFill>
          </a:ln>
        </c:spPr>
      </c:dTable>
      <c:spPr>
        <a:noFill/>
        <a:ln w="25400"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8836215471466881E-2"/>
          <c:w val="1"/>
          <c:h val="0.78373218979929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solidFill>
                <a:srgbClr val="FFFFFF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solidFill>
                  <a:srgbClr val="FFFFFF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solidFill>
                  <a:srgbClr val="FFFFFF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1"/>
              <c:numFmt formatCode="#,##0.0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47F8-47CF-BD7E-B24F4EB43A76}"/>
                </c:ext>
              </c:extLst>
            </c:dLbl>
            <c:dLbl>
              <c:idx val="2"/>
              <c:numFmt formatCode="#,##0.0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A02-4D65-B03B-97AD1D478D7A}"/>
                </c:ext>
              </c:extLst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137.30000000000001</c:v>
                </c:pt>
                <c:pt idx="1">
                  <c:v>103.2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6256840527076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9809-490A-9711-687863C38F40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9809-490A-9711-687863C38F4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809-490A-9711-687863C38F4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809-490A-9711-687863C38F4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809-490A-9711-687863C38F40}"/>
              </c:ext>
            </c:extLst>
          </c:dPt>
          <c:dLbls>
            <c:dLbl>
              <c:idx val="2"/>
              <c:numFmt formatCode="#,##0.0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09-490A-9711-687863C38F40}"/>
                </c:ext>
              </c:extLst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63.4</c:v>
                </c:pt>
                <c:pt idx="1">
                  <c:v>55.7</c:v>
                </c:pt>
                <c:pt idx="2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09-490A-9711-687863C38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04042880"/>
        <c:crosses val="autoZero"/>
        <c:crossBetween val="between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E3A-418F-958A-9509DD56876C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3A-418F-958A-9509DD56876C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8.1999999999999993</c:v>
                </c:pt>
                <c:pt idx="2">
                  <c:v>10</c:v>
                </c:pt>
                <c:pt idx="3">
                  <c:v>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3A-418F-958A-9509DD5687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F5-4182-BCA5-8341444A96C6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F5-4182-BCA5-8341444A96C6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7.2</c:v>
                </c:pt>
                <c:pt idx="1">
                  <c:v>11.1</c:v>
                </c:pt>
                <c:pt idx="2">
                  <c:v>14.7</c:v>
                </c:pt>
                <c:pt idx="3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F5-4182-BCA5-8341444A96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90604646641393"/>
          <c:y val="0"/>
          <c:w val="0.86809395353358609"/>
          <c:h val="0.700923421273008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57150">
              <a:solidFill>
                <a:srgbClr val="BE1C37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2015-2017</c:v>
                </c:pt>
                <c:pt idx="1">
                  <c:v>2016-2018</c:v>
                </c:pt>
                <c:pt idx="2">
                  <c:v>2017-2019</c:v>
                </c:pt>
                <c:pt idx="3">
                  <c:v>2018-2020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15.4</c:v>
                </c:pt>
                <c:pt idx="1">
                  <c:v>14.2</c:v>
                </c:pt>
                <c:pt idx="2">
                  <c:v>13.9</c:v>
                </c:pt>
                <c:pt idx="3">
                  <c:v>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62-4459-8EBC-4274176E24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</c:v>
                </c:pt>
              </c:strCache>
            </c:strRef>
          </c:tx>
          <c:spPr>
            <a:ln w="38100">
              <a:solidFill>
                <a:srgbClr val="A5D867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2015-2017</c:v>
                </c:pt>
                <c:pt idx="1">
                  <c:v>2016-2018</c:v>
                </c:pt>
                <c:pt idx="2">
                  <c:v>2017-2019</c:v>
                </c:pt>
                <c:pt idx="3">
                  <c:v>2018-2020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15.7</c:v>
                </c:pt>
                <c:pt idx="1">
                  <c:v>15.6</c:v>
                </c:pt>
                <c:pt idx="2">
                  <c:v>15.1</c:v>
                </c:pt>
                <c:pt idx="3">
                  <c:v>14.1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62-4459-8EBC-4274176E24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5A85D7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2015-2017</c:v>
                </c:pt>
                <c:pt idx="1">
                  <c:v>2016-2018</c:v>
                </c:pt>
                <c:pt idx="2">
                  <c:v>2017-2019</c:v>
                </c:pt>
                <c:pt idx="3">
                  <c:v>2018-2020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10.8</c:v>
                </c:pt>
                <c:pt idx="1">
                  <c:v>10.5</c:v>
                </c:pt>
                <c:pt idx="2">
                  <c:v>10.1</c:v>
                </c:pt>
                <c:pt idx="3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62-4459-8EBC-4274176E2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479360"/>
        <c:axId val="164481280"/>
      </c:lineChart>
      <c:catAx>
        <c:axId val="1644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64481280"/>
        <c:crosses val="autoZero"/>
        <c:auto val="1"/>
        <c:lblAlgn val="ctr"/>
        <c:lblOffset val="100"/>
        <c:noMultiLvlLbl val="0"/>
      </c:catAx>
      <c:valAx>
        <c:axId val="164481280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4479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/>
            </a:solidFill>
          </a:ln>
        </c:spPr>
      </c:dTable>
      <c:spPr>
        <a:noFill/>
        <a:ln w="25400"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C4E-42F3-8BB6-A30A1738F05C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C4E-42F3-8BB6-A30A1738F05C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</c:v>
                </c:pt>
                <c:pt idx="1">
                  <c:v>1.3</c:v>
                </c:pt>
                <c:pt idx="2">
                  <c:v>3.3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40-44B8-B831-68AD428199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899241761446489"/>
          <c:h val="0.84004377227891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AF4-4B9F-96E6-08D770154183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AF4-4B9F-96E6-08D770154183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5AF4-4B9F-96E6-08D770154183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5AF4-4B9F-96E6-08D770154183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5AF4-4B9F-96E6-08D770154183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5AF4-4B9F-96E6-08D770154183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5AF4-4B9F-96E6-08D770154183}"/>
              </c:ext>
            </c:extLst>
          </c:dPt>
          <c:dPt>
            <c:idx val="7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5AF4-4B9F-96E6-08D770154183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5AF4-4B9F-96E6-08D770154183}"/>
              </c:ext>
            </c:extLst>
          </c:dPt>
          <c:dPt>
            <c:idx val="9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5AF4-4B9F-96E6-08D770154183}"/>
              </c:ext>
            </c:extLst>
          </c:dPt>
          <c:dPt>
            <c:idx val="10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5AF4-4B9F-96E6-08D770154183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5AF4-4B9F-96E6-08D770154183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F4-4B9F-96E6-08D770154183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F4-4B9F-96E6-08D770154183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 
(Non-Hisp)</c:v>
                </c:pt>
                <c:pt idx="8">
                  <c:v>People 
of Color</c:v>
                </c:pt>
                <c:pt idx="9">
                  <c:v>Cass 
County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31.7</c:v>
                </c:pt>
                <c:pt idx="1">
                  <c:v>38.299999999999997</c:v>
                </c:pt>
                <c:pt idx="2">
                  <c:v>33.9</c:v>
                </c:pt>
                <c:pt idx="3">
                  <c:v>41</c:v>
                </c:pt>
                <c:pt idx="4">
                  <c:v>24</c:v>
                </c:pt>
                <c:pt idx="5">
                  <c:v>32.1</c:v>
                </c:pt>
                <c:pt idx="6">
                  <c:v>39.5</c:v>
                </c:pt>
                <c:pt idx="7">
                  <c:v>36.5</c:v>
                </c:pt>
                <c:pt idx="8">
                  <c:v>26.8</c:v>
                </c:pt>
                <c:pt idx="9">
                  <c:v>35</c:v>
                </c:pt>
                <c:pt idx="10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AF4-4B9F-96E6-08D770154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15.1</c:v>
                </c:pt>
                <c:pt idx="1">
                  <c:v>16.399999999999999</c:v>
                </c:pt>
                <c:pt idx="2">
                  <c:v>23.3</c:v>
                </c:pt>
                <c:pt idx="3">
                  <c:v>19.100000000000001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D9-495D-A463-4B718427DC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899241761446489"/>
          <c:h val="0.84004377227891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AF4-4B9F-96E6-08D770154183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AF4-4B9F-96E6-08D770154183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5AF4-4B9F-96E6-08D770154183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5AF4-4B9F-96E6-08D770154183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5AF4-4B9F-96E6-08D770154183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5AF4-4B9F-96E6-08D770154183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5AF4-4B9F-96E6-08D770154183}"/>
              </c:ext>
            </c:extLst>
          </c:dPt>
          <c:dPt>
            <c:idx val="7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5AF4-4B9F-96E6-08D770154183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5AF4-4B9F-96E6-08D770154183}"/>
              </c:ext>
            </c:extLst>
          </c:dPt>
          <c:dPt>
            <c:idx val="9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5AF4-4B9F-96E6-08D770154183}"/>
              </c:ext>
            </c:extLst>
          </c:dPt>
          <c:dPt>
            <c:idx val="10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5AF4-4B9F-96E6-08D770154183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5AF4-4B9F-96E6-08D770154183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F4-4B9F-96E6-08D770154183}"/>
                </c:ext>
              </c:extLst>
            </c:dLbl>
            <c:dLbl>
              <c:idx val="4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AF4-4B9F-96E6-08D770154183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AF4-4B9F-96E6-08D770154183}"/>
                </c:ext>
              </c:extLst>
            </c:dLbl>
            <c:dLbl>
              <c:idx val="7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AF4-4B9F-96E6-08D770154183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 
(Non-Hisp)</c:v>
                </c:pt>
                <c:pt idx="8">
                  <c:v>People 
of Color</c:v>
                </c:pt>
                <c:pt idx="9">
                  <c:v>Cass 
County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23.8</c:v>
                </c:pt>
                <c:pt idx="1">
                  <c:v>25.2</c:v>
                </c:pt>
                <c:pt idx="2">
                  <c:v>16.5</c:v>
                </c:pt>
                <c:pt idx="3">
                  <c:v>26</c:v>
                </c:pt>
                <c:pt idx="4">
                  <c:v>34.4</c:v>
                </c:pt>
                <c:pt idx="5">
                  <c:v>37.5</c:v>
                </c:pt>
                <c:pt idx="6">
                  <c:v>17.399999999999999</c:v>
                </c:pt>
                <c:pt idx="7">
                  <c:v>26.5</c:v>
                </c:pt>
                <c:pt idx="8">
                  <c:v>12.4</c:v>
                </c:pt>
                <c:pt idx="9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AF4-4B9F-96E6-08D770154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4.5</c:v>
                </c:pt>
                <c:pt idx="1">
                  <c:v>6.1</c:v>
                </c:pt>
                <c:pt idx="2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36-4B29-B47C-92C7A229FB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47F8-47CF-BD7E-B24F4EB43A76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7.9</c:v>
                </c:pt>
                <c:pt idx="1">
                  <c:v>13.9</c:v>
                </c:pt>
                <c:pt idx="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897-452C-9570-499E3EA3111F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897-452C-9570-499E3EA3111F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13.6</c:v>
                </c:pt>
                <c:pt idx="1">
                  <c:v>10.7</c:v>
                </c:pt>
                <c:pt idx="2">
                  <c:v>10.3</c:v>
                </c:pt>
                <c:pt idx="3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40-44B8-B831-68AD428199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843588995819964E-4"/>
          <c:y val="3.5474818967869302E-3"/>
          <c:w val="0.99943156411004175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solidFill>
              <a:srgbClr val="BE1C37"/>
            </a:solidFill>
            <a:ln w="28575" cap="rnd">
              <a:solidFill>
                <a:srgbClr val="FFFFFF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Getting a
Dr Appointment</c:v>
                </c:pt>
                <c:pt idx="1">
                  <c:v>Finding
a Doctor</c:v>
                </c:pt>
                <c:pt idx="2">
                  <c:v>Inconvenient
Office Hours</c:v>
                </c:pt>
                <c:pt idx="3">
                  <c:v>Cost
(Prescriptions)</c:v>
                </c:pt>
                <c:pt idx="4">
                  <c:v>Cost
(Doctor Visit)</c:v>
                </c:pt>
                <c:pt idx="5">
                  <c:v>Lack of
Transportation</c:v>
                </c:pt>
                <c:pt idx="6">
                  <c:v>Language/
Culture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21.4</c:v>
                </c:pt>
                <c:pt idx="1">
                  <c:v>14.9</c:v>
                </c:pt>
                <c:pt idx="2">
                  <c:v>14.8</c:v>
                </c:pt>
                <c:pt idx="3">
                  <c:v>14.2</c:v>
                </c:pt>
                <c:pt idx="4">
                  <c:v>8.3000000000000007</c:v>
                </c:pt>
                <c:pt idx="5">
                  <c:v>4.0999999999999996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9-4982-8DF7-DE0B5C9C95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 w="28575">
              <a:solidFill>
                <a:srgbClr val="FFFFFF"/>
              </a:solidFill>
            </a:ln>
          </c:spPr>
          <c:invertIfNegative val="0"/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BA-4B98-A0EA-ACB0972CC2CF}"/>
                </c:ext>
              </c:extLst>
            </c:dLbl>
            <c:dLbl>
              <c:idx val="1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3BA-4B98-A0EA-ACB0972CC2CF}"/>
                </c:ext>
              </c:extLst>
            </c:dLbl>
            <c:dLbl>
              <c:idx val="4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3BA-4B98-A0EA-ACB0972CC2CF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3BA-4B98-A0EA-ACB0972CC2CF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Getting a
Dr Appointment</c:v>
                </c:pt>
                <c:pt idx="1">
                  <c:v>Finding
a Doctor</c:v>
                </c:pt>
                <c:pt idx="2">
                  <c:v>Inconvenient
Office Hours</c:v>
                </c:pt>
                <c:pt idx="3">
                  <c:v>Cost
(Prescriptions)</c:v>
                </c:pt>
                <c:pt idx="4">
                  <c:v>Cost
(Doctor Visit)</c:v>
                </c:pt>
                <c:pt idx="5">
                  <c:v>Lack of
Transportation</c:v>
                </c:pt>
                <c:pt idx="6">
                  <c:v>Language/
Culture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14.5</c:v>
                </c:pt>
                <c:pt idx="1">
                  <c:v>9.4</c:v>
                </c:pt>
                <c:pt idx="2">
                  <c:v>12.5</c:v>
                </c:pt>
                <c:pt idx="3">
                  <c:v>12.8</c:v>
                </c:pt>
                <c:pt idx="4">
                  <c:v>12.9</c:v>
                </c:pt>
                <c:pt idx="5">
                  <c:v>8.9</c:v>
                </c:pt>
                <c:pt idx="6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9-4982-8DF7-DE0B5C9C9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8023296"/>
        <c:axId val="78021760"/>
      </c:barChart>
      <c:valAx>
        <c:axId val="78021760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78023296"/>
        <c:crosses val="autoZero"/>
        <c:crossBetween val="between"/>
        <c:majorUnit val="20"/>
      </c:valAx>
      <c:catAx>
        <c:axId val="780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 b="1"/>
            </a:pPr>
            <a:endParaRPr lang="en-US"/>
          </a:p>
        </c:txPr>
        <c:crossAx val="780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egendEntry>
        <c:idx val="0"/>
        <c:txPr>
          <a:bodyPr/>
          <a:lstStyle/>
          <a:p>
            <a:pPr>
              <a:defRPr sz="1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 sz="14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8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081-4EB9-9BB6-47F93BA2D4D1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081-4EB9-9BB6-47F93BA2D4D1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68.7</c:v>
                </c:pt>
                <c:pt idx="1">
                  <c:v>72.8</c:v>
                </c:pt>
                <c:pt idx="2">
                  <c:v>65.7</c:v>
                </c:pt>
                <c:pt idx="3">
                  <c:v>62.4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81-4EB9-9BB6-47F93BA2D4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AB8AFC7-86A1-49F3-B162-AD6BFED30EBB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295EA07-7DF9-4812-ABBF-24C792D3E995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41E8C566-1E32-400F-B4A3-9A81CD90F1C0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B7FBCAAC-97BD-4C1F-9837-A782AD6194D9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41E8C566-1E32-400F-B4A3-9A81CD90F1C0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B7FBCAAC-97BD-4C1F-9837-A782AD6194D9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7984D3D-F0A8-4138-9C66-3FC9DA2CC2E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1440736-DC7B-44AF-BBBA-92053D6FC011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0.22909</cdr:x>
      <cdr:y>0</cdr:y>
    </cdr:from>
    <cdr:to>
      <cdr:x>0.38514</cdr:x>
      <cdr:y>0.53452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B2A0BC12-15E0-0CBC-E4F1-C344FA0F2FB2}"/>
            </a:ext>
          </a:extLst>
        </cdr:cNvPr>
        <cdr:cNvCxnSpPr/>
      </cdr:nvCxnSpPr>
      <cdr:spPr>
        <a:xfrm xmlns:a="http://schemas.openxmlformats.org/drawingml/2006/main" flipV="1">
          <a:off x="1885308" y="0"/>
          <a:ext cx="1284270" cy="180825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2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r">
              <a:defRPr sz="1200"/>
            </a:lvl1pPr>
          </a:lstStyle>
          <a:p>
            <a:fld id="{4C20DA29-2FB9-B448-947C-DF972BF45ED9}" type="datetime1">
              <a:rPr lang="en-US" smtClean="0">
                <a:latin typeface="Arial" panose="020B0604020202020204" pitchFamily="34" charset="0"/>
              </a:rPr>
              <a:t>9/16/2022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r">
              <a:defRPr sz="1200"/>
            </a:lvl1pPr>
          </a:lstStyle>
          <a:p>
            <a:fld id="{5E78F189-4D5E-E44D-896A-64D28F7BFE26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67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CDB0DC8-20C1-834B-BA11-76FAB8BC91B0}" type="datetime1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4" rIns="93170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0" tIns="46584" rIns="93170" bIns="4658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8465F9-E3E4-D749-99CD-BFDFA9EC8C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82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0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2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435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5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758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973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 County only has 22 primary care physicians, which as a ratio is much lower than IN &amp; US.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79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04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Age-adjusted cancer death rate is overall much higher than the US rate.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cancer sites, lung cancer rates are comparatively high for both deaths and incidence (new cases diagnosed each year).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052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81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1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2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prevalence of kidney disease has increased over the past 6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42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40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9.6% of Cass County residents report having heart disease (significantly higher than US).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40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29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All CV risk factors: HBP/HBC, not getting enough physical activity, smoking cigarettes, or being overweight/obese….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13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slide to share…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13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918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07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Worse than 2011 and IN+US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933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in our survey, 36.6% of Cass County adults aged 45 or older reported falling one or more times in the past year (compared to 27.5% nationally).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9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14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terms of violence…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916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34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u="none" dirty="0"/>
              <a:t>“Fair/poor” mental health is significantly above national findings (others shown are similar).  </a:t>
            </a:r>
          </a:p>
          <a:p>
            <a:pPr algn="l"/>
            <a:endParaRPr lang="en-US" u="none" dirty="0"/>
          </a:p>
          <a:p>
            <a:pPr algn="l"/>
            <a:r>
              <a:rPr lang="en-US" u="none" dirty="0"/>
              <a:t>We’ve also seen and increase in perceptions of stress levels on a typical day (although most notably between 2016 and 2019).</a:t>
            </a:r>
          </a:p>
          <a:p>
            <a:pPr algn="l"/>
            <a:endParaRPr lang="en-US" u="none" dirty="0"/>
          </a:p>
          <a:p>
            <a:pPr algn="l"/>
            <a:r>
              <a:rPr lang="en-US" u="none" dirty="0"/>
              <a:t>Demographically, women, younger adults, and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lower-income residents </a:t>
            </a:r>
            <a:r>
              <a:rPr lang="en-US" u="none" dirty="0"/>
              <a:t>appear to be a greater risk. 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164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Much higher than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637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622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77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obesity in </a:t>
            </a:r>
            <a:r>
              <a:rPr lang="en-US" sz="1200" u="sng" dirty="0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also increased significantly from 2013 findings and is higher than found nationally.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992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Also: fruit/vegetable consumption is lower than the US. Even lower among low income and communities of color.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2297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031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3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44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6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971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080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CLRD includes conditions like emphysema and chronic bronchitis.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2796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498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Trending downward, but historically high…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89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812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Demographically, </a:t>
            </a:r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among under 65 and White resident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304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4039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8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2687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is similar to IN and US, and has not changed dramatically … however, more than 1 out of 4 adults 40-64 smoke as do more than 1 out of 4 at lower incomes.  Vaping is more prevalent in young adults and in communities of color.  </a:t>
            </a:r>
          </a:p>
          <a:p>
            <a:endParaRPr lang="en-US" dirty="0"/>
          </a:p>
          <a:p>
            <a:r>
              <a:rPr lang="en-US" dirty="0"/>
              <a:t>Also, keep in mind that Tobacco Use was a top concern among the key informants we surveyed.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749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210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9808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7018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721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0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8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7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6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2B5A-7F64-B349-ACEB-83C3DCA6C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038" y="1005840"/>
            <a:ext cx="6858000" cy="3163824"/>
          </a:xfrm>
          <a:prstGeom prst="rect">
            <a:avLst/>
          </a:prstGeo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88309-AA7C-654B-A6C4-68DFA1534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038" y="4742519"/>
            <a:ext cx="6858000" cy="568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3623C-D270-174E-B001-1844F970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86D-5E6E-DC44-9FAA-F0EBA17DBAB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0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Chart Key Inform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3424"/>
            <a:ext cx="8229600" cy="103517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09757"/>
            <a:ext cx="8229600" cy="82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25881"/>
            <a:ext cx="8229600" cy="160623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Chart 2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8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10125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0" y="808498"/>
            <a:ext cx="3877327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808498"/>
            <a:ext cx="3876675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21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Chart 3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6448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2111275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2111275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1264025"/>
            <a:ext cx="2631500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buNone/>
              <a:defRPr sz="1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1264025"/>
            <a:ext cx="2631500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buNone/>
              <a:defRPr sz="1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2111275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1264025"/>
            <a:ext cx="2631500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buNone/>
              <a:defRPr sz="1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933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7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2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645025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457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648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33472"/>
            <a:ext cx="7772400" cy="59421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11880"/>
            <a:ext cx="7772400" cy="4289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>
                    <a:lumMod val="95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78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31889"/>
            <a:ext cx="7772400" cy="59421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10338"/>
            <a:ext cx="7772400" cy="4289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7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>
                    <a:lumMod val="95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7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7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36F54DA-EF6B-40F6-9FD1-2E9B34359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3" y="2631889"/>
            <a:ext cx="7772400" cy="59421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CD8F1D4-2DE0-4553-BA01-8D0FF2BAB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610338"/>
            <a:ext cx="7772400" cy="4289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6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2505075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kern="1200" spc="-10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8157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7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260259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3950208" cy="4260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1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6032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1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6032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3400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5966AEF-95E8-474C-9210-638E18DBF3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841" y="1249752"/>
            <a:ext cx="4243496" cy="42478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750"/>
            </a:lvl1pPr>
          </a:lstStyle>
          <a:p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BCBED36-1E8A-CC47-8F60-8C6020139D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7435" y="2387140"/>
            <a:ext cx="5142975" cy="2623475"/>
          </a:xfrm>
          <a:prstGeom prst="rect">
            <a:avLst/>
          </a:prstGeom>
        </p:spPr>
        <p:txBody>
          <a:bodyPr/>
          <a:lstStyle>
            <a:lvl1pPr>
              <a:defRPr sz="40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3384"/>
              </a:spcBef>
              <a:defRPr sz="1600" b="1" cap="all" baseline="0">
                <a:solidFill>
                  <a:schemeClr val="accent1"/>
                </a:solidFill>
              </a:defRPr>
            </a:lvl2pPr>
            <a:lvl3pPr marL="0" indent="0">
              <a:spcBef>
                <a:spcPts val="3376"/>
              </a:spcBef>
              <a:buNone/>
              <a:defRPr sz="1600" baseline="0">
                <a:latin typeface="+mn-lt"/>
              </a:defRPr>
            </a:lvl3pPr>
            <a:lvl5pPr>
              <a:spcBef>
                <a:spcPts val="3384"/>
              </a:spcBef>
              <a:defRPr baseline="0">
                <a:latin typeface="+mn-lt"/>
              </a:defRPr>
            </a:lvl5pPr>
          </a:lstStyle>
          <a:p>
            <a:pPr lvl="0"/>
            <a:r>
              <a:rPr lang="en-US" dirty="0"/>
              <a:t>HELLO!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25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0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2505075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kern="1200" spc="-10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8157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4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260259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3950208" cy="4260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6032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1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6032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8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Sidebar Blank (w/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5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019418"/>
            <a:ext cx="5711824" cy="895350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914768"/>
            <a:ext cx="6054724" cy="3769275"/>
          </a:xfrm>
          <a:ln w="76200">
            <a:solidFill>
              <a:schemeClr val="bg1"/>
            </a:solidFill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3400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6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465890" y="1645920"/>
            <a:ext cx="622091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AA21DEE-2B04-FE4D-B4DB-7CB667CE5EF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1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889" y="1371600"/>
            <a:ext cx="6028823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000" kern="1200" spc="-10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408" y="1146266"/>
            <a:ext cx="1916386" cy="4902083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465889" y="3888157"/>
            <a:ext cx="6028824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5705856" y="1645920"/>
            <a:ext cx="2980944" cy="4260259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2465890" y="1645920"/>
            <a:ext cx="2980944" cy="4260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EE4184D-49BD-BE42-A49B-5453E5EF8E6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C921ED3-2596-5040-BD29-145D8EB8CB1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6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E16C-89E2-174E-A5E6-3C0E7B93EA9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2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30936" indent="-630936" algn="l">
              <a:spcBef>
                <a:spcPts val="0"/>
              </a:spcBef>
              <a:buNone/>
              <a:tabLst>
                <a:tab pos="457200" algn="l"/>
                <a:tab pos="63023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5943600" cy="33832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510528" y="1828800"/>
            <a:ext cx="2176272" cy="3382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NA Char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1BB4AD-2503-4C03-AFB7-58B82A0B6052}"/>
              </a:ext>
            </a:extLst>
          </p:cNvPr>
          <p:cNvSpPr/>
          <p:nvPr userDrawn="1"/>
        </p:nvSpPr>
        <p:spPr>
          <a:xfrm>
            <a:off x="312516" y="1645920"/>
            <a:ext cx="2976784" cy="3776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2654300" cy="111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22700"/>
            <a:ext cx="2654300" cy="13893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571500" indent="-571500" algn="l">
              <a:spcBef>
                <a:spcPts val="0"/>
              </a:spcBef>
              <a:buNone/>
              <a:tabLst>
                <a:tab pos="457200" algn="l"/>
                <a:tab pos="57150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467100" y="1645920"/>
            <a:ext cx="5219700" cy="37769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2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978379"/>
            <a:ext cx="3908612" cy="91503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900" b="0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b="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775015" y="978379"/>
            <a:ext cx="3910198" cy="91503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900" b="0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b="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457200" y="1992313"/>
            <a:ext cx="3908612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778190" y="1992313"/>
            <a:ext cx="391019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2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933574"/>
            <a:ext cx="3917290" cy="261037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769510" y="1933574"/>
            <a:ext cx="3917290" cy="261037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64025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786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3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1828800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66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3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6448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111275"/>
            <a:ext cx="2524126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343801" y="2111275"/>
            <a:ext cx="2456924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1264025"/>
            <a:ext cx="2524551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343801" y="1264025"/>
            <a:ext cx="2456924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162734" y="2111275"/>
            <a:ext cx="2524066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162793" y="1264025"/>
            <a:ext cx="2524491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373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2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8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10125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0" y="808498"/>
            <a:ext cx="3877327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808498"/>
            <a:ext cx="3876675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25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Key Inform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3424"/>
            <a:ext cx="8229600" cy="103517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09757"/>
            <a:ext cx="8229600" cy="82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25881"/>
            <a:ext cx="8229600" cy="160623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9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5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7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1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5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921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4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0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46736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7761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Divider 2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1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2505075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kern="1200" spc="-10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8157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2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260259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3950208" cy="4260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6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6032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5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3400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5966AEF-95E8-474C-9210-638E18DBF3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841" y="1249752"/>
            <a:ext cx="4243496" cy="42478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750"/>
            </a:lvl1pPr>
          </a:lstStyle>
          <a:p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BCBED36-1E8A-CC47-8F60-8C6020139D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7435" y="2387140"/>
            <a:ext cx="5142975" cy="2623475"/>
          </a:xfrm>
          <a:prstGeom prst="rect">
            <a:avLst/>
          </a:prstGeom>
        </p:spPr>
        <p:txBody>
          <a:bodyPr/>
          <a:lstStyle>
            <a:lvl1pPr>
              <a:defRPr sz="40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3384"/>
              </a:spcBef>
              <a:defRPr sz="1600" b="1" cap="all" baseline="0">
                <a:solidFill>
                  <a:schemeClr val="accent1"/>
                </a:solidFill>
              </a:defRPr>
            </a:lvl2pPr>
            <a:lvl3pPr marL="0" indent="0">
              <a:spcBef>
                <a:spcPts val="3376"/>
              </a:spcBef>
              <a:buNone/>
              <a:defRPr sz="1600" baseline="0">
                <a:latin typeface="+mn-lt"/>
              </a:defRPr>
            </a:lvl3pPr>
            <a:lvl5pPr>
              <a:spcBef>
                <a:spcPts val="3384"/>
              </a:spcBef>
              <a:defRPr baseline="0">
                <a:latin typeface="+mn-lt"/>
              </a:defRPr>
            </a:lvl5pPr>
          </a:lstStyle>
          <a:p>
            <a:pPr lvl="0"/>
            <a:r>
              <a:rPr lang="en-US" dirty="0"/>
              <a:t>HELLO!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83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30936" indent="-630936" algn="l">
              <a:spcBef>
                <a:spcPts val="0"/>
              </a:spcBef>
              <a:buNone/>
              <a:tabLst>
                <a:tab pos="457200" algn="l"/>
                <a:tab pos="63023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5943600" cy="33832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510528" y="1828800"/>
            <a:ext cx="2176272" cy="3382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NA Char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1BB4AD-2503-4C03-AFB7-58B82A0B6052}"/>
              </a:ext>
            </a:extLst>
          </p:cNvPr>
          <p:cNvSpPr/>
          <p:nvPr userDrawn="1"/>
        </p:nvSpPr>
        <p:spPr>
          <a:xfrm>
            <a:off x="312516" y="1645920"/>
            <a:ext cx="2976784" cy="3776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2654300" cy="111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22700"/>
            <a:ext cx="2654300" cy="13893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571500" indent="-571500" algn="l">
              <a:spcBef>
                <a:spcPts val="0"/>
              </a:spcBef>
              <a:buNone/>
              <a:tabLst>
                <a:tab pos="457200" algn="l"/>
                <a:tab pos="57150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467100" y="1645920"/>
            <a:ext cx="5219700" cy="37769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2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978379"/>
            <a:ext cx="3908612" cy="91503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900" b="0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b="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775015" y="978379"/>
            <a:ext cx="3910198" cy="91503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900" b="0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b="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457200" y="1992313"/>
            <a:ext cx="3908612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778190" y="1992313"/>
            <a:ext cx="391019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0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2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933574"/>
            <a:ext cx="3917290" cy="261037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769510" y="1933574"/>
            <a:ext cx="3917290" cy="261037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64025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986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3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1828800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201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3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6448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111275"/>
            <a:ext cx="2524126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343801" y="2111275"/>
            <a:ext cx="2456924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1264025"/>
            <a:ext cx="2524551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343801" y="1264025"/>
            <a:ext cx="2456924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162734" y="2111275"/>
            <a:ext cx="2524066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162793" y="1264025"/>
            <a:ext cx="2524491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652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2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8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10125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0" y="808498"/>
            <a:ext cx="3877327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808498"/>
            <a:ext cx="3876675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197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Key Inform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3424"/>
            <a:ext cx="8229600" cy="103517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09757"/>
            <a:ext cx="8229600" cy="82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25881"/>
            <a:ext cx="8229600" cy="160623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5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22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Section Header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43844"/>
            <a:ext cx="7772400" cy="594213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0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1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4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921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5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46736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6475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Divider 2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2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30936" indent="-630936" algn="l">
              <a:spcBef>
                <a:spcPts val="0"/>
              </a:spcBef>
              <a:buNone/>
              <a:tabLst>
                <a:tab pos="457200" algn="l"/>
                <a:tab pos="63023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5943600" cy="33832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510528" y="1828800"/>
            <a:ext cx="2176272" cy="3382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NA Char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1BB4AD-2503-4C03-AFB7-58B82A0B6052}"/>
              </a:ext>
            </a:extLst>
          </p:cNvPr>
          <p:cNvSpPr/>
          <p:nvPr userDrawn="1"/>
        </p:nvSpPr>
        <p:spPr>
          <a:xfrm>
            <a:off x="312516" y="1645920"/>
            <a:ext cx="2976784" cy="3776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2654300" cy="111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22700"/>
            <a:ext cx="2654300" cy="13893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571500" indent="-571500" algn="l">
              <a:spcBef>
                <a:spcPts val="0"/>
              </a:spcBef>
              <a:buNone/>
              <a:tabLst>
                <a:tab pos="457200" algn="l"/>
                <a:tab pos="57150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467100" y="1645920"/>
            <a:ext cx="5219700" cy="37769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2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978379"/>
            <a:ext cx="3908612" cy="91503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900" b="0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b="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775015" y="978379"/>
            <a:ext cx="3910198" cy="91503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900" b="0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b="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457200" y="1992313"/>
            <a:ext cx="3908612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778190" y="1992313"/>
            <a:ext cx="391019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2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933574"/>
            <a:ext cx="3917290" cy="261037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769510" y="1933574"/>
            <a:ext cx="3917290" cy="261037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64025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08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3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1828800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408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3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6448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111275"/>
            <a:ext cx="2524126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343801" y="2111275"/>
            <a:ext cx="2456924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1264025"/>
            <a:ext cx="2524551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343801" y="1264025"/>
            <a:ext cx="2456924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162734" y="2111275"/>
            <a:ext cx="2524066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162793" y="1264025"/>
            <a:ext cx="2524491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513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2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8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10125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0" y="808498"/>
            <a:ext cx="3877327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808498"/>
            <a:ext cx="3876675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420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Key Inform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3424"/>
            <a:ext cx="8229600" cy="103517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09757"/>
            <a:ext cx="8229600" cy="82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25881"/>
            <a:ext cx="8229600" cy="160623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3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0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1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921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7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46736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6247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Divider 2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970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Chart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30936" indent="-630936" algn="l">
              <a:spcBef>
                <a:spcPts val="0"/>
              </a:spcBef>
              <a:buNone/>
              <a:tabLst>
                <a:tab pos="457200" algn="l"/>
                <a:tab pos="63023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5943600" cy="33832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510528" y="1828800"/>
            <a:ext cx="2176272" cy="3382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kern="1200" spc="-10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88157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260259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3950208" cy="4260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019418"/>
            <a:ext cx="5711824" cy="895350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914768"/>
            <a:ext cx="6054724" cy="3769275"/>
          </a:xfrm>
          <a:ln w="76200">
            <a:solidFill>
              <a:schemeClr val="bg1"/>
            </a:solidFill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645920"/>
            <a:ext cx="2208212" cy="1570038"/>
          </a:xfrm>
        </p:spPr>
        <p:txBody>
          <a:bodyPr anchor="ctr" anchorCtr="0">
            <a:normAutofit/>
          </a:bodyPr>
          <a:lstStyle>
            <a:lvl1pPr algn="ctr">
              <a:defRPr sz="2000"/>
            </a:lvl1pPr>
          </a:lstStyle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743012" y="1645920"/>
            <a:ext cx="5943788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94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371F55-8D2E-3243-885C-CE90E0E10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59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174"/>
          <a:stretch/>
        </p:blipFill>
        <p:spPr>
          <a:xfrm>
            <a:off x="-5569" y="-21829"/>
            <a:ext cx="9149569" cy="6176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94ADB9-F319-0B49-B532-C20A73450E9F}"/>
              </a:ext>
            </a:extLst>
          </p:cNvPr>
          <p:cNvSpPr/>
          <p:nvPr userDrawn="1"/>
        </p:nvSpPr>
        <p:spPr>
          <a:xfrm>
            <a:off x="0" y="-21830"/>
            <a:ext cx="9144000" cy="6176963"/>
          </a:xfrm>
          <a:prstGeom prst="rect">
            <a:avLst/>
          </a:prstGeom>
          <a:solidFill>
            <a:srgbClr val="0017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C4D42-BAD3-CF4A-8192-E9E38E66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170432"/>
            <a:ext cx="7102584" cy="1572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200E9-3E39-A64A-9C84-E765DBC45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356" y="2877447"/>
            <a:ext cx="7886700" cy="234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48AC-A6B9-2548-8760-BA6A9FA0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5273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86D-5E6E-DC44-9FAA-F0EBA17DBAB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4AB78-AE1B-6641-BA07-78A450F4449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46" y="6231746"/>
            <a:ext cx="402290" cy="5090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DAEE69-299F-B34A-A437-97CD8C1A5938}"/>
              </a:ext>
            </a:extLst>
          </p:cNvPr>
          <p:cNvSpPr/>
          <p:nvPr userDrawn="1"/>
        </p:nvSpPr>
        <p:spPr>
          <a:xfrm rot="16200000">
            <a:off x="-438210" y="2594116"/>
            <a:ext cx="3029347" cy="1308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724" r:id="rId12"/>
    <p:sldLayoutId id="2147484725" r:id="rId13"/>
    <p:sldLayoutId id="21474847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itchFamily="2" charset="2"/>
        <a:buChar char="§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DC5BE6-18A7-46F5-8E20-ADB3BA7AA871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FFD12-7899-4C40-B650-7E55D7428430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407E7C-82B2-44C1-BA8B-9898024FE21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F6155A-09BD-4E6C-927A-837D4F8B23A8}"/>
              </a:ext>
            </a:extLst>
          </p:cNvPr>
          <p:cNvSpPr txBox="1">
            <a:spLocks/>
          </p:cNvSpPr>
          <p:nvPr userDrawn="1"/>
        </p:nvSpPr>
        <p:spPr>
          <a:xfrm>
            <a:off x="4676775" y="107950"/>
            <a:ext cx="4362537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366587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  <p:sldLayoutId id="2147484782" r:id="rId13"/>
    <p:sldLayoutId id="2147484783" r:id="rId14"/>
    <p:sldLayoutId id="2147484784" r:id="rId15"/>
    <p:sldLayoutId id="2147484785" r:id="rId16"/>
    <p:sldLayoutId id="21474847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351006" y="6583679"/>
            <a:ext cx="451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DBC73-237C-B54D-8A97-B41521421268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E3AB6-1389-2B4B-9113-30E0177AD0C6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2F4FE-6738-CB4F-A633-B9ED88A0736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9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4000"/>
        </a:lnSpc>
        <a:spcBef>
          <a:spcPts val="0"/>
        </a:spcBef>
        <a:buNone/>
        <a:defRPr sz="4000" b="1" kern="1200" spc="-10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27063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800100" indent="-115888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945FB4-794C-C04C-B24A-D456B6BB5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grayscl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08251"/>
            <a:ext cx="9144000" cy="2250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19421-F87A-3C49-95DD-97A6A8728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6209569"/>
            <a:ext cx="402290" cy="5090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C38866-7023-5349-92FF-09A9493CAF0E}"/>
              </a:ext>
            </a:extLst>
          </p:cNvPr>
          <p:cNvSpPr/>
          <p:nvPr userDrawn="1"/>
        </p:nvSpPr>
        <p:spPr>
          <a:xfrm>
            <a:off x="0" y="1808251"/>
            <a:ext cx="9144000" cy="2250042"/>
          </a:xfrm>
          <a:prstGeom prst="rect">
            <a:avLst/>
          </a:prstGeom>
          <a:gradFill flip="none" rotWithShape="1">
            <a:gsLst>
              <a:gs pos="0">
                <a:srgbClr val="E98300"/>
              </a:gs>
              <a:gs pos="100000">
                <a:srgbClr val="E98300">
                  <a:lumMod val="100000"/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41E34E-4A54-DD45-9C50-6392DEBD55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4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b="1" kern="1200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8262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684213" indent="-225425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3491CE-3EFE-164A-B41F-FD9305E25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grayscl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08251"/>
            <a:ext cx="9144000" cy="2250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857DE1-29BA-814A-BCCC-9A896DEB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6209569"/>
            <a:ext cx="402290" cy="5090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6164B0-463B-B641-88B7-0A066C84B644}"/>
              </a:ext>
            </a:extLst>
          </p:cNvPr>
          <p:cNvSpPr/>
          <p:nvPr userDrawn="1"/>
        </p:nvSpPr>
        <p:spPr>
          <a:xfrm>
            <a:off x="0" y="1808251"/>
            <a:ext cx="9144000" cy="2250042"/>
          </a:xfrm>
          <a:prstGeom prst="rect">
            <a:avLst/>
          </a:prstGeom>
          <a:gradFill flip="none" rotWithShape="1">
            <a:gsLst>
              <a:gs pos="0">
                <a:srgbClr val="5A85D7"/>
              </a:gs>
              <a:gs pos="100000">
                <a:srgbClr val="5A85D7">
                  <a:alpha val="7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EE5A0E-2D49-7B4A-AD19-1872C907B5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b="1" kern="1200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8262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684213" indent="-225425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0D7E21-E934-ED44-9F31-2AC0BF15C96C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29646-8D5E-A240-B576-A3FE8DD23CD2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FA20C-0E1F-8A43-8DA9-C4FB956528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537" y="6230154"/>
            <a:ext cx="358775" cy="454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F65AD5-7B97-BE46-A537-360860C2110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4000"/>
        </a:lnSpc>
        <a:spcBef>
          <a:spcPts val="0"/>
        </a:spcBef>
        <a:buNone/>
        <a:defRPr sz="4000" b="1" kern="1200" spc="-10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27063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800100" indent="-115888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0D7E21-E934-ED44-9F31-2AC0BF15C96C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29646-8D5E-A240-B576-A3FE8DD23CD2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FA20C-0E1F-8A43-8DA9-C4FB956528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537" y="6230154"/>
            <a:ext cx="358775" cy="454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F65AD5-7B97-BE46-A537-360860C2110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C988C6A-D8F1-FF42-A6D3-0CEDF14560C1}"/>
              </a:ext>
            </a:extLst>
          </p:cNvPr>
          <p:cNvSpPr txBox="1">
            <a:spLocks/>
          </p:cNvSpPr>
          <p:nvPr userDrawn="1"/>
        </p:nvSpPr>
        <p:spPr>
          <a:xfrm>
            <a:off x="5656443" y="107950"/>
            <a:ext cx="3382869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363362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4000"/>
        </a:lnSpc>
        <a:spcBef>
          <a:spcPts val="0"/>
        </a:spcBef>
        <a:buNone/>
        <a:defRPr sz="4000" b="1" kern="1200" spc="-10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27063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800100" indent="-115888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5890" y="1645920"/>
            <a:ext cx="622091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FC6396-46C8-E74F-AF11-F14D8E1D87D8}"/>
              </a:ext>
            </a:extLst>
          </p:cNvPr>
          <p:cNvGrpSpPr/>
          <p:nvPr userDrawn="1"/>
        </p:nvGrpSpPr>
        <p:grpSpPr>
          <a:xfrm>
            <a:off x="0" y="0"/>
            <a:ext cx="2011680" cy="6858000"/>
            <a:chOff x="0" y="0"/>
            <a:chExt cx="201168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D81479-C4BA-0746-8CBC-5EC6799DA929}"/>
                </a:ext>
              </a:extLst>
            </p:cNvPr>
            <p:cNvSpPr/>
            <p:nvPr userDrawn="1"/>
          </p:nvSpPr>
          <p:spPr>
            <a:xfrm>
              <a:off x="0" y="0"/>
              <a:ext cx="2011680" cy="6858000"/>
            </a:xfrm>
            <a:prstGeom prst="rect">
              <a:avLst/>
            </a:prstGeom>
            <a:solidFill>
              <a:srgbClr val="EB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70DB4-625D-F645-9015-24F0BEFB665F}"/>
                </a:ext>
              </a:extLst>
            </p:cNvPr>
            <p:cNvGrpSpPr/>
            <p:nvPr userDrawn="1"/>
          </p:nvGrpSpPr>
          <p:grpSpPr>
            <a:xfrm>
              <a:off x="213336" y="0"/>
              <a:ext cx="1585008" cy="743415"/>
              <a:chOff x="341972" y="0"/>
              <a:chExt cx="1585008" cy="74341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D82BC3-48FC-DA4B-B873-3B07B042FD49}"/>
                  </a:ext>
                </a:extLst>
              </p:cNvPr>
              <p:cNvSpPr/>
              <p:nvPr userDrawn="1"/>
            </p:nvSpPr>
            <p:spPr>
              <a:xfrm>
                <a:off x="341972" y="0"/>
                <a:ext cx="483219" cy="743415"/>
              </a:xfrm>
              <a:prstGeom prst="rect">
                <a:avLst/>
              </a:prstGeom>
              <a:solidFill>
                <a:srgbClr val="F8A7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41DB59-7FA5-2740-BC00-A2CE60944442}"/>
                  </a:ext>
                </a:extLst>
              </p:cNvPr>
              <p:cNvSpPr/>
              <p:nvPr userDrawn="1"/>
            </p:nvSpPr>
            <p:spPr>
              <a:xfrm>
                <a:off x="892867" y="0"/>
                <a:ext cx="483219" cy="449766"/>
              </a:xfrm>
              <a:prstGeom prst="rect">
                <a:avLst/>
              </a:prstGeom>
              <a:solidFill>
                <a:srgbClr val="F8A7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CD2D17-4DFD-2C46-B3F7-19B20D89A72A}"/>
                  </a:ext>
                </a:extLst>
              </p:cNvPr>
              <p:cNvSpPr/>
              <p:nvPr userDrawn="1"/>
            </p:nvSpPr>
            <p:spPr>
              <a:xfrm>
                <a:off x="1443761" y="0"/>
                <a:ext cx="483219" cy="174171"/>
              </a:xfrm>
              <a:prstGeom prst="rect">
                <a:avLst/>
              </a:prstGeom>
              <a:solidFill>
                <a:srgbClr val="F8A7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CAC7E-3B89-5F47-8549-1D59632ED68C}"/>
              </a:ext>
            </a:extLst>
          </p:cNvPr>
          <p:cNvSpPr/>
          <p:nvPr userDrawn="1"/>
        </p:nvSpPr>
        <p:spPr>
          <a:xfrm>
            <a:off x="0" y="6529413"/>
            <a:ext cx="2011680" cy="1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PRC</a:t>
            </a:r>
          </a:p>
        </p:txBody>
      </p:sp>
    </p:spTree>
    <p:extLst>
      <p:ext uri="{BB962C8B-B14F-4D97-AF65-F5344CB8AC3E}">
        <p14:creationId xmlns:p14="http://schemas.microsoft.com/office/powerpoint/2010/main" val="282788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spc="-100">
          <a:solidFill>
            <a:srgbClr val="5A85D7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27063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800100" indent="-109538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0BBCE-C5BF-405D-540E-61D1F143271A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241048-51B5-989E-4523-330E3BD733E0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F4A6D-3C1B-B9A6-313F-1F98D75B4F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537" y="6230154"/>
            <a:ext cx="358775" cy="454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44E94D-F5D1-1DD5-F69B-2E1E964C8A0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1A4B7BB-A33F-962A-CB9E-DC5707FF5C9E}"/>
              </a:ext>
            </a:extLst>
          </p:cNvPr>
          <p:cNvSpPr txBox="1">
            <a:spLocks/>
          </p:cNvSpPr>
          <p:nvPr userDrawn="1"/>
        </p:nvSpPr>
        <p:spPr>
          <a:xfrm>
            <a:off x="4455459" y="107950"/>
            <a:ext cx="4583853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341156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43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  <p:sldLayoutId id="2147484738" r:id="rId12"/>
    <p:sldLayoutId id="2147484739" r:id="rId13"/>
    <p:sldLayoutId id="2147484740" r:id="rId14"/>
    <p:sldLayoutId id="2147484741" r:id="rId15"/>
    <p:sldLayoutId id="214748474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0D7E21-E934-ED44-9F31-2AC0BF15C96C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29646-8D5E-A240-B576-A3FE8DD23CD2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FA20C-0E1F-8A43-8DA9-C4FB956528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537" y="6230154"/>
            <a:ext cx="358775" cy="454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F65AD5-7B97-BE46-A537-360860C2110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4000"/>
        </a:lnSpc>
        <a:spcBef>
          <a:spcPts val="0"/>
        </a:spcBef>
        <a:buNone/>
        <a:defRPr sz="4000" b="1" kern="1200" spc="-10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27063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800100" indent="-115888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8247A-5F52-DA79-4FC4-91BA54C7A179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8B2FA5-4828-E6F0-449E-BF87FA871485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A1F49-9CE3-7B9B-2966-8AC66E5B5D2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537" y="6230154"/>
            <a:ext cx="358775" cy="454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0DAB9-568C-F423-CF96-8574C4F4C91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81D50A3-9577-148C-B4A5-F1A319CDBAC0}"/>
              </a:ext>
            </a:extLst>
          </p:cNvPr>
          <p:cNvSpPr txBox="1">
            <a:spLocks/>
          </p:cNvSpPr>
          <p:nvPr userDrawn="1"/>
        </p:nvSpPr>
        <p:spPr>
          <a:xfrm>
            <a:off x="5187821" y="107950"/>
            <a:ext cx="3851492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40080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4" r:id="rId12"/>
    <p:sldLayoutId id="2147484765" r:id="rId13"/>
    <p:sldLayoutId id="2147484766" r:id="rId14"/>
    <p:sldLayoutId id="2147484767" r:id="rId15"/>
    <p:sldLayoutId id="214748476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4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7.xml"/><Relationship Id="rId4" Type="http://schemas.openxmlformats.org/officeDocument/2006/relationships/chart" Target="../charts/chart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2022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PRC Community </a:t>
            </a:r>
            <a:br>
              <a:rPr lang="en-US" dirty="0"/>
            </a:br>
            <a:r>
              <a:rPr lang="en-US" dirty="0"/>
              <a:t>Health Needs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Cass County, Indiana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15C85B-E3F7-4AA3-ABCC-312FE82FAD6C}"/>
              </a:ext>
            </a:extLst>
          </p:cNvPr>
          <p:cNvSpPr txBox="1"/>
          <p:nvPr/>
        </p:nvSpPr>
        <p:spPr>
          <a:xfrm>
            <a:off x="685800" y="6311898"/>
            <a:ext cx="3162631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Bruce Lockwood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Senior Vice President, Community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BF1D2-6C09-C0E1-BC7F-5964AD1D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558" y="6224452"/>
            <a:ext cx="1596916" cy="5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0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Experience “Fair” or “Poor” Overall Health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2022 PRC Community Health Survey, PRC, Inc. [Item 5]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2021 Indiana data.</a:t>
            </a:r>
          </a:p>
          <a:p>
            <a:r>
              <a:rPr lang="en-US" dirty="0"/>
              <a:t>	● 	2020 PRC National Health Survey, PRC, Inc.</a:t>
            </a:r>
          </a:p>
          <a:p>
            <a:r>
              <a:rPr lang="en-US" dirty="0"/>
              <a:t>Notes:	● 	Asked of all respondents.</a:t>
            </a:r>
          </a:p>
        </p:txBody>
      </p:sp>
      <p:graphicFrame>
        <p:nvGraphicFramePr>
          <p:cNvPr id="10" name="State/U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188697239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067578915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280D9B4A-CF18-4D4A-B36D-822A4A76D46A}"/>
              </a:ext>
            </a:extLst>
          </p:cNvPr>
          <p:cNvSpPr txBox="1"/>
          <p:nvPr/>
        </p:nvSpPr>
        <p:spPr>
          <a:xfrm>
            <a:off x="6606233" y="2036859"/>
            <a:ext cx="1984672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Cass County</a:t>
            </a:r>
          </a:p>
        </p:txBody>
      </p:sp>
    </p:spTree>
    <p:extLst>
      <p:ext uri="{BB962C8B-B14F-4D97-AF65-F5344CB8AC3E}">
        <p14:creationId xmlns:p14="http://schemas.microsoft.com/office/powerpoint/2010/main" val="28935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Experience “Fair” or “Poor” Overall Health</a:t>
            </a:r>
            <a:br>
              <a:rPr lang="en-US" dirty="0"/>
            </a:br>
            <a:r>
              <a:rPr lang="en-US" sz="1800" b="0" dirty="0"/>
              <a:t>(Cass County, 2022)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2022 PRC Community Health Survey, PRC, Inc. [Item 5]</a:t>
            </a:r>
          </a:p>
          <a:p>
            <a:r>
              <a:rPr lang="en-US" dirty="0"/>
              <a:t>Notes:	●	Asked of all respondents.</a:t>
            </a:r>
          </a:p>
        </p:txBody>
      </p:sp>
      <p:graphicFrame>
        <p:nvGraphicFramePr>
          <p:cNvPr id="9" name="Demo">
            <a:extLst>
              <a:ext uri="{FF2B5EF4-FFF2-40B4-BE49-F238E27FC236}">
                <a16:creationId xmlns:a16="http://schemas.microsoft.com/office/drawing/2014/main" id="{5EFF6303-C651-4638-8FEB-6F7279A77D43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13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Lack of Health Care Insurance Coverage</a:t>
            </a:r>
            <a:br>
              <a:rPr lang="en-US" dirty="0"/>
            </a:br>
            <a:r>
              <a:rPr lang="en-US" sz="1800" b="0" dirty="0"/>
              <a:t>(Adults Age 18-64)</a:t>
            </a:r>
            <a:br>
              <a:rPr lang="en-US" sz="1800" b="0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7.9% or Lower</a:t>
            </a:r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Sources:	●	2022 PRC Community Health Survey, PRC, Inc. [Item 169]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2021 Indiana data.</a:t>
            </a:r>
          </a:p>
          <a:p>
            <a:r>
              <a:rPr lang="en-US" dirty="0"/>
              <a:t>	● 	2020 PRC National Health Survey, PRC, Inc.</a:t>
            </a:r>
          </a:p>
          <a:p>
            <a:r>
              <a:rPr lang="en-US" dirty="0"/>
              <a:t>	●	US Department of Health and Human Services. Healthy People 2030. August 2020. http://www.healthypeople.gov</a:t>
            </a:r>
          </a:p>
          <a:p>
            <a:r>
              <a:rPr lang="en-US" dirty="0"/>
              <a:t>Notes:	● 	Asked of all respondents under the age of 65.</a:t>
            </a:r>
          </a:p>
        </p:txBody>
      </p:sp>
      <p:graphicFrame>
        <p:nvGraphicFramePr>
          <p:cNvPr id="13" name="State/U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991477478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099007880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Cass County</a:t>
            </a:r>
          </a:p>
        </p:txBody>
      </p:sp>
    </p:spTree>
    <p:extLst>
      <p:ext uri="{BB962C8B-B14F-4D97-AF65-F5344CB8AC3E}">
        <p14:creationId xmlns:p14="http://schemas.microsoft.com/office/powerpoint/2010/main" val="13017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Barriers to Access Have </a:t>
            </a:r>
            <a:br>
              <a:rPr lang="en-US" dirty="0"/>
            </a:br>
            <a:r>
              <a:rPr lang="en-US" dirty="0"/>
              <a:t>Prevented Medical Care in the Past Year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2022 PRC Community Health Survey, PRC, Inc. [Items 7-14]</a:t>
            </a:r>
          </a:p>
          <a:p>
            <a:r>
              <a:rPr lang="en-US" dirty="0"/>
              <a:t>	</a:t>
            </a:r>
            <a:r>
              <a:rPr lang="en-US" dirty="0">
                <a:sym typeface="Symbol"/>
              </a:rPr>
              <a:t>●	2020 PRC National Health Survey</a:t>
            </a:r>
            <a:r>
              <a:rPr lang="en-US" dirty="0"/>
              <a:t>, PRC, Inc. </a:t>
            </a:r>
          </a:p>
          <a:p>
            <a:r>
              <a:rPr lang="en-US" dirty="0"/>
              <a:t>Notes: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Asked of all respondents.</a:t>
            </a:r>
          </a:p>
        </p:txBody>
      </p:sp>
      <p:graphicFrame>
        <p:nvGraphicFramePr>
          <p:cNvPr id="7" name="Serie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695100561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Callout 8">
            <a:extLst>
              <a:ext uri="{FF2B5EF4-FFF2-40B4-BE49-F238E27FC236}">
                <a16:creationId xmlns:a16="http://schemas.microsoft.com/office/drawing/2014/main" id="{DF03FED2-3E95-4B44-82AA-FFA5604DDD25}"/>
              </a:ext>
            </a:extLst>
          </p:cNvPr>
          <p:cNvSpPr/>
          <p:nvPr/>
        </p:nvSpPr>
        <p:spPr>
          <a:xfrm>
            <a:off x="2671547" y="2967496"/>
            <a:ext cx="943894" cy="878852"/>
          </a:xfrm>
          <a:prstGeom prst="flowChartOffpageConnector">
            <a:avLst/>
          </a:prstGeom>
          <a:solidFill>
            <a:srgbClr val="F9DFD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Significantly higher than found in 2013</a:t>
            </a:r>
          </a:p>
        </p:txBody>
      </p:sp>
      <p:sp>
        <p:nvSpPr>
          <p:cNvPr id="11" name="Down Arrow Callout 8">
            <a:extLst>
              <a:ext uri="{FF2B5EF4-FFF2-40B4-BE49-F238E27FC236}">
                <a16:creationId xmlns:a16="http://schemas.microsoft.com/office/drawing/2014/main" id="{B63B0855-E247-6F28-9648-9B175DF8D977}"/>
              </a:ext>
            </a:extLst>
          </p:cNvPr>
          <p:cNvSpPr/>
          <p:nvPr/>
        </p:nvSpPr>
        <p:spPr>
          <a:xfrm>
            <a:off x="3876104" y="2977048"/>
            <a:ext cx="943894" cy="878852"/>
          </a:xfrm>
          <a:prstGeom prst="flowChartOffpageConnector">
            <a:avLst/>
          </a:prstGeom>
          <a:solidFill>
            <a:srgbClr val="F9DFD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Significantly higher than found in 2013</a:t>
            </a:r>
          </a:p>
        </p:txBody>
      </p:sp>
      <p:sp>
        <p:nvSpPr>
          <p:cNvPr id="12" name="Down Arrow Callout 8">
            <a:extLst>
              <a:ext uri="{FF2B5EF4-FFF2-40B4-BE49-F238E27FC236}">
                <a16:creationId xmlns:a16="http://schemas.microsoft.com/office/drawing/2014/main" id="{31B82CF4-B856-1B7D-092C-55DB4C6F5CD1}"/>
              </a:ext>
            </a:extLst>
          </p:cNvPr>
          <p:cNvSpPr/>
          <p:nvPr/>
        </p:nvSpPr>
        <p:spPr>
          <a:xfrm>
            <a:off x="344190" y="2761782"/>
            <a:ext cx="943894" cy="878852"/>
          </a:xfrm>
          <a:prstGeom prst="flowChartOffpageConnector">
            <a:avLst/>
          </a:prstGeom>
          <a:solidFill>
            <a:srgbClr val="F9DFD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Significantly higher than found in 2013</a:t>
            </a:r>
          </a:p>
        </p:txBody>
      </p:sp>
      <p:sp>
        <p:nvSpPr>
          <p:cNvPr id="13" name="Down Arrow Callout 8">
            <a:extLst>
              <a:ext uri="{FF2B5EF4-FFF2-40B4-BE49-F238E27FC236}">
                <a16:creationId xmlns:a16="http://schemas.microsoft.com/office/drawing/2014/main" id="{F08A8031-EB87-88BC-C68C-F4B3561B4DE8}"/>
              </a:ext>
            </a:extLst>
          </p:cNvPr>
          <p:cNvSpPr/>
          <p:nvPr/>
        </p:nvSpPr>
        <p:spPr>
          <a:xfrm>
            <a:off x="1523331" y="2959146"/>
            <a:ext cx="943894" cy="878852"/>
          </a:xfrm>
          <a:prstGeom prst="flowChartOffpageConnector">
            <a:avLst/>
          </a:prstGeom>
          <a:solidFill>
            <a:srgbClr val="F9DFD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Significantly higher than found in 2013</a:t>
            </a:r>
          </a:p>
        </p:txBody>
      </p:sp>
      <p:sp>
        <p:nvSpPr>
          <p:cNvPr id="14" name="Down Arrow Callout 8">
            <a:extLst>
              <a:ext uri="{FF2B5EF4-FFF2-40B4-BE49-F238E27FC236}">
                <a16:creationId xmlns:a16="http://schemas.microsoft.com/office/drawing/2014/main" id="{5EE7B20C-4F5E-A6BF-1F58-96A70CCEEA76}"/>
              </a:ext>
            </a:extLst>
          </p:cNvPr>
          <p:cNvSpPr/>
          <p:nvPr/>
        </p:nvSpPr>
        <p:spPr>
          <a:xfrm>
            <a:off x="6060832" y="5451183"/>
            <a:ext cx="2507816" cy="111373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all, 43.8% of Cass County adults encountered one or more of these barriers in the past year.</a:t>
            </a:r>
          </a:p>
        </p:txBody>
      </p:sp>
    </p:spTree>
    <p:extLst>
      <p:ext uri="{BB962C8B-B14F-4D97-AF65-F5344CB8AC3E}">
        <p14:creationId xmlns:p14="http://schemas.microsoft.com/office/powerpoint/2010/main" val="14788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4495800" cy="915988"/>
          </a:xfrm>
          <a:noFill/>
        </p:spPr>
        <p:txBody>
          <a:bodyPr>
            <a:normAutofit/>
          </a:bodyPr>
          <a:lstStyle/>
          <a:p>
            <a:r>
              <a:rPr lang="en-US" dirty="0"/>
              <a:t>Sources:	●	2022 PRC Community Health Survey, PRC, Inc. [Item 170]</a:t>
            </a:r>
          </a:p>
          <a:p>
            <a:r>
              <a:rPr lang="en-US" dirty="0"/>
              <a:t>	● 	2020 PRC National Health Survey, PRC, Inc.</a:t>
            </a:r>
          </a:p>
          <a:p>
            <a:r>
              <a:rPr lang="en-US" dirty="0"/>
              <a:t> 	●	US Department of Health and Human Services. Healthy People 2030. August 2020. http://www.healthypeople.gov</a:t>
            </a:r>
          </a:p>
          <a:p>
            <a:r>
              <a:rPr lang="en-US" dirty="0"/>
              <a:t>Notes:	● 	Asked of all respondents.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AE3BD5A-A808-B6D4-E900-665512603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977900"/>
            <a:ext cx="3908425" cy="9159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Have a Specific Source of </a:t>
            </a:r>
            <a:br>
              <a:rPr lang="en-US" dirty="0"/>
            </a:br>
            <a:r>
              <a:rPr lang="en-US" dirty="0"/>
              <a:t>Ongoing Medical Care</a:t>
            </a:r>
            <a:br>
              <a:rPr lang="en-US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84.0% or Higher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Chart Placeholder 11">
            <a:extLst>
              <a:ext uri="{FF2B5EF4-FFF2-40B4-BE49-F238E27FC236}">
                <a16:creationId xmlns:a16="http://schemas.microsoft.com/office/drawing/2014/main" id="{A9D1F2A9-E90C-060A-4E3C-811A97F560B1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3867162714"/>
              </p:ext>
            </p:extLst>
          </p:nvPr>
        </p:nvGraphicFramePr>
        <p:xfrm>
          <a:off x="457200" y="1992313"/>
          <a:ext cx="3908425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Placeholder 11">
            <a:extLst>
              <a:ext uri="{FF2B5EF4-FFF2-40B4-BE49-F238E27FC236}">
                <a16:creationId xmlns:a16="http://schemas.microsoft.com/office/drawing/2014/main" id="{9C09580E-8262-0B6C-D233-95BD11FA977B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1291342236"/>
              </p:ext>
            </p:extLst>
          </p:nvPr>
        </p:nvGraphicFramePr>
        <p:xfrm>
          <a:off x="4778375" y="1992313"/>
          <a:ext cx="4098925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itle 4">
            <a:extLst>
              <a:ext uri="{FF2B5EF4-FFF2-40B4-BE49-F238E27FC236}">
                <a16:creationId xmlns:a16="http://schemas.microsoft.com/office/drawing/2014/main" id="{DB364815-32AB-4DFB-B332-038F1120CA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5200" y="977900"/>
            <a:ext cx="3910013" cy="915988"/>
          </a:xfrm>
        </p:spPr>
        <p:txBody>
          <a:bodyPr>
            <a:noAutofit/>
          </a:bodyPr>
          <a:lstStyle/>
          <a:p>
            <a:r>
              <a:rPr lang="en-US" dirty="0"/>
              <a:t>Have Used a Hospital </a:t>
            </a:r>
            <a:br>
              <a:rPr lang="en-US" dirty="0"/>
            </a:br>
            <a:r>
              <a:rPr lang="en-US" dirty="0"/>
              <a:t>Emergency Room More Than Once in the Past Year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412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Leading Causes of Death</a:t>
            </a:r>
            <a:br>
              <a:rPr lang="en-US" dirty="0"/>
            </a:br>
            <a:r>
              <a:rPr lang="en-US" sz="1800" b="0" dirty="0"/>
              <a:t>(Cass County, </a:t>
            </a:r>
            <a:r>
              <a:rPr lang="en-US" sz="1800" b="0" dirty="0">
                <a:solidFill>
                  <a:schemeClr val="tx1"/>
                </a:solidFill>
              </a:rPr>
              <a:t>2020</a:t>
            </a:r>
            <a:r>
              <a:rPr lang="en-US" sz="1800" b="0" dirty="0"/>
              <a:t>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5419725" cy="941161"/>
          </a:xfrm>
        </p:spPr>
        <p:txBody>
          <a:bodyPr/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June 2022.</a:t>
            </a:r>
          </a:p>
          <a:p>
            <a:r>
              <a:rPr lang="en-US" dirty="0"/>
              <a:t>Notes: 	●	Lung disease is CLRD, or chronic lower respiratory disease.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18319481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97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btitle 7">
            <a:extLst>
              <a:ext uri="{FF2B5EF4-FFF2-40B4-BE49-F238E27FC236}">
                <a16:creationId xmlns:a16="http://schemas.microsoft.com/office/drawing/2014/main" id="{CF3CE1C6-9C44-4581-AC01-3BE629697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2022 PRC Community Health Survey, PRC, Inc. [Items 133, 134, 137]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2021 Indiana data.</a:t>
            </a:r>
          </a:p>
          <a:p>
            <a:r>
              <a:rPr lang="en-US" dirty="0"/>
              <a:t>	● 	2020 PRC National Health Survey, PRC, Inc.</a:t>
            </a:r>
          </a:p>
          <a:p>
            <a:r>
              <a:rPr lang="en-US" dirty="0"/>
              <a:t>	●	US Department of Health and Human Services. Healthy People 2030. August 2020. http://www.healthypeople.gov</a:t>
            </a:r>
          </a:p>
          <a:p>
            <a:r>
              <a:rPr lang="en-US" dirty="0"/>
              <a:t>Notes:	● 	Each indicator is shown among the gender and/or age group specified.	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3" name="State/US">
            <a:extLst>
              <a:ext uri="{FF2B5EF4-FFF2-40B4-BE49-F238E27FC236}">
                <a16:creationId xmlns:a16="http://schemas.microsoft.com/office/drawing/2014/main" id="{A1F1E103-2ABF-417A-8675-C546FBC4233E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2111375"/>
          <a:ext cx="252412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State/US">
            <a:extLst>
              <a:ext uri="{FF2B5EF4-FFF2-40B4-BE49-F238E27FC236}">
                <a16:creationId xmlns:a16="http://schemas.microsoft.com/office/drawing/2014/main" id="{85697EF0-C9EC-4F78-B426-53D83023028C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92889566"/>
              </p:ext>
            </p:extLst>
          </p:nvPr>
        </p:nvGraphicFramePr>
        <p:xfrm>
          <a:off x="3343275" y="2111375"/>
          <a:ext cx="2457450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45E507AA-4CD6-4EC5-80E1-949A73594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Breast Cancer Screening</a:t>
            </a:r>
          </a:p>
          <a:p>
            <a:r>
              <a:rPr lang="en-US" sz="1200" dirty="0"/>
              <a:t>(Women Age 50-74)</a:t>
            </a:r>
            <a:br>
              <a:rPr lang="en-US" sz="1200" dirty="0"/>
            </a:b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77.1% or Higher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7986437-7D5B-4C53-8AFE-5812D502D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Cervical Cancer Screening</a:t>
            </a:r>
          </a:p>
          <a:p>
            <a:r>
              <a:rPr lang="en-US" sz="1200" dirty="0"/>
              <a:t>(Women Age 21-65)</a:t>
            </a:r>
            <a:br>
              <a:rPr lang="en-US" sz="1200" dirty="0"/>
            </a:b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84.3% or Higher</a:t>
            </a:r>
          </a:p>
        </p:txBody>
      </p:sp>
      <p:graphicFrame>
        <p:nvGraphicFramePr>
          <p:cNvPr id="15" name="State/US">
            <a:extLst>
              <a:ext uri="{FF2B5EF4-FFF2-40B4-BE49-F238E27FC236}">
                <a16:creationId xmlns:a16="http://schemas.microsoft.com/office/drawing/2014/main" id="{19E96C22-CED1-4337-990A-7A30AAFFDB2D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1218831536"/>
              </p:ext>
            </p:extLst>
          </p:nvPr>
        </p:nvGraphicFramePr>
        <p:xfrm>
          <a:off x="6162675" y="2111375"/>
          <a:ext cx="252412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itle 4">
            <a:extLst>
              <a:ext uri="{FF2B5EF4-FFF2-40B4-BE49-F238E27FC236}">
                <a16:creationId xmlns:a16="http://schemas.microsoft.com/office/drawing/2014/main" id="{02FBC2BF-E85B-4AAD-B31C-B72AA598B3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Colorectal Cancer Screening</a:t>
            </a:r>
          </a:p>
          <a:p>
            <a:r>
              <a:rPr lang="en-US" sz="1200" dirty="0"/>
              <a:t>(All Adults Age 50-75)</a:t>
            </a:r>
            <a:r>
              <a:rPr lang="en-US" dirty="0"/>
              <a:t/>
            </a:r>
            <a:br>
              <a:rPr lang="en-US" dirty="0"/>
            </a:b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74.4% or Higher</a:t>
            </a:r>
          </a:p>
        </p:txBody>
      </p:sp>
    </p:spTree>
    <p:extLst>
      <p:ext uri="{BB962C8B-B14F-4D97-AF65-F5344CB8AC3E}">
        <p14:creationId xmlns:p14="http://schemas.microsoft.com/office/powerpoint/2010/main" val="15460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5BF468-7A48-42D6-BFFC-A33CC15189D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1400" b="0" dirty="0"/>
              <a:t>The PRC Community Health Needs Assessment consists of both primary and secondary data.</a:t>
            </a:r>
          </a:p>
          <a:p>
            <a:endParaRPr lang="en-US" sz="1400" b="0" dirty="0"/>
          </a:p>
          <a:p>
            <a:endParaRPr lang="en-US" sz="1400" b="0" dirty="0"/>
          </a:p>
          <a:p>
            <a:r>
              <a:rPr lang="en-US" sz="1400" dirty="0"/>
              <a:t>BENCHMARKING</a:t>
            </a: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Previous Survey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PRC National Health Survey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Indiana BRFSS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Healthy People 2030 targets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National vital statistics data</a:t>
            </a:r>
          </a:p>
          <a:p>
            <a:endParaRPr lang="en-US" sz="1400" b="0" dirty="0"/>
          </a:p>
          <a:p>
            <a:endParaRPr lang="en-US" sz="1400" b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8A4BEF-9245-49D9-A37C-13B8CAD79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92" y="4699975"/>
            <a:ext cx="852814" cy="1199364"/>
          </a:xfrm>
          <a:prstGeom prst="rect">
            <a:avLst/>
          </a:prstGeom>
        </p:spPr>
      </p:pic>
      <p:sp>
        <p:nvSpPr>
          <p:cNvPr id="22" name="Freeform 7">
            <a:extLst>
              <a:ext uri="{FF2B5EF4-FFF2-40B4-BE49-F238E27FC236}">
                <a16:creationId xmlns:a16="http://schemas.microsoft.com/office/drawing/2014/main" id="{266A6DEF-B896-45DE-A763-78ABBEC159B9}"/>
              </a:ext>
            </a:extLst>
          </p:cNvPr>
          <p:cNvSpPr/>
          <p:nvPr/>
        </p:nvSpPr>
        <p:spPr>
          <a:xfrm>
            <a:off x="4138534" y="4499846"/>
            <a:ext cx="4352277" cy="1532684"/>
          </a:xfrm>
          <a:custGeom>
            <a:avLst/>
            <a:gdLst>
              <a:gd name="connsiteX0" fmla="*/ 0 w 4103150"/>
              <a:gd name="connsiteY0" fmla="*/ 255498 h 1532684"/>
              <a:gd name="connsiteX1" fmla="*/ 255498 w 4103150"/>
              <a:gd name="connsiteY1" fmla="*/ 0 h 1532684"/>
              <a:gd name="connsiteX2" fmla="*/ 3847652 w 4103150"/>
              <a:gd name="connsiteY2" fmla="*/ 0 h 1532684"/>
              <a:gd name="connsiteX3" fmla="*/ 4103150 w 4103150"/>
              <a:gd name="connsiteY3" fmla="*/ 255498 h 1532684"/>
              <a:gd name="connsiteX4" fmla="*/ 4103150 w 4103150"/>
              <a:gd name="connsiteY4" fmla="*/ 1277186 h 1532684"/>
              <a:gd name="connsiteX5" fmla="*/ 3847652 w 4103150"/>
              <a:gd name="connsiteY5" fmla="*/ 1532684 h 1532684"/>
              <a:gd name="connsiteX6" fmla="*/ 255498 w 4103150"/>
              <a:gd name="connsiteY6" fmla="*/ 1532684 h 1532684"/>
              <a:gd name="connsiteX7" fmla="*/ 0 w 4103150"/>
              <a:gd name="connsiteY7" fmla="*/ 1277186 h 1532684"/>
              <a:gd name="connsiteX8" fmla="*/ 0 w 4103150"/>
              <a:gd name="connsiteY8" fmla="*/ 255498 h 153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150" h="1532684">
                <a:moveTo>
                  <a:pt x="0" y="255498"/>
                </a:moveTo>
                <a:cubicBezTo>
                  <a:pt x="0" y="114390"/>
                  <a:pt x="114390" y="0"/>
                  <a:pt x="255498" y="0"/>
                </a:cubicBezTo>
                <a:lnTo>
                  <a:pt x="3847652" y="0"/>
                </a:lnTo>
                <a:cubicBezTo>
                  <a:pt x="3988760" y="0"/>
                  <a:pt x="4103150" y="114390"/>
                  <a:pt x="4103150" y="255498"/>
                </a:cubicBezTo>
                <a:lnTo>
                  <a:pt x="4103150" y="1277186"/>
                </a:lnTo>
                <a:cubicBezTo>
                  <a:pt x="4103150" y="1418294"/>
                  <a:pt x="3988760" y="1532684"/>
                  <a:pt x="3847652" y="1532684"/>
                </a:cubicBezTo>
                <a:lnTo>
                  <a:pt x="255498" y="1532684"/>
                </a:lnTo>
                <a:cubicBezTo>
                  <a:pt x="114390" y="1532684"/>
                  <a:pt x="0" y="1418294"/>
                  <a:pt x="0" y="1277186"/>
                </a:cubicBezTo>
                <a:lnTo>
                  <a:pt x="0" y="2554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625" tIns="188625" rIns="188625" bIns="188625" numCol="1" spcCol="1270" anchor="t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Customized Local Health Survey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Population-based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8A618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Targets health status, experience, behaviors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Conducted via landline/cell phones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8A618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9F5756B-042B-49E7-B8A7-6DE916DEFCB8}"/>
              </a:ext>
            </a:extLst>
          </p:cNvPr>
          <p:cNvSpPr/>
          <p:nvPr/>
        </p:nvSpPr>
        <p:spPr>
          <a:xfrm>
            <a:off x="4145496" y="1343290"/>
            <a:ext cx="4345316" cy="1309572"/>
          </a:xfrm>
          <a:custGeom>
            <a:avLst/>
            <a:gdLst>
              <a:gd name="connsiteX0" fmla="*/ 0 w 4096587"/>
              <a:gd name="connsiteY0" fmla="*/ 218306 h 1309572"/>
              <a:gd name="connsiteX1" fmla="*/ 218306 w 4096587"/>
              <a:gd name="connsiteY1" fmla="*/ 0 h 1309572"/>
              <a:gd name="connsiteX2" fmla="*/ 3878281 w 4096587"/>
              <a:gd name="connsiteY2" fmla="*/ 0 h 1309572"/>
              <a:gd name="connsiteX3" fmla="*/ 4096587 w 4096587"/>
              <a:gd name="connsiteY3" fmla="*/ 218306 h 1309572"/>
              <a:gd name="connsiteX4" fmla="*/ 4096587 w 4096587"/>
              <a:gd name="connsiteY4" fmla="*/ 1091266 h 1309572"/>
              <a:gd name="connsiteX5" fmla="*/ 3878281 w 4096587"/>
              <a:gd name="connsiteY5" fmla="*/ 1309572 h 1309572"/>
              <a:gd name="connsiteX6" fmla="*/ 218306 w 4096587"/>
              <a:gd name="connsiteY6" fmla="*/ 1309572 h 1309572"/>
              <a:gd name="connsiteX7" fmla="*/ 0 w 4096587"/>
              <a:gd name="connsiteY7" fmla="*/ 1091266 h 1309572"/>
              <a:gd name="connsiteX8" fmla="*/ 0 w 4096587"/>
              <a:gd name="connsiteY8" fmla="*/ 218306 h 13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6587" h="1309572">
                <a:moveTo>
                  <a:pt x="0" y="218306"/>
                </a:moveTo>
                <a:cubicBezTo>
                  <a:pt x="0" y="97739"/>
                  <a:pt x="97739" y="0"/>
                  <a:pt x="218306" y="0"/>
                </a:cubicBezTo>
                <a:lnTo>
                  <a:pt x="3878281" y="0"/>
                </a:lnTo>
                <a:cubicBezTo>
                  <a:pt x="3998848" y="0"/>
                  <a:pt x="4096587" y="97739"/>
                  <a:pt x="4096587" y="218306"/>
                </a:cubicBezTo>
                <a:lnTo>
                  <a:pt x="4096587" y="1091266"/>
                </a:lnTo>
                <a:cubicBezTo>
                  <a:pt x="4096587" y="1211833"/>
                  <a:pt x="3998848" y="1309572"/>
                  <a:pt x="3878281" y="1309572"/>
                </a:cubicBezTo>
                <a:lnTo>
                  <a:pt x="218306" y="1309572"/>
                </a:lnTo>
                <a:cubicBezTo>
                  <a:pt x="97739" y="1309572"/>
                  <a:pt x="0" y="1211833"/>
                  <a:pt x="0" y="1091266"/>
                </a:cubicBezTo>
                <a:lnTo>
                  <a:pt x="0" y="21830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6133775"/>
              <a:satOff val="-13195"/>
              <a:lumOff val="-7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732" tIns="177732" rIns="177732" bIns="177732" numCol="1" spcCol="1270" anchor="t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County-level data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Census data, vital statistics, other health-related data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42142270-109F-4D04-BA63-E3DBB5DA0538}"/>
              </a:ext>
            </a:extLst>
          </p:cNvPr>
          <p:cNvSpPr/>
          <p:nvPr/>
        </p:nvSpPr>
        <p:spPr>
          <a:xfrm>
            <a:off x="4138534" y="2810012"/>
            <a:ext cx="4352277" cy="1532684"/>
          </a:xfrm>
          <a:custGeom>
            <a:avLst/>
            <a:gdLst>
              <a:gd name="connsiteX0" fmla="*/ 0 w 4103150"/>
              <a:gd name="connsiteY0" fmla="*/ 255498 h 1532684"/>
              <a:gd name="connsiteX1" fmla="*/ 255498 w 4103150"/>
              <a:gd name="connsiteY1" fmla="*/ 0 h 1532684"/>
              <a:gd name="connsiteX2" fmla="*/ 3847652 w 4103150"/>
              <a:gd name="connsiteY2" fmla="*/ 0 h 1532684"/>
              <a:gd name="connsiteX3" fmla="*/ 4103150 w 4103150"/>
              <a:gd name="connsiteY3" fmla="*/ 255498 h 1532684"/>
              <a:gd name="connsiteX4" fmla="*/ 4103150 w 4103150"/>
              <a:gd name="connsiteY4" fmla="*/ 1277186 h 1532684"/>
              <a:gd name="connsiteX5" fmla="*/ 3847652 w 4103150"/>
              <a:gd name="connsiteY5" fmla="*/ 1532684 h 1532684"/>
              <a:gd name="connsiteX6" fmla="*/ 255498 w 4103150"/>
              <a:gd name="connsiteY6" fmla="*/ 1532684 h 1532684"/>
              <a:gd name="connsiteX7" fmla="*/ 0 w 4103150"/>
              <a:gd name="connsiteY7" fmla="*/ 1277186 h 1532684"/>
              <a:gd name="connsiteX8" fmla="*/ 0 w 4103150"/>
              <a:gd name="connsiteY8" fmla="*/ 255498 h 153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150" h="1532684">
                <a:moveTo>
                  <a:pt x="0" y="255498"/>
                </a:moveTo>
                <a:cubicBezTo>
                  <a:pt x="0" y="114390"/>
                  <a:pt x="114390" y="0"/>
                  <a:pt x="255498" y="0"/>
                </a:cubicBezTo>
                <a:lnTo>
                  <a:pt x="3847652" y="0"/>
                </a:lnTo>
                <a:cubicBezTo>
                  <a:pt x="3988760" y="0"/>
                  <a:pt x="4103150" y="114390"/>
                  <a:pt x="4103150" y="255498"/>
                </a:cubicBezTo>
                <a:lnTo>
                  <a:pt x="4103150" y="1277186"/>
                </a:lnTo>
                <a:cubicBezTo>
                  <a:pt x="4103150" y="1418294"/>
                  <a:pt x="3988760" y="1532684"/>
                  <a:pt x="3847652" y="1532684"/>
                </a:cubicBezTo>
                <a:lnTo>
                  <a:pt x="255498" y="1532684"/>
                </a:lnTo>
                <a:cubicBezTo>
                  <a:pt x="114390" y="1532684"/>
                  <a:pt x="0" y="1418294"/>
                  <a:pt x="0" y="1277186"/>
                </a:cubicBezTo>
                <a:lnTo>
                  <a:pt x="0" y="2554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12267550"/>
              <a:satOff val="-26390"/>
              <a:lumOff val="-1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625" tIns="188625" rIns="188625" bIns="188625" numCol="1" spcCol="1270" anchor="t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Key Informant Survey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stakeholder input —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physicians, public health, other health providers, social services, community leaders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their experiences, the populations they serve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89186A1-E762-48F0-9DA1-191172F46E28}"/>
              </a:ext>
            </a:extLst>
          </p:cNvPr>
          <p:cNvSpPr txBox="1">
            <a:spLocks/>
          </p:cNvSpPr>
          <p:nvPr/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spc="-100">
                <a:solidFill>
                  <a:srgbClr val="5A85D7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/>
              <a:t>Community Health Needs Assessment</a:t>
            </a:r>
          </a:p>
        </p:txBody>
      </p:sp>
      <p:sp>
        <p:nvSpPr>
          <p:cNvPr id="26" name="Shape 2546">
            <a:extLst>
              <a:ext uri="{FF2B5EF4-FFF2-40B4-BE49-F238E27FC236}">
                <a16:creationId xmlns:a16="http://schemas.microsoft.com/office/drawing/2014/main" id="{3EABEF25-0789-42DB-B7F2-EBA650D85670}"/>
              </a:ext>
            </a:extLst>
          </p:cNvPr>
          <p:cNvSpPr/>
          <p:nvPr/>
        </p:nvSpPr>
        <p:spPr>
          <a:xfrm>
            <a:off x="2644604" y="1471953"/>
            <a:ext cx="1093461" cy="904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EB531A93-A935-4114-A3E8-7B90277DB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92977" y="2996589"/>
            <a:ext cx="1256058" cy="1256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1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1C9942E8-A5E8-64B3-35C0-8FFAB2E7E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619964"/>
            <a:ext cx="8229600" cy="664949"/>
          </a:xfrm>
        </p:spPr>
        <p:txBody>
          <a:bodyPr/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June 2022.</a:t>
            </a:r>
          </a:p>
        </p:txBody>
      </p:sp>
      <p:graphicFrame>
        <p:nvGraphicFramePr>
          <p:cNvPr id="9" name="2eTrend">
            <a:extLst>
              <a:ext uri="{FF2B5EF4-FFF2-40B4-BE49-F238E27FC236}">
                <a16:creationId xmlns:a16="http://schemas.microsoft.com/office/drawing/2014/main" id="{C8CC8E62-DAFF-559C-1327-0000C0DFE1B5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556444291"/>
              </p:ext>
            </p:extLst>
          </p:nvPr>
        </p:nvGraphicFramePr>
        <p:xfrm>
          <a:off x="457200" y="1992313"/>
          <a:ext cx="3908425" cy="351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DCB44038-0C18-4EBC-35B6-ADDF6A2710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977900"/>
            <a:ext cx="3908425" cy="915988"/>
          </a:xfrm>
        </p:spPr>
        <p:txBody>
          <a:bodyPr/>
          <a:lstStyle/>
          <a:p>
            <a:r>
              <a:rPr lang="en-US" sz="2000" dirty="0"/>
              <a:t>Diabetes: </a:t>
            </a:r>
          </a:p>
          <a:p>
            <a:r>
              <a:rPr lang="en-US" sz="2000" dirty="0"/>
              <a:t>Age-Adjusted Mortality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>(Annual Average Deaths per 100,000 Population)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F64DC1A-C882-12EC-4E11-4E3CDBEFF3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5200" y="977900"/>
            <a:ext cx="3910013" cy="915988"/>
          </a:xfrm>
        </p:spPr>
        <p:txBody>
          <a:bodyPr>
            <a:noAutofit/>
          </a:bodyPr>
          <a:lstStyle/>
          <a:p>
            <a:r>
              <a:rPr lang="en-US" sz="2000" dirty="0"/>
              <a:t>Kidney Disease: </a:t>
            </a:r>
          </a:p>
          <a:p>
            <a:r>
              <a:rPr lang="en-US" sz="2000" dirty="0"/>
              <a:t>Age-Adjusted Mortality</a:t>
            </a:r>
            <a:r>
              <a:rPr lang="en-US" dirty="0"/>
              <a:t/>
            </a:r>
            <a:br>
              <a:rPr lang="en-US" dirty="0"/>
            </a:br>
            <a:r>
              <a:rPr lang="en-US" sz="1400" b="0" dirty="0"/>
              <a:t>(Annual Average Deaths per 100,000 Population)</a:t>
            </a:r>
            <a:endParaRPr lang="en-US" sz="1800" b="0" dirty="0"/>
          </a:p>
        </p:txBody>
      </p:sp>
      <p:graphicFrame>
        <p:nvGraphicFramePr>
          <p:cNvPr id="12" name="2eTrend">
            <a:extLst>
              <a:ext uri="{FF2B5EF4-FFF2-40B4-BE49-F238E27FC236}">
                <a16:creationId xmlns:a16="http://schemas.microsoft.com/office/drawing/2014/main" id="{C4CD794A-234E-698F-4E84-CD0976B346B9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137393369"/>
              </p:ext>
            </p:extLst>
          </p:nvPr>
        </p:nvGraphicFramePr>
        <p:xfrm>
          <a:off x="4778375" y="1992313"/>
          <a:ext cx="3910013" cy="351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31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Prevalence of Diabetes</a:t>
            </a:r>
            <a:br>
              <a:rPr lang="en-US" dirty="0"/>
            </a:br>
            <a:r>
              <a:rPr lang="en-US" sz="1800" dirty="0"/>
              <a:t>(Cass County, 2022)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2022 PRC Community Health Survey, PRC, Inc. [Items 37, 140]</a:t>
            </a:r>
          </a:p>
          <a:p>
            <a:r>
              <a:rPr lang="en-US" dirty="0"/>
              <a:t>Notes:	●	Asked of all respondents. </a:t>
            </a:r>
          </a:p>
          <a:p>
            <a:r>
              <a:rPr lang="en-US" dirty="0"/>
              <a:t>	● 	Excludes gestational diabetes (occurring only during pregnancy).</a:t>
            </a:r>
          </a:p>
        </p:txBody>
      </p:sp>
      <p:graphicFrame>
        <p:nvGraphicFramePr>
          <p:cNvPr id="10" name="Demo">
            <a:extLst>
              <a:ext uri="{FF2B5EF4-FFF2-40B4-BE49-F238E27FC236}">
                <a16:creationId xmlns:a16="http://schemas.microsoft.com/office/drawing/2014/main" id="{43D6735E-09D1-4A40-B586-EAD4FA233E1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61064455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87095-1B2D-7833-D05B-83D4EB3FCEB8}"/>
              </a:ext>
            </a:extLst>
          </p:cNvPr>
          <p:cNvCxnSpPr/>
          <p:nvPr/>
        </p:nvCxnSpPr>
        <p:spPr>
          <a:xfrm flipV="1">
            <a:off x="2054831" y="3205537"/>
            <a:ext cx="1417834" cy="945223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3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El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2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Leading Causes of Death</a:t>
            </a:r>
            <a:br>
              <a:rPr lang="en-US" dirty="0"/>
            </a:br>
            <a:r>
              <a:rPr lang="en-US" sz="1800" b="0" dirty="0"/>
              <a:t>(Cass County, </a:t>
            </a:r>
            <a:r>
              <a:rPr lang="en-US" sz="1800" b="0" dirty="0">
                <a:solidFill>
                  <a:schemeClr val="tx1"/>
                </a:solidFill>
              </a:rPr>
              <a:t>2020</a:t>
            </a:r>
            <a:r>
              <a:rPr lang="en-US" sz="1800" b="0" dirty="0"/>
              <a:t>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June 2022.</a:t>
            </a:r>
          </a:p>
          <a:p>
            <a:r>
              <a:rPr lang="en-US" dirty="0"/>
              <a:t>Notes: 	●	Lung disease is CLRD, or chronic lower respiratory disease.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56996332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52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btitle 7">
            <a:extLst>
              <a:ext uri="{FF2B5EF4-FFF2-40B4-BE49-F238E27FC236}">
                <a16:creationId xmlns:a16="http://schemas.microsoft.com/office/drawing/2014/main" id="{CF3CE1C6-9C44-4581-AC01-3BE629697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2022 PRC Community Health Survey, PRC, Inc. [Items 41, 44, 129, 130]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2021 Indiana data.</a:t>
            </a:r>
          </a:p>
          <a:p>
            <a:r>
              <a:rPr lang="en-US" dirty="0"/>
              <a:t>	● 	2020 PRC National Health Survey, PRC, Inc.</a:t>
            </a:r>
          </a:p>
          <a:p>
            <a:r>
              <a:rPr lang="en-US" dirty="0"/>
              <a:t>	●	US Department of Health and Human Services. Healthy People 2030. August 2020. http://www.healthypeople.gov</a:t>
            </a:r>
          </a:p>
          <a:p>
            <a:r>
              <a:rPr lang="en-US" dirty="0"/>
              <a:t>Notes:	● 	Asked of all respondents.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5E507AA-4CD6-4EC5-80E1-949A73594F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Prevalence of </a:t>
            </a:r>
          </a:p>
          <a:p>
            <a:r>
              <a:rPr lang="en-US" sz="2000" dirty="0"/>
              <a:t>High Blood Pressure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27.7% or Lower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CAC56CF2-6CF2-428C-ACE1-4FB4B8DEB4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000" dirty="0"/>
              <a:t>Prevalence of </a:t>
            </a:r>
          </a:p>
          <a:p>
            <a:r>
              <a:rPr lang="en-US" sz="2000" dirty="0"/>
              <a:t>High Blood Cholesterol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9" name="State/US">
            <a:extLst>
              <a:ext uri="{FF2B5EF4-FFF2-40B4-BE49-F238E27FC236}">
                <a16:creationId xmlns:a16="http://schemas.microsoft.com/office/drawing/2014/main" id="{588BC0D7-AA27-4FC6-8395-C973BD5D0A88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432913620"/>
              </p:ext>
            </p:extLst>
          </p:nvPr>
        </p:nvGraphicFramePr>
        <p:xfrm>
          <a:off x="457200" y="1992313"/>
          <a:ext cx="3908425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US">
            <a:extLst>
              <a:ext uri="{FF2B5EF4-FFF2-40B4-BE49-F238E27FC236}">
                <a16:creationId xmlns:a16="http://schemas.microsoft.com/office/drawing/2014/main" id="{9EB8C4AC-4DC1-40FA-B6B3-A7DC04F676A2}"/>
              </a:ext>
            </a:extLst>
          </p:cNvPr>
          <p:cNvGraphicFramePr>
            <a:graphicFrameLocks noGrp="1"/>
          </p:cNvGraphicFramePr>
          <p:nvPr>
            <p:ph type="chart" sz="quarter" idx="21"/>
          </p:nvPr>
        </p:nvGraphicFramePr>
        <p:xfrm>
          <a:off x="4778375" y="1992313"/>
          <a:ext cx="3910013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92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 One or More Cardiovascular Risks or Behaviors</a:t>
            </a:r>
            <a:br>
              <a:rPr lang="en-US" dirty="0"/>
            </a:br>
            <a:r>
              <a:rPr lang="en-US" sz="1800" b="0" dirty="0"/>
              <a:t>(Cass County, 2022)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3"/>
            <a:ext cx="4572000" cy="1207861"/>
          </a:xfrm>
        </p:spPr>
        <p:txBody>
          <a:bodyPr>
            <a:normAutofit/>
          </a:bodyPr>
          <a:lstStyle/>
          <a:p>
            <a:r>
              <a:rPr lang="en-US" dirty="0"/>
              <a:t>Sources:	●	2022 PRC Community Health Survey, PRC, Inc. [Item 131]</a:t>
            </a:r>
          </a:p>
          <a:p>
            <a:r>
              <a:rPr lang="en-US" dirty="0"/>
              <a:t>Notes:	●	Reflects all respondents.</a:t>
            </a:r>
          </a:p>
          <a:p>
            <a:r>
              <a:rPr lang="en-US" dirty="0"/>
              <a:t>	● 	Cardiovascular risk is defined as exhibiting one or more of the following: 1) no leisure-time physical activity; 2) regular/occasional cigarette smoking; 3) high blood pressure; 4) high blood cholesterol; and/or 5) being overweight/obese.</a:t>
            </a:r>
          </a:p>
        </p:txBody>
      </p:sp>
      <p:graphicFrame>
        <p:nvGraphicFramePr>
          <p:cNvPr id="9" name="Demo">
            <a:extLst>
              <a:ext uri="{FF2B5EF4-FFF2-40B4-BE49-F238E27FC236}">
                <a16:creationId xmlns:a16="http://schemas.microsoft.com/office/drawing/2014/main" id="{AFEBB0E8-BEF2-4AFD-AE94-9C2AB08E0BD6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034543937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20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CDC WONDER Online Query System. Centers for Disease Control and Prevention, National Center for Health Statistics, Division of Vital Statistics. </a:t>
            </a:r>
          </a:p>
          <a:p>
            <a:r>
              <a:rPr lang="en-US" dirty="0"/>
              <a:t>		Data extracted June 2022.</a:t>
            </a:r>
          </a:p>
          <a:p>
            <a:r>
              <a:rPr lang="en-US" dirty="0"/>
              <a:t>	●	US Department of Health and Human Services. Healthy People 2030. August 2020. http://www.healthypeople.gov</a:t>
            </a:r>
          </a:p>
          <a:p>
            <a:r>
              <a:rPr lang="en-US" dirty="0"/>
              <a:t>Notes:	●	Infant deaths include deaths of children under 1 year old.</a:t>
            </a:r>
          </a:p>
          <a:p>
            <a:r>
              <a:rPr lang="en-US" dirty="0"/>
              <a:t>	●	This indicator is relevant because high rates of infant mortality indicate the existence of broader issues pertaining to access to care and maternal and child health.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2e"/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4040252984"/>
              </p:ext>
            </p:extLst>
          </p:nvPr>
        </p:nvGraphicFramePr>
        <p:xfrm>
          <a:off x="457200" y="1992313"/>
          <a:ext cx="3908425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4">
            <a:extLst>
              <a:ext uri="{FF2B5EF4-FFF2-40B4-BE49-F238E27FC236}">
                <a16:creationId xmlns:a16="http://schemas.microsoft.com/office/drawing/2014/main" id="{733AF0EC-5DA2-53DC-B998-0992052A6A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977900"/>
            <a:ext cx="3908425" cy="915988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Infant Mortality Rate</a:t>
            </a:r>
            <a:br>
              <a:rPr lang="en-US" sz="1800" dirty="0"/>
            </a:br>
            <a:r>
              <a:rPr lang="en-US" sz="1600" b="0" dirty="0"/>
              <a:t>(Annual Average Infant Deaths per 1,000 Live Births, </a:t>
            </a:r>
            <a:r>
              <a:rPr lang="en-US" sz="1600" b="0" dirty="0">
                <a:solidFill>
                  <a:schemeClr val="tx1"/>
                </a:solidFill>
              </a:rPr>
              <a:t>2016-2020</a:t>
            </a:r>
            <a:r>
              <a:rPr lang="en-US" sz="1600" b="0" dirty="0"/>
              <a:t>)</a:t>
            </a:r>
            <a:br>
              <a:rPr lang="en-US" sz="1600" b="0" dirty="0"/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5.0 or Lower</a:t>
            </a:r>
            <a:endParaRPr lang="en-US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9DBCE2D4-8A07-8A22-50FE-3B566C10F1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5200" y="977900"/>
            <a:ext cx="3910013" cy="915988"/>
          </a:xfrm>
        </p:spPr>
        <p:txBody>
          <a:bodyPr/>
          <a:lstStyle/>
          <a:p>
            <a:r>
              <a:rPr lang="en-US" dirty="0"/>
              <a:t>Teen Birth Rate</a:t>
            </a:r>
            <a:br>
              <a:rPr lang="en-US" dirty="0"/>
            </a:br>
            <a:r>
              <a:rPr lang="en-US" sz="1600" b="0" dirty="0"/>
              <a:t>(Births to Adolescents Age 15-19 per 1,000 Females Age 15-19, </a:t>
            </a:r>
            <a:r>
              <a:rPr lang="en-US" sz="1600" b="0" dirty="0">
                <a:solidFill>
                  <a:schemeClr val="tx1"/>
                </a:solidFill>
              </a:rPr>
              <a:t>2014-2020</a:t>
            </a:r>
            <a:r>
              <a:rPr lang="en-US" sz="1600" b="0" dirty="0"/>
              <a:t>)</a:t>
            </a:r>
          </a:p>
        </p:txBody>
      </p:sp>
      <p:graphicFrame>
        <p:nvGraphicFramePr>
          <p:cNvPr id="11" name="2e">
            <a:extLst>
              <a:ext uri="{FF2B5EF4-FFF2-40B4-BE49-F238E27FC236}">
                <a16:creationId xmlns:a16="http://schemas.microsoft.com/office/drawing/2014/main" id="{A2013D78-4A8D-4B0D-6C0A-350098252321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48707004"/>
              </p:ext>
            </p:extLst>
          </p:nvPr>
        </p:nvGraphicFramePr>
        <p:xfrm>
          <a:off x="4778375" y="1992313"/>
          <a:ext cx="3910013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09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Unintentional Injuries: Age-Adjusted Mortality Trends</a:t>
            </a:r>
            <a:br>
              <a:rPr lang="en-US" dirty="0"/>
            </a:br>
            <a:r>
              <a:rPr lang="en-US" sz="1600" b="0" dirty="0"/>
              <a:t>(</a:t>
            </a:r>
            <a:r>
              <a:rPr lang="en-US" sz="1800" b="0" dirty="0"/>
              <a:t>Annual Average Deaths per 100,000 Population)</a:t>
            </a:r>
            <a:br>
              <a:rPr lang="en-US" sz="1800" b="0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43.2 or Lower</a:t>
            </a:r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4733192" cy="1255486"/>
          </a:xfrm>
          <a:noFill/>
        </p:spPr>
        <p:txBody>
          <a:bodyPr>
            <a:normAutofit/>
          </a:bodyPr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June 2022.</a:t>
            </a:r>
          </a:p>
          <a:p>
            <a:r>
              <a:rPr lang="en-US" dirty="0"/>
              <a:t>	●	US Department of Health and Human Services. Healthy People 2030. August 2020. http://www.healthypeople.gov</a:t>
            </a:r>
          </a:p>
        </p:txBody>
      </p:sp>
      <p:graphicFrame>
        <p:nvGraphicFramePr>
          <p:cNvPr id="6" name="2eTrend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168479774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8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4"/>
          <p:cNvSpPr txBox="1">
            <a:spLocks/>
          </p:cNvSpPr>
          <p:nvPr/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690689"/>
            <a:ext cx="3081867" cy="4665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DA630D7-8FE8-4AB6-BC03-B9208E4F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4404976" cy="9687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Population 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8C1EF-B02C-4D2E-B7A1-25376D4E6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90" y="5387634"/>
            <a:ext cx="688812" cy="968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BE49EB-BB34-4E9D-830D-3ECAC33555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" t="6557" r="5179" b="6846"/>
          <a:stretch/>
        </p:blipFill>
        <p:spPr>
          <a:xfrm>
            <a:off x="4862176" y="439692"/>
            <a:ext cx="3803515" cy="2928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A6A044-9438-DE29-8C61-33E5B010C3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-4167"/>
          <a:stretch/>
        </p:blipFill>
        <p:spPr>
          <a:xfrm>
            <a:off x="3355831" y="3429000"/>
            <a:ext cx="5710287" cy="33178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61D9CB8-E646-43D8-9A59-E15EB0BCB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5921"/>
            <a:ext cx="3081867" cy="331781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/>
              <a:t>500 surveys across Cass County.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/>
              <a:t>Final sample weighted in </a:t>
            </a:r>
            <a:br>
              <a:rPr lang="en-US" b="0" dirty="0"/>
            </a:br>
            <a:r>
              <a:rPr lang="en-US" b="0" dirty="0"/>
              <a:t>proportion to total population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/>
              <a:t>Over 125 survey items; </a:t>
            </a:r>
            <a:br>
              <a:rPr lang="en-US" b="0" dirty="0"/>
            </a:br>
            <a:r>
              <a:rPr lang="en-US" b="0" dirty="0"/>
              <a:t>25-30 minute interview.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/>
              <a:t>Total sample size gives an overall maximum confidence interval of </a:t>
            </a:r>
            <a:br>
              <a:rPr lang="en-US" b="0" dirty="0"/>
            </a:br>
            <a:r>
              <a:rPr lang="en-US" b="0" dirty="0"/>
              <a:t>± 4.4%.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7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Leading Causes of Unintentional Injury Deaths</a:t>
            </a:r>
            <a:br>
              <a:rPr lang="en-US" dirty="0"/>
            </a:br>
            <a:r>
              <a:rPr lang="en-US" sz="1800" b="0" dirty="0"/>
              <a:t>(Cass County, </a:t>
            </a:r>
            <a:r>
              <a:rPr lang="en-US" sz="1800" b="0" dirty="0">
                <a:solidFill>
                  <a:schemeClr val="tx1"/>
                </a:solidFill>
              </a:rPr>
              <a:t>2018-2020</a:t>
            </a:r>
            <a:r>
              <a:rPr lang="en-US" sz="1800" b="0" dirty="0"/>
              <a:t>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June 2022.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14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Have Ever Been Hit, Slapped, Pushed, </a:t>
            </a:r>
            <a:br>
              <a:rPr lang="en-US" dirty="0"/>
            </a:br>
            <a:r>
              <a:rPr lang="en-US" dirty="0"/>
              <a:t>Kicked, or Hurt in Any Way by an Intimate Partner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	2022 PRC Community Health Survey, PRC, Inc. [Item 47]</a:t>
            </a:r>
          </a:p>
          <a:p>
            <a:r>
              <a:rPr lang="en-US" dirty="0"/>
              <a:t>	● 	2020 PRC National Health Survey, PRC, Inc.</a:t>
            </a:r>
          </a:p>
          <a:p>
            <a:r>
              <a:rPr lang="en-US" dirty="0"/>
              <a:t>Notes:	● 	Asked of all respondents.	</a:t>
            </a:r>
          </a:p>
        </p:txBody>
      </p:sp>
      <p:graphicFrame>
        <p:nvGraphicFramePr>
          <p:cNvPr id="12" name="US"/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755168836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Cass County</a:t>
            </a:r>
          </a:p>
        </p:txBody>
      </p:sp>
    </p:spTree>
    <p:extLst>
      <p:ext uri="{BB962C8B-B14F-4D97-AF65-F5344CB8AC3E}">
        <p14:creationId xmlns:p14="http://schemas.microsoft.com/office/powerpoint/2010/main" val="24827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Mental Health Indicators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438016"/>
            <a:ext cx="8229600" cy="847250"/>
          </a:xfrm>
        </p:spPr>
        <p:txBody>
          <a:bodyPr/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2022 PRC Community Health Survey, PRC, Inc. [Item 90]</a:t>
            </a:r>
          </a:p>
          <a:p>
            <a:r>
              <a:rPr lang="en-US" dirty="0"/>
              <a:t>	● 	2020 PRC National Health Survey, PRC, Inc.</a:t>
            </a:r>
          </a:p>
          <a:p>
            <a:r>
              <a:rPr lang="en-US" dirty="0"/>
              <a:t>Notes:	● 	Asked of all respondents.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F48E30D7-13BF-4190-81DC-053074605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Experience </a:t>
            </a:r>
            <a:br>
              <a:rPr lang="en-US" dirty="0"/>
            </a:br>
            <a:r>
              <a:rPr lang="en-US" dirty="0"/>
              <a:t>“Fair” or “Poor” Mental Health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302BED25-9EAE-40C1-A75E-80122A522C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Been Diagnosed </a:t>
            </a:r>
            <a:br>
              <a:rPr lang="en-US" dirty="0"/>
            </a:br>
            <a:r>
              <a:rPr lang="en-US" dirty="0"/>
              <a:t>With a Depressive Disorder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6979611C-0238-46AA-8FD8-CC59BFA541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Experienced Symptoms of Chronic Depression</a:t>
            </a:r>
          </a:p>
        </p:txBody>
      </p:sp>
      <p:graphicFrame>
        <p:nvGraphicFramePr>
          <p:cNvPr id="19" name="Chart Placeholder 11">
            <a:extLst>
              <a:ext uri="{FF2B5EF4-FFF2-40B4-BE49-F238E27FC236}">
                <a16:creationId xmlns:a16="http://schemas.microsoft.com/office/drawing/2014/main" id="{C056CCB5-E725-B372-1ACE-087D836C65B6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215774565"/>
              </p:ext>
            </p:extLst>
          </p:nvPr>
        </p:nvGraphicFramePr>
        <p:xfrm>
          <a:off x="457200" y="2111375"/>
          <a:ext cx="252412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Placeholder 11">
            <a:extLst>
              <a:ext uri="{FF2B5EF4-FFF2-40B4-BE49-F238E27FC236}">
                <a16:creationId xmlns:a16="http://schemas.microsoft.com/office/drawing/2014/main" id="{2EAB3951-6169-46C6-151D-BF4DA20BCFF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037105785"/>
              </p:ext>
            </p:extLst>
          </p:nvPr>
        </p:nvGraphicFramePr>
        <p:xfrm>
          <a:off x="3343275" y="2111375"/>
          <a:ext cx="2457450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Placeholder 11">
            <a:extLst>
              <a:ext uri="{FF2B5EF4-FFF2-40B4-BE49-F238E27FC236}">
                <a16:creationId xmlns:a16="http://schemas.microsoft.com/office/drawing/2014/main" id="{EE730057-5C2F-1863-74B8-7CB9277F789E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902639719"/>
              </p:ext>
            </p:extLst>
          </p:nvPr>
        </p:nvGraphicFramePr>
        <p:xfrm>
          <a:off x="6162675" y="2111375"/>
          <a:ext cx="252412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709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Suicide: Age-Adjusted Mortality Trends</a:t>
            </a:r>
            <a:br>
              <a:rPr lang="en-US" dirty="0"/>
            </a:br>
            <a:r>
              <a:rPr lang="en-US" sz="1800" b="0" dirty="0"/>
              <a:t>(Annual Average Deaths per 100,000 Population)</a:t>
            </a:r>
            <a:br>
              <a:rPr lang="en-US" sz="1800" b="0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12.8 or Lower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June 2022.</a:t>
            </a:r>
          </a:p>
          <a:p>
            <a:r>
              <a:rPr lang="en-US" dirty="0"/>
              <a:t>	●	US Department of Health and Human Services. Healthy People 2030. August 2020. http://www.healthypeople.gov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10" name="2eTrend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051634125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8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General Health Status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 of Opportunity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to Health Services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Cancer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Diabetes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Heart Disease &amp; Stroke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Infant Health &amp; Family Planning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  <a:defRPr/>
            </a:pPr>
            <a:r>
              <a:rPr lang="en-US" dirty="0">
                <a:solidFill>
                  <a:srgbClr val="FFFFFF">
                    <a:lumMod val="85000"/>
                  </a:srgb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  <a:defRPr/>
            </a:pPr>
            <a:r>
              <a:rPr lang="en-US" b="1" dirty="0">
                <a:solidFill>
                  <a:srgbClr val="A5D867">
                    <a:lumMod val="50000"/>
                  </a:srgb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  <a:defRPr/>
            </a:pPr>
            <a:r>
              <a:rPr lang="en-US" dirty="0">
                <a:solidFill>
                  <a:srgbClr val="FFFFFF">
                    <a:lumMod val="85000"/>
                  </a:srgb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  <a:defRPr/>
            </a:pPr>
            <a:r>
              <a:rPr lang="en-US" dirty="0">
                <a:solidFill>
                  <a:srgbClr val="FFFFFF">
                    <a:lumMod val="85000"/>
                  </a:srgb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  <a:defRPr/>
            </a:pPr>
            <a:r>
              <a:rPr lang="en-US" dirty="0">
                <a:solidFill>
                  <a:srgbClr val="FFFFFF">
                    <a:lumMod val="85000"/>
                  </a:srgb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  <a:defRPr/>
            </a:pPr>
            <a:r>
              <a:rPr lang="en-US" dirty="0">
                <a:solidFill>
                  <a:srgbClr val="FFFFFF">
                    <a:lumMod val="85000"/>
                  </a:srgbClr>
                </a:solidFill>
              </a:rPr>
              <a:t>Substance Abuse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Tobacco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2022 PRC Community Health Survey, PRC, Inc.</a:t>
            </a:r>
            <a:r>
              <a:rPr lang="en-US" dirty="0">
                <a:sym typeface="Symbol"/>
              </a:rPr>
              <a:t> [Items 154-156]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2021 Indiana data.</a:t>
            </a:r>
          </a:p>
          <a:p>
            <a:r>
              <a:rPr lang="en-US" dirty="0"/>
              <a:t>	● 	2020 PRC National Health Survey, PRC, Inc.</a:t>
            </a:r>
          </a:p>
          <a:p>
            <a:r>
              <a:rPr lang="en-US" dirty="0"/>
              <a:t>Notes:	</a:t>
            </a:r>
            <a:r>
              <a:rPr lang="en-US" dirty="0">
                <a:sym typeface="Symbol"/>
              </a:rPr>
              <a:t>●	Based on reported heights and weights, a</a:t>
            </a:r>
            <a:r>
              <a:rPr lang="en-US" dirty="0"/>
              <a:t>sked of all respondents.</a:t>
            </a:r>
          </a:p>
          <a:p>
            <a:r>
              <a:rPr lang="en-US" dirty="0"/>
              <a:t>	</a:t>
            </a:r>
            <a:r>
              <a:rPr lang="en-US" dirty="0">
                <a:sym typeface="Symbol"/>
              </a:rPr>
              <a:t>●	The definition of overweight is having a body mass index (BMI), a ratio of weight to height (kilograms divided by meters squared), greater than or equal to 25.0, regardless of gender. The definition for obesity is a BMI greater than or equal to 30.0.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3" name="State/US"/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3714589718"/>
              </p:ext>
            </p:extLst>
          </p:nvPr>
        </p:nvGraphicFramePr>
        <p:xfrm>
          <a:off x="457200" y="1992313"/>
          <a:ext cx="3908425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CE4183FE-543D-7E73-BCB1-50FEEEBB3D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977900"/>
            <a:ext cx="3908425" cy="9159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Prevalence of Total Overweight (Overweight and Obese)</a:t>
            </a:r>
            <a:endParaRPr lang="en-US" sz="1800" b="0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B8F9B62-7947-7269-2C81-CA54986BF8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5200" y="977900"/>
            <a:ext cx="3910013" cy="915988"/>
          </a:xfrm>
        </p:spPr>
        <p:txBody>
          <a:bodyPr/>
          <a:lstStyle/>
          <a:p>
            <a:r>
              <a:rPr lang="en-US" dirty="0"/>
              <a:t>Prevalence of Obesity</a:t>
            </a:r>
            <a:br>
              <a:rPr lang="en-US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36.0% or Lower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4" name="State/US">
            <a:extLst>
              <a:ext uri="{FF2B5EF4-FFF2-40B4-BE49-F238E27FC236}">
                <a16:creationId xmlns:a16="http://schemas.microsoft.com/office/drawing/2014/main" id="{E61DE7BF-F0DC-0CFA-8015-ED5DAB12F9BC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3158512979"/>
              </p:ext>
            </p:extLst>
          </p:nvPr>
        </p:nvGraphicFramePr>
        <p:xfrm>
          <a:off x="4775200" y="1992313"/>
          <a:ext cx="3910013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54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Prevalence of Obesity</a:t>
            </a:r>
            <a:br>
              <a:rPr lang="en-US" dirty="0"/>
            </a:br>
            <a:r>
              <a:rPr lang="en-US" sz="1800" b="0" dirty="0">
                <a:latin typeface="+mj-lt"/>
              </a:rPr>
              <a:t>(Cass County, 2022)</a:t>
            </a:r>
            <a:br>
              <a:rPr lang="en-US" sz="1800" b="0" dirty="0">
                <a:latin typeface="+mj-lt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36.0% or Lower</a:t>
            </a:r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4905375" cy="1255486"/>
          </a:xfrm>
          <a:noFill/>
        </p:spPr>
        <p:txBody>
          <a:bodyPr>
            <a:normAutofit/>
          </a:bodyPr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2022 PRC Community Health Survey, PRC, Inc. [Item 154]</a:t>
            </a:r>
          </a:p>
          <a:p>
            <a:r>
              <a:rPr lang="en-US" dirty="0"/>
              <a:t>	●	US Department of Health and Human Services. Healthy People 2030. August 2020. http://www.healthypeople.gov</a:t>
            </a:r>
          </a:p>
          <a:p>
            <a:r>
              <a:rPr lang="en-US" dirty="0"/>
              <a:t>Notes:	</a:t>
            </a:r>
            <a:r>
              <a:rPr lang="en-US" dirty="0">
                <a:sym typeface="Symbol"/>
              </a:rPr>
              <a:t>●	Based on reported heights and weights, a</a:t>
            </a:r>
            <a:r>
              <a:rPr lang="en-US" dirty="0"/>
              <a:t>sked of all respondents.</a:t>
            </a:r>
          </a:p>
          <a:p>
            <a:r>
              <a:rPr lang="en-US" dirty="0"/>
              <a:t>	</a:t>
            </a:r>
            <a:r>
              <a:rPr lang="en-US" dirty="0">
                <a:sym typeface="Symbol"/>
              </a:rPr>
              <a:t>●	The definition of obesity is having a body mass index (BMI), a ratio of weight to height (kilograms divided by meters squared), greater than or equal to 30.0, regardless of gender.</a:t>
            </a:r>
            <a:endParaRPr lang="en-US" sz="900" dirty="0"/>
          </a:p>
        </p:txBody>
      </p:sp>
      <p:graphicFrame>
        <p:nvGraphicFramePr>
          <p:cNvPr id="10" name="Demo">
            <a:extLst>
              <a:ext uri="{FF2B5EF4-FFF2-40B4-BE49-F238E27FC236}">
                <a16:creationId xmlns:a16="http://schemas.microsoft.com/office/drawing/2014/main" id="{4FA672DB-4DE4-4FD3-8E6F-B56DF88C0A4B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Placeholder 11">
            <a:extLst>
              <a:ext uri="{FF2B5EF4-FFF2-40B4-BE49-F238E27FC236}">
                <a16:creationId xmlns:a16="http://schemas.microsoft.com/office/drawing/2014/main" id="{1795D8DD-641B-63E0-515D-A18062BA520D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AFF7CBE-45B1-76AF-0F98-EAA07130751D}"/>
              </a:ext>
            </a:extLst>
          </p:cNvPr>
          <p:cNvSpPr txBox="1"/>
          <p:nvPr/>
        </p:nvSpPr>
        <p:spPr>
          <a:xfrm>
            <a:off x="6606236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Cass County</a:t>
            </a:r>
          </a:p>
        </p:txBody>
      </p:sp>
    </p:spTree>
    <p:extLst>
      <p:ext uri="{BB962C8B-B14F-4D97-AF65-F5344CB8AC3E}">
        <p14:creationId xmlns:p14="http://schemas.microsoft.com/office/powerpoint/2010/main" val="13427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 It “Very” or “Somewhat” </a:t>
            </a:r>
            <a:br>
              <a:rPr lang="en-US" dirty="0"/>
            </a:br>
            <a:r>
              <a:rPr lang="en-US" dirty="0"/>
              <a:t>Difficult to Buy Affordable Fresh Produce</a:t>
            </a:r>
            <a:br>
              <a:rPr lang="en-US" dirty="0"/>
            </a:br>
            <a:r>
              <a:rPr lang="en-US" sz="1800" b="0" dirty="0"/>
              <a:t>(Cass County, 2022)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	2022 PRC Community Health Survey, PRC, Inc. [Item 86]</a:t>
            </a:r>
          </a:p>
          <a:p>
            <a:r>
              <a:rPr lang="en-US" dirty="0"/>
              <a:t>Notes:	●	Asked of all respondents.</a:t>
            </a:r>
          </a:p>
        </p:txBody>
      </p:sp>
      <p:graphicFrame>
        <p:nvGraphicFramePr>
          <p:cNvPr id="10" name="Demo">
            <a:extLst>
              <a:ext uri="{FF2B5EF4-FFF2-40B4-BE49-F238E27FC236}">
                <a16:creationId xmlns:a16="http://schemas.microsoft.com/office/drawing/2014/main" id="{FC37F1FF-D5BC-4821-829F-0DEA1D281DC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642926796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Placeholder 11">
            <a:extLst>
              <a:ext uri="{FF2B5EF4-FFF2-40B4-BE49-F238E27FC236}">
                <a16:creationId xmlns:a16="http://schemas.microsoft.com/office/drawing/2014/main" id="{02502394-E953-903F-9589-3420AD65ED33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949197357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449A8F8-7E5F-D641-7B45-48F0B9C1F218}"/>
              </a:ext>
            </a:extLst>
          </p:cNvPr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Cass County</a:t>
            </a:r>
          </a:p>
        </p:txBody>
      </p:sp>
    </p:spTree>
    <p:extLst>
      <p:ext uri="{BB962C8B-B14F-4D97-AF65-F5344CB8AC3E}">
        <p14:creationId xmlns:p14="http://schemas.microsoft.com/office/powerpoint/2010/main" val="5711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Activities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0"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>
                <a:ln w="3175">
                  <a:noFill/>
                </a:ln>
                <a:solidFill>
                  <a:schemeClr val="accent3">
                    <a:lumMod val="50000"/>
                  </a:schemeClr>
                </a:solidFill>
              </a:rPr>
              <a:t>Presentation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Represents just a fraction of the data collected through this assessment.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Primarily focuses on areas of need ("Areas of Opportunity"); however, there were many positive findings for the area as well.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Will allow for Q&amp;A at the end.</a:t>
            </a:r>
          </a:p>
          <a:p>
            <a:pPr marL="228600" indent="0"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>
                <a:ln w="3175">
                  <a:noFill/>
                </a:ln>
                <a:solidFill>
                  <a:schemeClr val="accent3">
                    <a:lumMod val="50000"/>
                  </a:schemeClr>
                </a:solidFill>
              </a:rPr>
              <a:t>Prioritization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During the second half of our meeting, you will be asked to rank health issues along various criteria to inform the prioritization process.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1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Prevalence of Potentially Disabling Conditions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4619625" cy="1084036"/>
          </a:xfrm>
        </p:spPr>
        <p:txBody>
          <a:bodyPr/>
          <a:lstStyle/>
          <a:p>
            <a:r>
              <a:rPr lang="en-US" dirty="0"/>
              <a:t>Sources:	●	2022 PRC Community Health Survey, PRC, Inc. [Items 26, 141-142]</a:t>
            </a:r>
          </a:p>
          <a:p>
            <a:r>
              <a:rPr lang="en-US" dirty="0"/>
              <a:t>	● 	2020 PRC National Health Survey, PRC, Inc.</a:t>
            </a:r>
          </a:p>
          <a:p>
            <a:r>
              <a:rPr lang="en-US" dirty="0"/>
              <a:t>	●	US Department of Health and Human Services. Healthy People 2030. August 2020. http://www.healthypeople.gov</a:t>
            </a:r>
          </a:p>
          <a:p>
            <a:r>
              <a:rPr lang="en-US" dirty="0"/>
              <a:t>Notes:	● 	The sciatica indicator reflects the total sample of respondents; the arthritis and osteoporosis columns reflect adults age 50+.</a:t>
            </a:r>
          </a:p>
          <a:p>
            <a:endParaRPr lang="en-US" dirty="0"/>
          </a:p>
        </p:txBody>
      </p:sp>
      <p:graphicFrame>
        <p:nvGraphicFramePr>
          <p:cNvPr id="11" name="Serie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93310969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Callout 8">
            <a:extLst>
              <a:ext uri="{FF2B5EF4-FFF2-40B4-BE49-F238E27FC236}">
                <a16:creationId xmlns:a16="http://schemas.microsoft.com/office/drawing/2014/main" id="{A1112ADB-6912-A75E-782A-31E16A5FD8B6}"/>
              </a:ext>
            </a:extLst>
          </p:cNvPr>
          <p:cNvSpPr/>
          <p:nvPr/>
        </p:nvSpPr>
        <p:spPr>
          <a:xfrm>
            <a:off x="6030929" y="5465852"/>
            <a:ext cx="2517169" cy="10068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26.0% of residents are limited in activities in some way due to a physical, mental, or emotional problem (19.2% in 2013).</a:t>
            </a:r>
          </a:p>
        </p:txBody>
      </p:sp>
    </p:spTree>
    <p:extLst>
      <p:ext uri="{BB962C8B-B14F-4D97-AF65-F5344CB8AC3E}">
        <p14:creationId xmlns:p14="http://schemas.microsoft.com/office/powerpoint/2010/main" val="9422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Currently Have Three or More Chronic Conditions</a:t>
            </a:r>
            <a:br>
              <a:rPr lang="en-US" dirty="0"/>
            </a:br>
            <a:r>
              <a:rPr lang="en-US" sz="1800" b="0" dirty="0"/>
              <a:t>(Cass County, 2022)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tabLst>
                <a:tab pos="566928" algn="l"/>
                <a:tab pos="740664" algn="l"/>
              </a:tabLst>
            </a:pPr>
            <a:r>
              <a:rPr lang="en-US" dirty="0"/>
              <a:t>Sources:	●	2022 PRC Community Health Survey, PRC, Inc. [Item 143]</a:t>
            </a:r>
          </a:p>
          <a:p>
            <a:pPr>
              <a:tabLst>
                <a:tab pos="566928" algn="l"/>
                <a:tab pos="740664" algn="l"/>
              </a:tabLst>
            </a:pPr>
            <a:r>
              <a:rPr lang="en-US" dirty="0"/>
              <a:t>Notes:	●	Asked of all respondents. </a:t>
            </a:r>
          </a:p>
          <a:p>
            <a:r>
              <a:rPr lang="en-US" dirty="0"/>
              <a:t>	</a:t>
            </a:r>
            <a:r>
              <a:rPr lang="en-US" dirty="0">
                <a:sym typeface="Symbol"/>
              </a:rPr>
              <a:t>●	In this case, chronic conditions include lung disease, arthritis, sciatica, cancer, osteoporosis, kidney disease, heart attack/angina, stroke, asthma, high blood pressure, high blood cholesterol, diabetes, obesity, and/or diagnosed depression.</a:t>
            </a:r>
            <a:r>
              <a:rPr lang="en-US" dirty="0"/>
              <a:t>	</a:t>
            </a:r>
          </a:p>
        </p:txBody>
      </p:sp>
      <p:graphicFrame>
        <p:nvGraphicFramePr>
          <p:cNvPr id="7" name="Demo">
            <a:extLst>
              <a:ext uri="{FF2B5EF4-FFF2-40B4-BE49-F238E27FC236}">
                <a16:creationId xmlns:a16="http://schemas.microsoft.com/office/drawing/2014/main" id="{E9590D37-60A0-4DC5-97A3-910178F046E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071749895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89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Alzheimer's Disease: Age-Adjusted Mortality Trends</a:t>
            </a:r>
            <a:br>
              <a:rPr lang="en-US" dirty="0"/>
            </a:br>
            <a:r>
              <a:rPr lang="en-US" sz="1800" b="0" dirty="0"/>
              <a:t>(Annual Average Deaths per 100,000 Population)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June 2022.</a:t>
            </a:r>
          </a:p>
        </p:txBody>
      </p:sp>
      <p:graphicFrame>
        <p:nvGraphicFramePr>
          <p:cNvPr id="9" name="2eTrend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566284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06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	 Informatics. Data extracted June 2022.</a:t>
            </a:r>
          </a:p>
        </p:txBody>
      </p:sp>
      <p:graphicFrame>
        <p:nvGraphicFramePr>
          <p:cNvPr id="7" name="2e"/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3313062161"/>
              </p:ext>
            </p:extLst>
          </p:nvPr>
        </p:nvGraphicFramePr>
        <p:xfrm>
          <a:off x="457200" y="1992313"/>
          <a:ext cx="3908425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4">
            <a:extLst>
              <a:ext uri="{FF2B5EF4-FFF2-40B4-BE49-F238E27FC236}">
                <a16:creationId xmlns:a16="http://schemas.microsoft.com/office/drawing/2014/main" id="{9B68D4F6-7160-E72F-5561-796EEE1418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977900"/>
            <a:ext cx="3908425" cy="9159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COVID-19: </a:t>
            </a:r>
            <a:br>
              <a:rPr lang="en-US" dirty="0"/>
            </a:br>
            <a:r>
              <a:rPr lang="en-US" dirty="0"/>
              <a:t>Age-Adjusted Mortality</a:t>
            </a:r>
            <a:br>
              <a:rPr lang="en-US" dirty="0"/>
            </a:br>
            <a:r>
              <a:rPr lang="en-US" sz="1200" b="0" dirty="0">
                <a:solidFill>
                  <a:schemeClr val="tx1"/>
                </a:solidFill>
              </a:rPr>
              <a:t>(2020 Annual Average Deaths per 100,000 Population)</a:t>
            </a:r>
          </a:p>
        </p:txBody>
      </p:sp>
      <p:graphicFrame>
        <p:nvGraphicFramePr>
          <p:cNvPr id="10" name="2e">
            <a:extLst>
              <a:ext uri="{FF2B5EF4-FFF2-40B4-BE49-F238E27FC236}">
                <a16:creationId xmlns:a16="http://schemas.microsoft.com/office/drawing/2014/main" id="{55FB870B-0947-6598-223A-56D2D927126C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3103962729"/>
              </p:ext>
            </p:extLst>
          </p:nvPr>
        </p:nvGraphicFramePr>
        <p:xfrm>
          <a:off x="4778375" y="1992313"/>
          <a:ext cx="3910013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0C50368C-3532-B6E0-13A6-0988D7D5B6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5200" y="977900"/>
            <a:ext cx="3910013" cy="915988"/>
          </a:xfrm>
        </p:spPr>
        <p:txBody>
          <a:bodyPr/>
          <a:lstStyle/>
          <a:p>
            <a:r>
              <a:rPr lang="en-US" dirty="0"/>
              <a:t>Chronic Lower Respiratory Disease: </a:t>
            </a:r>
            <a:br>
              <a:rPr lang="en-US" dirty="0"/>
            </a:br>
            <a:r>
              <a:rPr lang="en-US" dirty="0"/>
              <a:t>Age-Adjusted Mortality</a:t>
            </a:r>
            <a:br>
              <a:rPr lang="en-US" dirty="0"/>
            </a:br>
            <a:r>
              <a:rPr lang="en-US" sz="1200" b="0" dirty="0">
                <a:solidFill>
                  <a:schemeClr val="tx1"/>
                </a:solidFill>
              </a:rPr>
              <a:t>(2018-2020 Annual Average Deaths per 100,000 Population)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2A0A78-4D77-3F52-8AD2-635BAF20D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977900"/>
            <a:ext cx="3908425" cy="915988"/>
          </a:xfrm>
        </p:spPr>
        <p:txBody>
          <a:bodyPr/>
          <a:lstStyle/>
          <a:p>
            <a:r>
              <a:rPr lang="en-US" sz="1800" dirty="0"/>
              <a:t>Prevalence of </a:t>
            </a:r>
          </a:p>
          <a:p>
            <a:r>
              <a:rPr lang="en-US" sz="1800" dirty="0"/>
              <a:t>Adults With Asthma</a:t>
            </a:r>
            <a:endParaRPr lang="en-US" sz="1800" b="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19697CA-3EB1-56F7-EC52-CDC413E666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5200" y="977900"/>
            <a:ext cx="3910013" cy="915988"/>
          </a:xfrm>
        </p:spPr>
        <p:txBody>
          <a:bodyPr/>
          <a:lstStyle/>
          <a:p>
            <a:r>
              <a:rPr lang="en-US" sz="1800" dirty="0"/>
              <a:t>Prevalence of </a:t>
            </a:r>
            <a:br>
              <a:rPr lang="en-US" sz="1800" dirty="0"/>
            </a:br>
            <a:r>
              <a:rPr lang="en-US" sz="1800" dirty="0"/>
              <a:t>Chronic Obstructive Pulmonary Disease (COPD)</a:t>
            </a:r>
          </a:p>
        </p:txBody>
      </p:sp>
      <p:graphicFrame>
        <p:nvGraphicFramePr>
          <p:cNvPr id="9" name="Chart Placeholder 11">
            <a:extLst>
              <a:ext uri="{FF2B5EF4-FFF2-40B4-BE49-F238E27FC236}">
                <a16:creationId xmlns:a16="http://schemas.microsoft.com/office/drawing/2014/main" id="{44A77EEF-D674-3C08-6030-459E4424345F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3158796744"/>
              </p:ext>
            </p:extLst>
          </p:nvPr>
        </p:nvGraphicFramePr>
        <p:xfrm>
          <a:off x="457200" y="1992313"/>
          <a:ext cx="3908425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Placeholder 11">
            <a:extLst>
              <a:ext uri="{FF2B5EF4-FFF2-40B4-BE49-F238E27FC236}">
                <a16:creationId xmlns:a16="http://schemas.microsoft.com/office/drawing/2014/main" id="{DB02F7F7-8319-8814-E305-E264E5F91021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2695976660"/>
              </p:ext>
            </p:extLst>
          </p:nvPr>
        </p:nvGraphicFramePr>
        <p:xfrm>
          <a:off x="4778375" y="1992313"/>
          <a:ext cx="3910013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425B3F6-ABFA-D627-54B8-155F56DC73B9}"/>
              </a:ext>
            </a:extLst>
          </p:cNvPr>
          <p:cNvSpPr txBox="1"/>
          <p:nvPr/>
        </p:nvSpPr>
        <p:spPr>
          <a:xfrm>
            <a:off x="5609691" y="2774022"/>
            <a:ext cx="2250040" cy="390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Arial Narrow" panose="020B0606020202030204" pitchFamily="34" charset="0"/>
              </a:rPr>
              <a:t>currently higher in Cass County than IL &amp; US</a:t>
            </a:r>
          </a:p>
        </p:txBody>
      </p:sp>
      <p:sp>
        <p:nvSpPr>
          <p:cNvPr id="12" name="Subtitle 7">
            <a:extLst>
              <a:ext uri="{FF2B5EF4-FFF2-40B4-BE49-F238E27FC236}">
                <a16:creationId xmlns:a16="http://schemas.microsoft.com/office/drawing/2014/main" id="{897C868E-D9C5-C9AA-2877-572F0BA35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297488"/>
            <a:ext cx="8229600" cy="987425"/>
          </a:xfrm>
        </p:spPr>
        <p:txBody>
          <a:bodyPr>
            <a:normAutofit/>
          </a:bodyPr>
          <a:lstStyle/>
          <a:p>
            <a:r>
              <a:rPr lang="en-US" dirty="0"/>
              <a:t>Sources:	●	2022 PRC Community Health Survey, PRC, Inc. [Item 138]</a:t>
            </a:r>
          </a:p>
          <a:p>
            <a:r>
              <a:rPr lang="en-US" dirty="0"/>
              <a:t>Notes:	●	Asked of all respondents.</a:t>
            </a:r>
          </a:p>
          <a:p>
            <a:r>
              <a:rPr lang="en-US" dirty="0"/>
              <a:t>	● 	Includes those who have ever been diagnosed with asthma and report that they still have asthma. </a:t>
            </a:r>
          </a:p>
        </p:txBody>
      </p:sp>
    </p:spTree>
    <p:extLst>
      <p:ext uri="{BB962C8B-B14F-4D97-AF65-F5344CB8AC3E}">
        <p14:creationId xmlns:p14="http://schemas.microsoft.com/office/powerpoint/2010/main" val="5308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Septicemia: Age-Adjusted Mortality Trends</a:t>
            </a:r>
            <a:br>
              <a:rPr lang="en-US" dirty="0"/>
            </a:br>
            <a:r>
              <a:rPr lang="en-US" sz="1800" b="0" dirty="0"/>
              <a:t>(Annual Average Deaths per 100,000 Population)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June 2022.</a:t>
            </a:r>
          </a:p>
        </p:txBody>
      </p:sp>
      <p:graphicFrame>
        <p:nvGraphicFramePr>
          <p:cNvPr id="12" name="2eTrend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482235009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66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Illicit Drug Use in the Past Month</a:t>
            </a:r>
            <a:br>
              <a:rPr lang="en-US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12.0% or Lower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4667250" cy="769711"/>
          </a:xfrm>
          <a:noFill/>
        </p:spPr>
        <p:txBody>
          <a:bodyPr>
            <a:normAutofit/>
          </a:bodyPr>
          <a:lstStyle/>
          <a:p>
            <a:r>
              <a:rPr lang="en-US" dirty="0"/>
              <a:t>Sources:	●	2022 PRC Community Health Survey, PRC, Inc. [Item 59]</a:t>
            </a:r>
          </a:p>
          <a:p>
            <a:r>
              <a:rPr lang="en-US" dirty="0"/>
              <a:t>	● 	2020 PRC National Health Survey, PRC, Inc.</a:t>
            </a:r>
          </a:p>
          <a:p>
            <a:r>
              <a:rPr lang="en-US" dirty="0"/>
              <a:t>	●	US Department of Health and Human Services. Healthy People 2030. August 2020. http://www.healthypeople.gov</a:t>
            </a:r>
          </a:p>
          <a:p>
            <a:r>
              <a:rPr lang="en-US" dirty="0"/>
              <a:t>Notes:	● 	Asked of all respondents.	</a:t>
            </a:r>
          </a:p>
        </p:txBody>
      </p:sp>
      <p:graphicFrame>
        <p:nvGraphicFramePr>
          <p:cNvPr id="12" name="US"/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797175324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Cass County</a:t>
            </a:r>
          </a:p>
        </p:txBody>
      </p:sp>
    </p:spTree>
    <p:extLst>
      <p:ext uri="{BB962C8B-B14F-4D97-AF65-F5344CB8AC3E}">
        <p14:creationId xmlns:p14="http://schemas.microsoft.com/office/powerpoint/2010/main" val="41804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Key Informant Input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AADDA-603C-4531-A036-76FF7C117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 Has Been Negatively Affected</a:t>
            </a:r>
            <a:br>
              <a:rPr lang="en-US" dirty="0"/>
            </a:br>
            <a:r>
              <a:rPr lang="en-US" dirty="0"/>
              <a:t>by Substance Abuse (by Self or Someone Else)</a:t>
            </a:r>
            <a:br>
              <a:rPr lang="en-US" dirty="0"/>
            </a:br>
            <a:r>
              <a:rPr lang="en-US" sz="1800" b="0" dirty="0"/>
              <a:t>(Cass County, 2022)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Sources:	●	2022 PRC Community Health Survey, PRC, Inc. [Item 61]</a:t>
            </a:r>
          </a:p>
          <a:p>
            <a:r>
              <a:rPr lang="en-US" dirty="0"/>
              <a:t>Notes:	●	Asked of all respondents.</a:t>
            </a:r>
          </a:p>
          <a:p>
            <a:r>
              <a:rPr lang="en-US" dirty="0"/>
              <a:t>	●	Includes response of “a great deal,” “somewhat,” and “a little.”</a:t>
            </a:r>
          </a:p>
        </p:txBody>
      </p:sp>
      <p:graphicFrame>
        <p:nvGraphicFramePr>
          <p:cNvPr id="9" name="Demo">
            <a:extLst>
              <a:ext uri="{FF2B5EF4-FFF2-40B4-BE49-F238E27FC236}">
                <a16:creationId xmlns:a16="http://schemas.microsoft.com/office/drawing/2014/main" id="{1011AB21-122D-4688-810E-5AD2F510A1A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409932594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0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872E74-EE4D-385B-CA5D-60F0EFFB7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	2022 PRC Community Health Survey, PRC, Inc. [Item 40]</a:t>
            </a:r>
          </a:p>
          <a:p>
            <a:r>
              <a:rPr lang="en-US" dirty="0"/>
              <a:t>Notes:	●	Asked of all respondents.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3870590-FE5A-F482-3151-09B0427933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Currently </a:t>
            </a:r>
            <a:br>
              <a:rPr lang="en-US" dirty="0"/>
            </a:br>
            <a:r>
              <a:rPr lang="en-US" dirty="0"/>
              <a:t>Smoke Cigarettes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CFF341E-6ABC-93A0-D20F-F5C2AC7DC7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Currently Use </a:t>
            </a:r>
            <a:br>
              <a:rPr lang="en-US" dirty="0"/>
            </a:br>
            <a:r>
              <a:rPr lang="en-US" dirty="0"/>
              <a:t>Vaping Products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FED97-309F-56BF-04AE-4718CAB610F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8788" y="557220"/>
            <a:ext cx="8229600" cy="64452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Tobacco 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D39CB5-A5B1-DB50-7BE3-668D5243F3CD}"/>
              </a:ext>
            </a:extLst>
          </p:cNvPr>
          <p:cNvSpPr txBox="1"/>
          <p:nvPr/>
        </p:nvSpPr>
        <p:spPr>
          <a:xfrm>
            <a:off x="6131859" y="5791490"/>
            <a:ext cx="2807746" cy="73543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E1C3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Recall that tobacco use was a Top 5 concern among key informants.</a:t>
            </a:r>
          </a:p>
        </p:txBody>
      </p:sp>
      <p:graphicFrame>
        <p:nvGraphicFramePr>
          <p:cNvPr id="21" name="Chart Placeholder 11">
            <a:extLst>
              <a:ext uri="{FF2B5EF4-FFF2-40B4-BE49-F238E27FC236}">
                <a16:creationId xmlns:a16="http://schemas.microsoft.com/office/drawing/2014/main" id="{EAD732E9-4FDB-7051-0451-19C76F48D544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3367761136"/>
              </p:ext>
            </p:extLst>
          </p:nvPr>
        </p:nvGraphicFramePr>
        <p:xfrm>
          <a:off x="457200" y="1992313"/>
          <a:ext cx="3908425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Placeholder 11">
            <a:extLst>
              <a:ext uri="{FF2B5EF4-FFF2-40B4-BE49-F238E27FC236}">
                <a16:creationId xmlns:a16="http://schemas.microsoft.com/office/drawing/2014/main" id="{4A5F9938-E647-44AF-110F-8F503DAE2D08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900917392"/>
              </p:ext>
            </p:extLst>
          </p:nvPr>
        </p:nvGraphicFramePr>
        <p:xfrm>
          <a:off x="4778375" y="1992313"/>
          <a:ext cx="3910013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7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2602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40F9-9592-4338-939A-296C105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Prioritization</a:t>
            </a:r>
          </a:p>
        </p:txBody>
      </p:sp>
    </p:spTree>
    <p:extLst>
      <p:ext uri="{BB962C8B-B14F-4D97-AF65-F5344CB8AC3E}">
        <p14:creationId xmlns:p14="http://schemas.microsoft.com/office/powerpoint/2010/main" val="23772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00AB-3EBC-4B93-97C0-59C2E7C6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0" dirty="0"/>
              <a:t>For </a:t>
            </a:r>
            <a:r>
              <a:rPr lang="en-US" sz="2400" b="0" u="sng" dirty="0"/>
              <a:t>each</a:t>
            </a:r>
            <a:r>
              <a:rPr lang="en-US" sz="2400" b="0" dirty="0"/>
              <a:t> of the health issues, you will assign </a:t>
            </a:r>
            <a:r>
              <a:rPr lang="en-US" sz="2400" b="0" u="sng" dirty="0"/>
              <a:t>two</a:t>
            </a:r>
            <a:r>
              <a:rPr lang="en-US" sz="2400" b="0" dirty="0"/>
              <a:t> scores:</a:t>
            </a:r>
          </a:p>
          <a:p>
            <a:pPr marL="461963"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Scope &amp; Severity </a:t>
            </a:r>
            <a:r>
              <a:rPr lang="en-US" sz="2200" b="0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en-US" sz="19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big is the problem?</a:t>
            </a:r>
          </a:p>
          <a:p>
            <a:pPr marL="914400" lvl="2" indent="-2921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How many people are affected?</a:t>
            </a:r>
          </a:p>
          <a:p>
            <a:pPr marL="914400" lvl="2" indent="-2921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How do we compare to state or national data?</a:t>
            </a:r>
          </a:p>
          <a:p>
            <a:pPr marL="914400" lvl="2" indent="-29210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To what degree does this lead to death or disability, impair quality of life, or impact other health issues?</a:t>
            </a:r>
          </a:p>
          <a:p>
            <a:pPr marL="461963"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Ability to Impact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en-US" sz="1900" i="1" dirty="0">
                <a:solidFill>
                  <a:schemeClr val="accent2">
                    <a:lumMod val="50000"/>
                  </a:schemeClr>
                </a:solidFill>
              </a:rPr>
              <a:t>Can we make a difference?</a:t>
            </a:r>
          </a:p>
          <a:p>
            <a:pPr marL="914400" lvl="2" indent="-2921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What is the likelihood of having a positive impact on this health issue?</a:t>
            </a:r>
          </a:p>
          <a:p>
            <a:pPr marL="914400" lvl="2" indent="-2921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This should reflect collaborative efforts between health care and other organizations in the community.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C70B3-136F-40EF-AE83-77369902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 Exercise</a:t>
            </a:r>
          </a:p>
        </p:txBody>
      </p:sp>
    </p:spTree>
    <p:extLst>
      <p:ext uri="{BB962C8B-B14F-4D97-AF65-F5344CB8AC3E}">
        <p14:creationId xmlns:p14="http://schemas.microsoft.com/office/powerpoint/2010/main" val="37567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261" y="869133"/>
            <a:ext cx="6473228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Mental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Health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Access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Health Care Services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Substance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Abuse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Infant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Health &amp; Family Planning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Nutrition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Physical Activity &amp; Weight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Diabetes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Heart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Disease &amp; Stroke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Cancer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Tobacco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Respiratory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Disease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Injury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&amp; Violence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Potentially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Disabling Conditions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Septicemia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40F9-9592-4338-939A-296C105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0022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Planning Meeting</a:t>
            </a:r>
          </a:p>
          <a:p>
            <a:r>
              <a:rPr lang="en-US" dirty="0" smtClean="0"/>
              <a:t>Wednesday, September 28</a:t>
            </a:r>
          </a:p>
          <a:p>
            <a:r>
              <a:rPr lang="en-US" dirty="0" smtClean="0"/>
              <a:t>1:30 pm – 3:30 pm</a:t>
            </a:r>
          </a:p>
          <a:p>
            <a:r>
              <a:rPr lang="en-US" dirty="0" smtClean="0"/>
              <a:t>Ivy Tech - Logansport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PRC, Inc.</a:t>
            </a:r>
          </a:p>
          <a:p>
            <a:r>
              <a:rPr lang="en-US" b="0" dirty="0"/>
              <a:t>Bruce Lockwood</a:t>
            </a:r>
          </a:p>
          <a:p>
            <a:r>
              <a:rPr lang="en-US" b="0" dirty="0"/>
              <a:t>Senior Vice President, Community Health</a:t>
            </a:r>
          </a:p>
          <a:p>
            <a:r>
              <a:rPr lang="en-US" b="0" dirty="0"/>
              <a:t>www.PRCCustomResearch.com</a:t>
            </a:r>
          </a:p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811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92510"/>
            <a:ext cx="8229600" cy="654090"/>
          </a:xfrm>
        </p:spPr>
        <p:txBody>
          <a:bodyPr/>
          <a:lstStyle/>
          <a:p>
            <a:r>
              <a:rPr lang="en-US" b="0" dirty="0"/>
              <a:t>Key Informants: Top Health Issues  </a:t>
            </a:r>
            <a:br>
              <a:rPr lang="en-US" b="0" dirty="0"/>
            </a:br>
            <a:r>
              <a:rPr lang="en-US" b="0" dirty="0"/>
              <a:t>Identified as “Major Problems” in the Community</a:t>
            </a: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93430817"/>
              </p:ext>
            </p:extLst>
          </p:nvPr>
        </p:nvGraphicFramePr>
        <p:xfrm>
          <a:off x="457200" y="1741250"/>
          <a:ext cx="8229600" cy="46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735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Q &amp; A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5306C06-A01D-C8F8-4008-11E91B57CA6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538" y="1042988"/>
            <a:ext cx="1826266" cy="5302250"/>
          </a:xfrm>
        </p:spPr>
        <p:txBody>
          <a:bodyPr/>
          <a:lstStyle/>
          <a:p>
            <a:r>
              <a:rPr lang="en-US" b="0" dirty="0"/>
              <a:t>Today, we will primarily focus on 13 areas of need ("Areas of Opportunity"); however, there were many positive findings for the community in our assessment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Septicemia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478021-FD5B-43BD-9591-89F8685EAA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Self-Reported Health Status</a:t>
            </a:r>
            <a:br>
              <a:rPr lang="en-US" dirty="0"/>
            </a:br>
            <a:r>
              <a:rPr lang="en-US" sz="1800" b="0" dirty="0"/>
              <a:t>(Cass County, 2022)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2022 PRC Community Health Survey, PRC, Inc. [Item 5]</a:t>
            </a:r>
          </a:p>
          <a:p>
            <a:r>
              <a:rPr lang="en-US" dirty="0"/>
              <a:t>Notes: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Asked of all respondents.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A9068880-964B-422F-B70E-338E763EDD75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10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HNA 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PRC CHNA Charts">
  <a:themeElements>
    <a:clrScheme name="2020 PRC CHNA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BE1C37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 anchorCtr="0">
        <a:noAutofit/>
      </a:bodyPr>
      <a:lstStyle>
        <a:defPPr algn="ctr">
          <a:defRPr sz="1400" dirty="0" err="1" smtClean="0">
            <a:solidFill>
              <a:schemeClr val="accent2"/>
            </a:solidFill>
            <a:latin typeface="Arial Narrow" panose="020B0606020202030204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PRC Content - no logo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C Section Title Page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C Divider Title Slide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C Main Content with logo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C Content with CHNA header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C Main Content side bar no logo">
  <a:themeElements>
    <a:clrScheme name="2020 PRC CHNA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BE1C37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C CHNA Charts">
  <a:themeElements>
    <a:clrScheme name="2020 PRC CHNA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BE1C37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 anchorCtr="0">
        <a:noAutofit/>
      </a:bodyPr>
      <a:lstStyle>
        <a:defPPr algn="ctr">
          <a:defRPr sz="1400" dirty="0" err="1" smtClean="0">
            <a:solidFill>
              <a:schemeClr val="accent2"/>
            </a:solidFill>
            <a:latin typeface="Arial Narrow" panose="020B060602020203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PRC Main Content with logo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PRC CHNA Charts">
  <a:themeElements>
    <a:clrScheme name="2020 PRC CHNA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BE1C37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 anchorCtr="0">
        <a:noAutofit/>
      </a:bodyPr>
      <a:lstStyle>
        <a:defPPr algn="ctr">
          <a:defRPr sz="1400" dirty="0" err="1" smtClean="0">
            <a:solidFill>
              <a:schemeClr val="accent2"/>
            </a:solidFill>
            <a:latin typeface="Arial Narrow" panose="020B0606020202030204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4172</Words>
  <Application>Microsoft Office PowerPoint</Application>
  <PresentationFormat>On-screen Show (4:3)</PresentationFormat>
  <Paragraphs>568</Paragraphs>
  <Slides>59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59</vt:i4>
      </vt:variant>
    </vt:vector>
  </HeadingPairs>
  <TitlesOfParts>
    <vt:vector size="79" baseType="lpstr">
      <vt:lpstr>Arial</vt:lpstr>
      <vt:lpstr>Arial Narrow</vt:lpstr>
      <vt:lpstr>Calibri</vt:lpstr>
      <vt:lpstr>Courier New</vt:lpstr>
      <vt:lpstr>Gill Sans</vt:lpstr>
      <vt:lpstr>Segoe UI</vt:lpstr>
      <vt:lpstr>Symbol</vt:lpstr>
      <vt:lpstr>Times New Roman</vt:lpstr>
      <vt:lpstr>Wingdings</vt:lpstr>
      <vt:lpstr>CHNA Title Page</vt:lpstr>
      <vt:lpstr>PRC Section Title Page</vt:lpstr>
      <vt:lpstr>PRC Divider Title Slide</vt:lpstr>
      <vt:lpstr>PRC Main Content with logo</vt:lpstr>
      <vt:lpstr>PRC Content with CHNA header</vt:lpstr>
      <vt:lpstr>PRC Main Content side bar no logo</vt:lpstr>
      <vt:lpstr>PRC CHNA Charts</vt:lpstr>
      <vt:lpstr>1_PRC Main Content with logo</vt:lpstr>
      <vt:lpstr>1_PRC CHNA Charts</vt:lpstr>
      <vt:lpstr>2_PRC CHNA Charts</vt:lpstr>
      <vt:lpstr>PRC Content - no logo</vt:lpstr>
      <vt:lpstr>2022  PRC Community  Health Needs Assessment</vt:lpstr>
      <vt:lpstr>PowerPoint Presentation</vt:lpstr>
      <vt:lpstr>Population Survey</vt:lpstr>
      <vt:lpstr>Today’s Activities</vt:lpstr>
      <vt:lpstr>Key Informant Input</vt:lpstr>
      <vt:lpstr>Key Informants: Top Health Issues   Identified as “Major Problems” in the Community</vt:lpstr>
      <vt:lpstr>PowerPoint Presentation</vt:lpstr>
      <vt:lpstr>PowerPoint Presentation</vt:lpstr>
      <vt:lpstr>Self-Reported Health Status (Cass County, 2022)</vt:lpstr>
      <vt:lpstr>Experience “Fair” or “Poor” Overall Health</vt:lpstr>
      <vt:lpstr>Experience “Fair” or “Poor” Overall Health (Cass County, 2022)</vt:lpstr>
      <vt:lpstr>PowerPoint Presentation</vt:lpstr>
      <vt:lpstr>Lack of Health Care Insurance Coverage (Adults Age 18-64) Healthy People 2030 = 7.9% or Lower</vt:lpstr>
      <vt:lpstr>Barriers to Access Have  Prevented Medical Care in the Past Year</vt:lpstr>
      <vt:lpstr>PowerPoint Presentation</vt:lpstr>
      <vt:lpstr>PowerPoint Presentation</vt:lpstr>
      <vt:lpstr>Leading Causes of Death (Cass County, 2020)</vt:lpstr>
      <vt:lpstr>PowerPoint Presentation</vt:lpstr>
      <vt:lpstr>PowerPoint Presentation</vt:lpstr>
      <vt:lpstr>PowerPoint Presentation</vt:lpstr>
      <vt:lpstr>Prevalence of Diabetes (Cass County, 2022)</vt:lpstr>
      <vt:lpstr>PowerPoint Presentation</vt:lpstr>
      <vt:lpstr>Leading Causes of Death (Cass County, 2020)</vt:lpstr>
      <vt:lpstr>PowerPoint Presentation</vt:lpstr>
      <vt:lpstr>Present One or More Cardiovascular Risks or Behaviors (Cass County, 2022)</vt:lpstr>
      <vt:lpstr>PowerPoint Presentation</vt:lpstr>
      <vt:lpstr>PowerPoint Presentation</vt:lpstr>
      <vt:lpstr>PowerPoint Presentation</vt:lpstr>
      <vt:lpstr>Unintentional Injuries: Age-Adjusted Mortality Trends (Annual Average Deaths per 100,000 Population) Healthy People 2030 = 43.2 or Lower</vt:lpstr>
      <vt:lpstr>Leading Causes of Unintentional Injury Deaths (Cass County, 2018-2020)</vt:lpstr>
      <vt:lpstr>Have Ever Been Hit, Slapped, Pushed,  Kicked, or Hurt in Any Way by an Intimate Partner</vt:lpstr>
      <vt:lpstr>PowerPoint Presentation</vt:lpstr>
      <vt:lpstr>Mental Health Indicators</vt:lpstr>
      <vt:lpstr>Suicide: Age-Adjusted Mortality Trends (Annual Average Deaths per 100,000 Population) Healthy People 2030 = 12.8 or Lower</vt:lpstr>
      <vt:lpstr>PowerPoint Presentation</vt:lpstr>
      <vt:lpstr>PowerPoint Presentation</vt:lpstr>
      <vt:lpstr>Prevalence of Obesity (Cass County, 2022) Healthy People 2030 = 36.0% or Lower</vt:lpstr>
      <vt:lpstr>Find It “Very” or “Somewhat”  Difficult to Buy Affordable Fresh Produce (Cass County, 2022)</vt:lpstr>
      <vt:lpstr>PowerPoint Presentation</vt:lpstr>
      <vt:lpstr>Prevalence of Potentially Disabling Conditions</vt:lpstr>
      <vt:lpstr>Currently Have Three or More Chronic Conditions (Cass County, 2022)</vt:lpstr>
      <vt:lpstr>Alzheimer's Disease: Age-Adjusted Mortality Trends (Annual Average Deaths per 100,000 Population)</vt:lpstr>
      <vt:lpstr>PowerPoint Presentation</vt:lpstr>
      <vt:lpstr>PowerPoint Presentation</vt:lpstr>
      <vt:lpstr>PowerPoint Presentation</vt:lpstr>
      <vt:lpstr>PowerPoint Presentation</vt:lpstr>
      <vt:lpstr>Septicemia: Age-Adjusted Mortality Trends (Annual Average Deaths per 100,000 Population)</vt:lpstr>
      <vt:lpstr>PowerPoint Presentation</vt:lpstr>
      <vt:lpstr>Illicit Drug Use in the Past Month Healthy People 2030 = 12.0% or Lower</vt:lpstr>
      <vt:lpstr>Life Has Been Negatively Affected by Substance Abuse (by Self or Someone Else) (Cass County, 2022)</vt:lpstr>
      <vt:lpstr>PowerPoint Presentation</vt:lpstr>
      <vt:lpstr>Tobacco Use</vt:lpstr>
      <vt:lpstr>PowerPoint Presentation</vt:lpstr>
      <vt:lpstr>Prioritization</vt:lpstr>
      <vt:lpstr>Prioritization Exercise</vt:lpstr>
      <vt:lpstr>PowerPoint Presentation</vt:lpstr>
      <vt:lpstr>Next Steps</vt:lpstr>
      <vt:lpstr>Implementation Plan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2022-07-26T15:56:56Z</dcterms:created>
  <dcterms:modified xsi:type="dcterms:W3CDTF">2022-09-16T10:58:01Z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9ab924-5697-40c7-8ca2-7f8cf030f1a6_Enabled">
    <vt:lpwstr>true</vt:lpwstr>
  </property>
  <property fmtid="{D5CDD505-2E9C-101B-9397-08002B2CF9AE}" pid="3" name="MSIP_Label_639ab924-5697-40c7-8ca2-7f8cf030f1a6_SetDate">
    <vt:lpwstr>2022-07-26T15:57:16Z</vt:lpwstr>
  </property>
  <property fmtid="{D5CDD505-2E9C-101B-9397-08002B2CF9AE}" pid="4" name="MSIP_Label_639ab924-5697-40c7-8ca2-7f8cf030f1a6_Method">
    <vt:lpwstr>Privileged</vt:lpwstr>
  </property>
  <property fmtid="{D5CDD505-2E9C-101B-9397-08002B2CF9AE}" pid="5" name="MSIP_Label_639ab924-5697-40c7-8ca2-7f8cf030f1a6_Name">
    <vt:lpwstr>Public</vt:lpwstr>
  </property>
  <property fmtid="{D5CDD505-2E9C-101B-9397-08002B2CF9AE}" pid="6" name="MSIP_Label_639ab924-5697-40c7-8ca2-7f8cf030f1a6_SiteId">
    <vt:lpwstr>dd6be78d-899a-49e8-8fee-8dfe17dcdd1f</vt:lpwstr>
  </property>
  <property fmtid="{D5CDD505-2E9C-101B-9397-08002B2CF9AE}" pid="7" name="MSIP_Label_639ab924-5697-40c7-8ca2-7f8cf030f1a6_ActionId">
    <vt:lpwstr>21af8600-a2e4-4529-83c3-09048966ab02</vt:lpwstr>
  </property>
  <property fmtid="{D5CDD505-2E9C-101B-9397-08002B2CF9AE}" pid="8" name="MSIP_Label_639ab924-5697-40c7-8ca2-7f8cf030f1a6_ContentBits">
    <vt:lpwstr>0</vt:lpwstr>
  </property>
</Properties>
</file>