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3.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25.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4.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8.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31.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notesSlides/notesSlide38.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41.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522" r:id="rId1"/>
    <p:sldMasterId id="2147484525" r:id="rId2"/>
    <p:sldMasterId id="2147484548" r:id="rId3"/>
    <p:sldMasterId id="2147484571" r:id="rId4"/>
    <p:sldMasterId id="2147484586" r:id="rId5"/>
    <p:sldMasterId id="2147484589" r:id="rId6"/>
    <p:sldMasterId id="2147484595" r:id="rId7"/>
    <p:sldMasterId id="2147484602" r:id="rId8"/>
  </p:sldMasterIdLst>
  <p:notesMasterIdLst>
    <p:notesMasterId r:id="rId58"/>
  </p:notesMasterIdLst>
  <p:handoutMasterIdLst>
    <p:handoutMasterId r:id="rId59"/>
  </p:handoutMasterIdLst>
  <p:sldIdLst>
    <p:sldId id="1240" r:id="rId9"/>
    <p:sldId id="1242" r:id="rId10"/>
    <p:sldId id="1243" r:id="rId11"/>
    <p:sldId id="1286" r:id="rId12"/>
    <p:sldId id="863" r:id="rId13"/>
    <p:sldId id="868" r:id="rId14"/>
    <p:sldId id="1285" r:id="rId15"/>
    <p:sldId id="1267" r:id="rId16"/>
    <p:sldId id="1057" r:id="rId17"/>
    <p:sldId id="1281" r:id="rId18"/>
    <p:sldId id="1287" r:id="rId19"/>
    <p:sldId id="1045" r:id="rId20"/>
    <p:sldId id="1268" r:id="rId21"/>
    <p:sldId id="424" r:id="rId22"/>
    <p:sldId id="1219" r:id="rId23"/>
    <p:sldId id="873" r:id="rId24"/>
    <p:sldId id="1282" r:id="rId25"/>
    <p:sldId id="1288" r:id="rId26"/>
    <p:sldId id="1269" r:id="rId27"/>
    <p:sldId id="1030" r:id="rId28"/>
    <p:sldId id="1036" r:id="rId29"/>
    <p:sldId id="1283" r:id="rId30"/>
    <p:sldId id="1289" r:id="rId31"/>
    <p:sldId id="1271" r:id="rId32"/>
    <p:sldId id="1060" r:id="rId33"/>
    <p:sldId id="1270" r:id="rId34"/>
    <p:sldId id="468" r:id="rId35"/>
    <p:sldId id="880" r:id="rId36"/>
    <p:sldId id="1284" r:id="rId37"/>
    <p:sldId id="1272" r:id="rId38"/>
    <p:sldId id="434" r:id="rId39"/>
    <p:sldId id="437" r:id="rId40"/>
    <p:sldId id="1264" r:id="rId41"/>
    <p:sldId id="1163" r:id="rId42"/>
    <p:sldId id="1085" r:id="rId43"/>
    <p:sldId id="1274" r:id="rId44"/>
    <p:sldId id="895" r:id="rId45"/>
    <p:sldId id="1275" r:id="rId46"/>
    <p:sldId id="1231" r:id="rId47"/>
    <p:sldId id="1276" r:id="rId48"/>
    <p:sldId id="905" r:id="rId49"/>
    <p:sldId id="1232" r:id="rId50"/>
    <p:sldId id="1277" r:id="rId51"/>
    <p:sldId id="1247" r:id="rId52"/>
    <p:sldId id="1235" r:id="rId53"/>
    <p:sldId id="1278" r:id="rId54"/>
    <p:sldId id="501" r:id="rId55"/>
    <p:sldId id="1280" r:id="rId56"/>
    <p:sldId id="1123" r:id="rId5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4DA"/>
    <a:srgbClr val="000000"/>
    <a:srgbClr val="993300"/>
    <a:srgbClr val="CC6600"/>
    <a:srgbClr val="FF8205"/>
    <a:srgbClr val="FE7F00"/>
    <a:srgbClr val="E16E22"/>
    <a:srgbClr val="FF9933"/>
    <a:srgbClr val="EA7500"/>
    <a:srgbClr val="E27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4" autoAdjust="0"/>
    <p:restoredTop sz="82826" autoAdjust="0"/>
  </p:normalViewPr>
  <p:slideViewPr>
    <p:cSldViewPr snapToGrid="0" snapToObjects="1">
      <p:cViewPr varScale="1">
        <p:scale>
          <a:sx n="74" d="100"/>
          <a:sy n="74" d="100"/>
        </p:scale>
        <p:origin x="67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2636"/>
    </p:cViewPr>
  </p:sorterViewPr>
  <p:notesViewPr>
    <p:cSldViewPr snapToGrid="0" snapToObjects="1">
      <p:cViewPr varScale="1">
        <p:scale>
          <a:sx n="80" d="100"/>
          <a:sy n="80" d="100"/>
        </p:scale>
        <p:origin x="-313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843588995819714E-4"/>
          <c:y val="2.2318009389993329E-2"/>
          <c:w val="0.99943156411004175"/>
          <c:h val="0.83253556128163397"/>
        </c:manualLayout>
      </c:layout>
      <c:barChart>
        <c:barDir val="col"/>
        <c:grouping val="clustered"/>
        <c:varyColors val="0"/>
        <c:ser>
          <c:idx val="0"/>
          <c:order val="0"/>
          <c:tx>
            <c:strRef>
              <c:f>Sheet1!$B$1</c:f>
              <c:strCache>
                <c:ptCount val="1"/>
                <c:pt idx="0">
                  <c:v>Total Population</c:v>
                </c:pt>
              </c:strCache>
            </c:strRef>
          </c:tx>
          <c:spPr>
            <a:solidFill>
              <a:srgbClr val="93509E"/>
            </a:solidFill>
            <a:ln w="28575" cap="rnd">
              <a:solidFill>
                <a:srgbClr val="FFFFFF"/>
              </a:solidFill>
              <a:round/>
            </a:ln>
            <a:effectLst/>
            <a:scene3d>
              <a:camera prst="orthographicFront"/>
              <a:lightRig rig="threePt" dir="t"/>
            </a:scene3d>
          </c:spPr>
          <c:invertIfNegative val="0"/>
          <c:dLbls>
            <c:numFmt formatCode="0.0&quot;%&quot;" sourceLinked="0"/>
            <c:spPr>
              <a:noFill/>
              <a:ln w="28575">
                <a:noFill/>
              </a:ln>
              <a:effectLst/>
            </c:spPr>
            <c:txPr>
              <a:bodyPr rot="0" vert="horz"/>
              <a:lstStyle/>
              <a:p>
                <a:pPr algn="ct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15.3</c:v>
                </c:pt>
                <c:pt idx="1">
                  <c:v>13.4</c:v>
                </c:pt>
                <c:pt idx="2">
                  <c:v>13.4</c:v>
                </c:pt>
              </c:numCache>
            </c:numRef>
          </c:val>
          <c:extLst>
            <c:ext xmlns:c16="http://schemas.microsoft.com/office/drawing/2014/chart" uri="{C3380CC4-5D6E-409C-BE32-E72D297353CC}">
              <c16:uniqueId val="{00000000-57E9-4982-8DF7-DE0B5C9C9500}"/>
            </c:ext>
          </c:extLst>
        </c:ser>
        <c:ser>
          <c:idx val="1"/>
          <c:order val="1"/>
          <c:tx>
            <c:strRef>
              <c:f>Sheet1!$C$1</c:f>
              <c:strCache>
                <c:ptCount val="1"/>
                <c:pt idx="0">
                  <c:v>Children</c:v>
                </c:pt>
              </c:strCache>
            </c:strRef>
          </c:tx>
          <c:spPr>
            <a:solidFill>
              <a:srgbClr val="D9E8EC">
                <a:lumMod val="75000"/>
              </a:srgbClr>
            </a:solidFill>
            <a:ln w="28575">
              <a:solidFill>
                <a:srgbClr val="FFFFFF"/>
              </a:solidFill>
            </a:ln>
          </c:spPr>
          <c:invertIfNegative val="0"/>
          <c:dLbls>
            <c:numFmt formatCode="0.0&quot;%&quot;" sourceLinked="0"/>
            <c:spPr>
              <a:noFill/>
              <a:ln w="28575">
                <a:noFill/>
              </a:ln>
              <a:effectLst/>
            </c:spPr>
            <c:txPr>
              <a:bodyPr rot="0" vert="horz"/>
              <a:lstStyle/>
              <a:p>
                <a:pPr algn="ct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Sheet1!$C$2:$C$4</c:f>
              <c:numCache>
                <c:formatCode>General</c:formatCode>
                <c:ptCount val="3"/>
                <c:pt idx="0">
                  <c:v>26.2</c:v>
                </c:pt>
                <c:pt idx="1">
                  <c:v>18.5</c:v>
                </c:pt>
                <c:pt idx="2">
                  <c:v>18.5</c:v>
                </c:pt>
              </c:numCache>
            </c:numRef>
          </c:val>
          <c:extLst>
            <c:ext xmlns:c16="http://schemas.microsoft.com/office/drawing/2014/chart" uri="{C3380CC4-5D6E-409C-BE32-E72D297353CC}">
              <c16:uniqueId val="{00000001-57E9-4982-8DF7-DE0B5C9C9500}"/>
            </c:ext>
          </c:extLst>
        </c:ser>
        <c:dLbls>
          <c:showLegendKey val="0"/>
          <c:showVal val="0"/>
          <c:showCatName val="0"/>
          <c:showSerName val="0"/>
          <c:showPercent val="0"/>
          <c:showBubbleSize val="0"/>
        </c:dLbls>
        <c:gapWidth val="60"/>
        <c:axId val="78023296"/>
        <c:axId val="78021760"/>
      </c:barChart>
      <c:valAx>
        <c:axId val="78021760"/>
        <c:scaling>
          <c:orientation val="minMax"/>
          <c:max val="100"/>
          <c:min val="0"/>
        </c:scaling>
        <c:delete val="1"/>
        <c:axPos val="l"/>
        <c:numFmt formatCode="0&quot;%&quot;" sourceLinked="0"/>
        <c:majorTickMark val="out"/>
        <c:minorTickMark val="none"/>
        <c:tickLblPos val="nextTo"/>
        <c:crossAx val="78023296"/>
        <c:crosses val="autoZero"/>
        <c:crossBetween val="between"/>
        <c:majorUnit val="20"/>
      </c:valAx>
      <c:catAx>
        <c:axId val="78023296"/>
        <c:scaling>
          <c:orientation val="minMax"/>
        </c:scaling>
        <c:delete val="0"/>
        <c:axPos val="b"/>
        <c:numFmt formatCode="General" sourceLinked="1"/>
        <c:majorTickMark val="none"/>
        <c:minorTickMark val="none"/>
        <c:tickLblPos val="nextTo"/>
        <c:spPr>
          <a:ln>
            <a:noFill/>
          </a:ln>
        </c:spPr>
        <c:txPr>
          <a:bodyPr/>
          <a:lstStyle/>
          <a:p>
            <a:pPr algn="ctr">
              <a:defRPr sz="1400" b="1"/>
            </a:pPr>
            <a:endParaRPr lang="en-US"/>
          </a:p>
        </c:txPr>
        <c:crossAx val="78021760"/>
        <c:crosses val="autoZero"/>
        <c:auto val="1"/>
        <c:lblAlgn val="ctr"/>
        <c:lblOffset val="100"/>
        <c:noMultiLvlLbl val="0"/>
      </c:catAx>
      <c:spPr>
        <a:noFill/>
        <a:ln>
          <a:noFill/>
        </a:ln>
        <a:effectLst/>
        <a:scene3d>
          <a:camera prst="orthographicFront"/>
          <a:lightRig rig="threePt" dir="t"/>
        </a:scene3d>
        <a:sp3d/>
      </c:spPr>
    </c:plotArea>
    <c:legend>
      <c:legendPos val="t"/>
      <c:legendEntry>
        <c:idx val="0"/>
        <c:txPr>
          <a:bodyPr/>
          <a:lstStyle/>
          <a:p>
            <a:pPr>
              <a:defRPr sz="1400" b="0">
                <a:solidFill>
                  <a:schemeClr val="accent5">
                    <a:lumMod val="75000"/>
                  </a:schemeClr>
                </a:solidFill>
                <a:latin typeface="Arial" panose="020B0604020202020204" pitchFamily="34" charset="0"/>
                <a:cs typeface="Arial" panose="020B0604020202020204" pitchFamily="34" charset="0"/>
              </a:defRPr>
            </a:pPr>
            <a:endParaRPr lang="en-US"/>
          </a:p>
        </c:txPr>
      </c:legendEntry>
      <c:legendEntry>
        <c:idx val="1"/>
        <c:txPr>
          <a:bodyPr/>
          <a:lstStyle/>
          <a:p>
            <a:pPr>
              <a:defRPr sz="1400" b="0">
                <a:solidFill>
                  <a:srgbClr val="5CA9D0"/>
                </a:solidFill>
                <a:latin typeface="Arial" panose="020B0604020202020204" pitchFamily="34" charset="0"/>
                <a:cs typeface="Arial" panose="020B0604020202020204" pitchFamily="34" charset="0"/>
              </a:defRPr>
            </a:pPr>
            <a:endParaRPr lang="en-US"/>
          </a:p>
        </c:txPr>
      </c:legendEntry>
      <c:overlay val="0"/>
      <c:txPr>
        <a:bodyPr/>
        <a:lstStyle/>
        <a:p>
          <a:pPr>
            <a:defRPr sz="1400" b="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spPr>
    <a:effectLst/>
  </c:spPr>
  <c:txPr>
    <a:bodyPr/>
    <a:lstStyle/>
    <a:p>
      <a:pPr>
        <a:defRPr sz="800">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1"/>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47F8-47CF-BD7E-B24F4EB43A76}"/>
                </c:ext>
              </c:extLst>
            </c:dLbl>
            <c:dLbl>
              <c:idx val="2"/>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591-4491-B54E-5520EEF09AE3}"/>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23.1</c:v>
                </c:pt>
                <c:pt idx="1">
                  <c:v>19.600000000000001</c:v>
                </c:pt>
                <c:pt idx="2">
                  <c:v>15.3</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max val="10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6.0065687978260479E-2"/>
          <c:w val="1"/>
          <c:h val="0.8025027172925037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2"/>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C9F8-422E-826E-56D9F2AE1CE8}"/>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56</c:v>
                </c:pt>
                <c:pt idx="1">
                  <c:v>55.7</c:v>
                </c:pt>
                <c:pt idx="2">
                  <c:v>40.200000000000003</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scaling>
        <c:delete val="1"/>
        <c:axPos val="l"/>
        <c:numFmt formatCode="0&quot;%&quot;"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802469135802469E-2"/>
          <c:y val="0.19624096601994973"/>
          <c:w val="0.97993827160493829"/>
          <c:h val="0.80375903398005033"/>
        </c:manualLayout>
      </c:layout>
      <c:barChart>
        <c:barDir val="bar"/>
        <c:grouping val="percentStacked"/>
        <c:varyColors val="0"/>
        <c:ser>
          <c:idx val="0"/>
          <c:order val="0"/>
          <c:tx>
            <c:strRef>
              <c:f>Sheet1!$A$2</c:f>
              <c:strCache>
                <c:ptCount val="1"/>
                <c:pt idx="0">
                  <c:v>Major Problem</c:v>
                </c:pt>
              </c:strCache>
            </c:strRef>
          </c:tx>
          <c:spPr>
            <a:solidFill>
              <a:srgbClr val="BE1C37"/>
            </a:solidFill>
            <a:ln w="38100">
              <a:solidFill>
                <a:srgbClr val="FFFFFF"/>
              </a:solidFill>
            </a:ln>
          </c:spPr>
          <c:invertIfNegative val="0"/>
          <c:dPt>
            <c:idx val="0"/>
            <c:invertIfNegative val="0"/>
            <c:bubble3D val="0"/>
            <c:extLst>
              <c:ext xmlns:c16="http://schemas.microsoft.com/office/drawing/2014/chart" uri="{C3380CC4-5D6E-409C-BE32-E72D297353CC}">
                <c16:uniqueId val="{00000000-1D63-4518-AA71-A37808482E28}"/>
              </c:ext>
            </c:extLst>
          </c:dPt>
          <c:dPt>
            <c:idx val="1"/>
            <c:invertIfNegative val="0"/>
            <c:bubble3D val="0"/>
            <c:extLst>
              <c:ext xmlns:c16="http://schemas.microsoft.com/office/drawing/2014/chart" uri="{C3380CC4-5D6E-409C-BE32-E72D297353CC}">
                <c16:uniqueId val="{00000001-1D63-4518-AA71-A37808482E28}"/>
              </c:ext>
            </c:extLst>
          </c:dPt>
          <c:dPt>
            <c:idx val="2"/>
            <c:invertIfNegative val="0"/>
            <c:bubble3D val="0"/>
            <c:extLst>
              <c:ext xmlns:c16="http://schemas.microsoft.com/office/drawing/2014/chart" uri="{C3380CC4-5D6E-409C-BE32-E72D297353CC}">
                <c16:uniqueId val="{00000002-1D63-4518-AA71-A37808482E28}"/>
              </c:ext>
            </c:extLst>
          </c:dPt>
          <c:dPt>
            <c:idx val="3"/>
            <c:invertIfNegative val="0"/>
            <c:bubble3D val="0"/>
            <c:extLst>
              <c:ext xmlns:c16="http://schemas.microsoft.com/office/drawing/2014/chart" uri="{C3380CC4-5D6E-409C-BE32-E72D297353CC}">
                <c16:uniqueId val="{00000003-1D63-4518-AA71-A37808482E28}"/>
              </c:ext>
            </c:extLst>
          </c:dPt>
          <c:dPt>
            <c:idx val="4"/>
            <c:invertIfNegative val="0"/>
            <c:bubble3D val="0"/>
            <c:extLst>
              <c:ext xmlns:c16="http://schemas.microsoft.com/office/drawing/2014/chart" uri="{C3380CC4-5D6E-409C-BE32-E72D297353CC}">
                <c16:uniqueId val="{00000004-1D63-4518-AA71-A37808482E28}"/>
              </c:ext>
            </c:extLst>
          </c:dPt>
          <c:dLbls>
            <c:numFmt formatCode="#,##0.0&quot;%&quot;" sourceLinked="0"/>
            <c:spPr>
              <a:noFill/>
              <a:ln>
                <a:noFill/>
              </a:ln>
              <a:effectLst/>
            </c:spPr>
            <c:txPr>
              <a:bodyPr rot="0" vert="horz"/>
              <a:lstStyle/>
              <a:p>
                <a:pPr>
                  <a:defRPr b="1">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Respiratory Diseases</c:v>
                </c:pt>
              </c:strCache>
            </c:strRef>
          </c:cat>
          <c:val>
            <c:numRef>
              <c:f>Sheet1!$B$2</c:f>
              <c:numCache>
                <c:formatCode>General</c:formatCode>
                <c:ptCount val="1"/>
                <c:pt idx="0">
                  <c:v>29</c:v>
                </c:pt>
              </c:numCache>
            </c:numRef>
          </c:val>
          <c:extLst>
            <c:ext xmlns:c16="http://schemas.microsoft.com/office/drawing/2014/chart" uri="{C3380CC4-5D6E-409C-BE32-E72D297353CC}">
              <c16:uniqueId val="{00000005-1D63-4518-AA71-A37808482E28}"/>
            </c:ext>
          </c:extLst>
        </c:ser>
        <c:ser>
          <c:idx val="1"/>
          <c:order val="1"/>
          <c:tx>
            <c:strRef>
              <c:f>Sheet1!$A$3</c:f>
              <c:strCache>
                <c:ptCount val="1"/>
                <c:pt idx="0">
                  <c:v>Moderate Problem</c:v>
                </c:pt>
              </c:strCache>
            </c:strRef>
          </c:tx>
          <c:spPr>
            <a:solidFill>
              <a:srgbClr val="ECC182">
                <a:lumMod val="75000"/>
              </a:srgbClr>
            </a:solidFill>
            <a:ln w="38100">
              <a:solidFill>
                <a:srgbClr val="FFFFFF"/>
              </a:solidFill>
            </a:ln>
          </c:spPr>
          <c:invertIfNegative val="0"/>
          <c:dLbls>
            <c:numFmt formatCode="0.0&quot;%&quot;"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Respiratory Diseases</c:v>
                </c:pt>
              </c:strCache>
            </c:strRef>
          </c:cat>
          <c:val>
            <c:numRef>
              <c:f>Sheet1!$B$3</c:f>
              <c:numCache>
                <c:formatCode>General</c:formatCode>
                <c:ptCount val="1"/>
                <c:pt idx="0">
                  <c:v>48.4</c:v>
                </c:pt>
              </c:numCache>
            </c:numRef>
          </c:val>
          <c:extLst>
            <c:ext xmlns:c16="http://schemas.microsoft.com/office/drawing/2014/chart" uri="{C3380CC4-5D6E-409C-BE32-E72D297353CC}">
              <c16:uniqueId val="{00000006-1D63-4518-AA71-A37808482E28}"/>
            </c:ext>
          </c:extLst>
        </c:ser>
        <c:ser>
          <c:idx val="2"/>
          <c:order val="2"/>
          <c:tx>
            <c:strRef>
              <c:f>Sheet1!$A$4</c:f>
              <c:strCache>
                <c:ptCount val="1"/>
                <c:pt idx="0">
                  <c:v>Minor Problem</c:v>
                </c:pt>
              </c:strCache>
            </c:strRef>
          </c:tx>
          <c:spPr>
            <a:solidFill>
              <a:srgbClr val="5A85D7"/>
            </a:solidFill>
            <a:ln w="38100">
              <a:solidFill>
                <a:srgbClr val="FFFFFF"/>
              </a:solidFill>
            </a:ln>
          </c:spPr>
          <c:invertIfNegative val="0"/>
          <c:dLbls>
            <c:numFmt formatCode="0.0&quot;%&quot;"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Respiratory Diseases</c:v>
                </c:pt>
              </c:strCache>
            </c:strRef>
          </c:cat>
          <c:val>
            <c:numRef>
              <c:f>Sheet1!$B$4</c:f>
              <c:numCache>
                <c:formatCode>General</c:formatCode>
                <c:ptCount val="1"/>
                <c:pt idx="0">
                  <c:v>16.100000000000001</c:v>
                </c:pt>
              </c:numCache>
            </c:numRef>
          </c:val>
          <c:extLst>
            <c:ext xmlns:c16="http://schemas.microsoft.com/office/drawing/2014/chart" uri="{C3380CC4-5D6E-409C-BE32-E72D297353CC}">
              <c16:uniqueId val="{00000007-1D63-4518-AA71-A37808482E28}"/>
            </c:ext>
          </c:extLst>
        </c:ser>
        <c:ser>
          <c:idx val="3"/>
          <c:order val="3"/>
          <c:tx>
            <c:strRef>
              <c:f>Sheet1!$A$5</c:f>
              <c:strCache>
                <c:ptCount val="1"/>
                <c:pt idx="0">
                  <c:v>No Problem At All</c:v>
                </c:pt>
              </c:strCache>
            </c:strRef>
          </c:tx>
          <c:spPr>
            <a:solidFill>
              <a:srgbClr val="A5D867">
                <a:lumMod val="75000"/>
              </a:srgbClr>
            </a:solidFill>
            <a:ln w="38100">
              <a:solidFill>
                <a:srgbClr val="FFFFFF"/>
              </a:solidFill>
            </a:ln>
          </c:spPr>
          <c:invertIfNegative val="0"/>
          <c:dLbls>
            <c:numFmt formatCode="0.0&quot;%&quot;"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Respiratory Diseases</c:v>
                </c:pt>
              </c:strCache>
            </c:strRef>
          </c:cat>
          <c:val>
            <c:numRef>
              <c:f>Sheet1!$B$5</c:f>
              <c:numCache>
                <c:formatCode>General</c:formatCode>
                <c:ptCount val="1"/>
                <c:pt idx="0">
                  <c:v>6.5</c:v>
                </c:pt>
              </c:numCache>
            </c:numRef>
          </c:val>
          <c:extLst>
            <c:ext xmlns:c16="http://schemas.microsoft.com/office/drawing/2014/chart" uri="{C3380CC4-5D6E-409C-BE32-E72D297353CC}">
              <c16:uniqueId val="{00000008-1D63-4518-AA71-A37808482E28}"/>
            </c:ext>
          </c:extLst>
        </c:ser>
        <c:dLbls>
          <c:showLegendKey val="0"/>
          <c:showVal val="0"/>
          <c:showCatName val="0"/>
          <c:showSerName val="0"/>
          <c:showPercent val="0"/>
          <c:showBubbleSize val="0"/>
        </c:dLbls>
        <c:gapWidth val="60"/>
        <c:overlap val="100"/>
        <c:axId val="176833280"/>
        <c:axId val="176827392"/>
      </c:barChart>
      <c:valAx>
        <c:axId val="176827392"/>
        <c:scaling>
          <c:orientation val="minMax"/>
        </c:scaling>
        <c:delete val="1"/>
        <c:axPos val="b"/>
        <c:numFmt formatCode="0%" sourceLinked="1"/>
        <c:majorTickMark val="out"/>
        <c:minorTickMark val="none"/>
        <c:tickLblPos val="none"/>
        <c:crossAx val="176833280"/>
        <c:crosses val="autoZero"/>
        <c:crossBetween val="between"/>
      </c:valAx>
      <c:catAx>
        <c:axId val="176833280"/>
        <c:scaling>
          <c:orientation val="minMax"/>
        </c:scaling>
        <c:delete val="1"/>
        <c:axPos val="l"/>
        <c:numFmt formatCode="General" sourceLinked="0"/>
        <c:majorTickMark val="out"/>
        <c:minorTickMark val="none"/>
        <c:tickLblPos val="none"/>
        <c:crossAx val="176827392"/>
        <c:crosses val="autoZero"/>
        <c:auto val="1"/>
        <c:lblAlgn val="ctr"/>
        <c:lblOffset val="100"/>
        <c:noMultiLvlLbl val="0"/>
      </c:catAx>
    </c:plotArea>
    <c:legend>
      <c:legendPos val="t"/>
      <c:legendEntry>
        <c:idx val="0"/>
        <c:txPr>
          <a:bodyPr/>
          <a:lstStyle/>
          <a:p>
            <a:pPr>
              <a:defRPr sz="1400">
                <a:solidFill>
                  <a:schemeClr val="accent2"/>
                </a:solidFill>
                <a:latin typeface="Arial" panose="020B0604020202020204" pitchFamily="34" charset="0"/>
                <a:cs typeface="Arial" panose="020B0604020202020204" pitchFamily="34" charset="0"/>
              </a:defRPr>
            </a:pPr>
            <a:endParaRPr lang="en-US"/>
          </a:p>
        </c:txPr>
      </c:legendEntry>
      <c:legendEntry>
        <c:idx val="1"/>
        <c:txPr>
          <a:bodyPr/>
          <a:lstStyle/>
          <a:p>
            <a:pPr>
              <a:defRPr sz="1400">
                <a:solidFill>
                  <a:schemeClr val="accent3">
                    <a:lumMod val="50000"/>
                  </a:schemeClr>
                </a:solidFill>
                <a:latin typeface="Arial" panose="020B0604020202020204" pitchFamily="34" charset="0"/>
                <a:cs typeface="Arial" panose="020B0604020202020204" pitchFamily="34" charset="0"/>
              </a:defRPr>
            </a:pPr>
            <a:endParaRPr lang="en-US"/>
          </a:p>
        </c:txPr>
      </c:legendEntry>
      <c:legendEntry>
        <c:idx val="2"/>
        <c:txPr>
          <a:bodyPr/>
          <a:lstStyle/>
          <a:p>
            <a:pPr>
              <a:defRPr sz="1400">
                <a:solidFill>
                  <a:schemeClr val="accent1"/>
                </a:solidFill>
                <a:latin typeface="Arial" panose="020B0604020202020204" pitchFamily="34" charset="0"/>
                <a:cs typeface="Arial" panose="020B0604020202020204" pitchFamily="34" charset="0"/>
              </a:defRPr>
            </a:pPr>
            <a:endParaRPr lang="en-US"/>
          </a:p>
        </c:txPr>
      </c:legendEntry>
      <c:legendEntry>
        <c:idx val="3"/>
        <c:txPr>
          <a:bodyPr/>
          <a:lstStyle/>
          <a:p>
            <a:pPr>
              <a:defRPr sz="1400">
                <a:solidFill>
                  <a:schemeClr val="accent4">
                    <a:lumMod val="50000"/>
                  </a:schemeClr>
                </a:solidFill>
                <a:latin typeface="Arial" panose="020B0604020202020204" pitchFamily="34" charset="0"/>
                <a:cs typeface="Arial" panose="020B0604020202020204" pitchFamily="34" charset="0"/>
              </a:defRPr>
            </a:pPr>
            <a:endParaRPr lang="en-US"/>
          </a:p>
        </c:txPr>
      </c:legendEntry>
      <c:layout>
        <c:manualLayout>
          <c:xMode val="edge"/>
          <c:yMode val="edge"/>
          <c:x val="1.3635413628851949E-2"/>
          <c:y val="0"/>
          <c:w val="0.9727291727422962"/>
          <c:h val="0.23176122747502409"/>
        </c:manualLayout>
      </c:layout>
      <c:overlay val="0"/>
      <c:txPr>
        <a:bodyPr/>
        <a:lstStyle/>
        <a:p>
          <a:pPr>
            <a:defRPr sz="140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b="0">
          <a:latin typeface="Arial Narrow" panose="020B0606020202030204" pitchFamily="34" charset="0"/>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6.3819793476901754E-2"/>
          <c:w val="1"/>
          <c:h val="0.79874861179386247"/>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1"/>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47F8-47CF-BD7E-B24F4EB43A76}"/>
                </c:ext>
              </c:extLst>
            </c:dLbl>
            <c:dLbl>
              <c:idx val="2"/>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5DC-4CD1-9C20-A808B42EF99F}"/>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151.80000000000001</c:v>
                </c:pt>
                <c:pt idx="1">
                  <c:v>99.5</c:v>
                </c:pt>
                <c:pt idx="2">
                  <c:v>92.6</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scaling>
        <c:delete val="1"/>
        <c:axPos val="l"/>
        <c:numFmt formatCode="0&quot;%&quot;"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6.3819793476901754E-2"/>
          <c:w val="1"/>
          <c:h val="0.79874861179386247"/>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2"/>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E63F-4741-8174-00A6C6B41F92}"/>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46.9</c:v>
                </c:pt>
                <c:pt idx="1">
                  <c:v>39.9</c:v>
                </c:pt>
                <c:pt idx="2">
                  <c:v>37.299999999999997</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scaling>
        <c:delete val="1"/>
        <c:axPos val="l"/>
        <c:numFmt formatCode="0&quot;%&quot;"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843588995819714E-4"/>
          <c:y val="0.10717912078849244"/>
          <c:w val="0.99943156411004175"/>
          <c:h val="0.75369934581016695"/>
        </c:manualLayout>
      </c:layout>
      <c:barChart>
        <c:barDir val="col"/>
        <c:grouping val="clustered"/>
        <c:varyColors val="0"/>
        <c:ser>
          <c:idx val="0"/>
          <c:order val="0"/>
          <c:tx>
            <c:strRef>
              <c:f>Sheet1!$B$1</c:f>
              <c:strCache>
                <c:ptCount val="1"/>
                <c:pt idx="0">
                  <c:v>Children (0-17)</c:v>
                </c:pt>
              </c:strCache>
            </c:strRef>
          </c:tx>
          <c:spPr>
            <a:solidFill>
              <a:srgbClr val="D9E8EC">
                <a:lumMod val="90000"/>
              </a:srgbClr>
            </a:solidFill>
            <a:ln w="28575" cap="rnd">
              <a:solidFill>
                <a:srgbClr val="FFFFFF"/>
              </a:solidFill>
              <a:round/>
            </a:ln>
            <a:effectLst/>
            <a:scene3d>
              <a:camera prst="orthographicFront"/>
              <a:lightRig rig="threePt" dir="t"/>
            </a:scene3d>
          </c:spPr>
          <c:invertIfNegative val="0"/>
          <c:dLbls>
            <c:dLbl>
              <c:idx val="2"/>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20B6-4AB4-8D36-23178D4CD459}"/>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0.0</c:formatCode>
                <c:ptCount val="3"/>
                <c:pt idx="0">
                  <c:v>6.9</c:v>
                </c:pt>
                <c:pt idx="1">
                  <c:v>7</c:v>
                </c:pt>
                <c:pt idx="2">
                  <c:v>5.6</c:v>
                </c:pt>
              </c:numCache>
            </c:numRef>
          </c:val>
          <c:extLst>
            <c:ext xmlns:c16="http://schemas.microsoft.com/office/drawing/2014/chart" uri="{C3380CC4-5D6E-409C-BE32-E72D297353CC}">
              <c16:uniqueId val="{00000000-CF09-42DE-8001-072459E2761A}"/>
            </c:ext>
          </c:extLst>
        </c:ser>
        <c:ser>
          <c:idx val="1"/>
          <c:order val="1"/>
          <c:tx>
            <c:strRef>
              <c:f>Sheet1!$C$1</c:f>
              <c:strCache>
                <c:ptCount val="1"/>
                <c:pt idx="0">
                  <c:v>Adults (18-64)</c:v>
                </c:pt>
              </c:strCache>
            </c:strRef>
          </c:tx>
          <c:spPr>
            <a:solidFill>
              <a:srgbClr val="93509E"/>
            </a:solidFill>
            <a:ln w="28575">
              <a:solidFill>
                <a:srgbClr val="FFFFFF"/>
              </a:solidFill>
            </a:ln>
          </c:spPr>
          <c:invertIfNegative val="0"/>
          <c:dLbls>
            <c:numFmt formatCode="0.0&quot;%&quot;" sourceLinked="0"/>
            <c:spPr>
              <a:noFill/>
              <a:ln w="28575">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Sheet1!$C$2:$C$4</c:f>
              <c:numCache>
                <c:formatCode>0.0</c:formatCode>
                <c:ptCount val="3"/>
                <c:pt idx="0">
                  <c:v>12.8</c:v>
                </c:pt>
                <c:pt idx="1">
                  <c:v>11.7</c:v>
                </c:pt>
                <c:pt idx="2">
                  <c:v>12.8</c:v>
                </c:pt>
              </c:numCache>
            </c:numRef>
          </c:val>
          <c:extLst>
            <c:ext xmlns:c16="http://schemas.microsoft.com/office/drawing/2014/chart" uri="{C3380CC4-5D6E-409C-BE32-E72D297353CC}">
              <c16:uniqueId val="{00000001-CF09-42DE-8001-072459E2761A}"/>
            </c:ext>
          </c:extLst>
        </c:ser>
        <c:dLbls>
          <c:showLegendKey val="0"/>
          <c:showVal val="0"/>
          <c:showCatName val="0"/>
          <c:showSerName val="0"/>
          <c:showPercent val="0"/>
          <c:showBubbleSize val="0"/>
        </c:dLbls>
        <c:gapWidth val="25"/>
        <c:axId val="77788288"/>
        <c:axId val="77786496"/>
      </c:barChart>
      <c:valAx>
        <c:axId val="77786496"/>
        <c:scaling>
          <c:orientation val="minMax"/>
          <c:max val="100"/>
        </c:scaling>
        <c:delete val="1"/>
        <c:axPos val="l"/>
        <c:numFmt formatCode="0&quot;%&quot;" sourceLinked="0"/>
        <c:majorTickMark val="out"/>
        <c:minorTickMark val="none"/>
        <c:tickLblPos val="nextTo"/>
        <c:crossAx val="77788288"/>
        <c:crosses val="autoZero"/>
        <c:crossBetween val="between"/>
        <c:majorUnit val="20"/>
      </c:valAx>
      <c:catAx>
        <c:axId val="77788288"/>
        <c:scaling>
          <c:orientation val="minMax"/>
        </c:scaling>
        <c:delete val="0"/>
        <c:axPos val="b"/>
        <c:numFmt formatCode="General" sourceLinked="0"/>
        <c:majorTickMark val="none"/>
        <c:minorTickMark val="none"/>
        <c:tickLblPos val="nextTo"/>
        <c:spPr>
          <a:ln>
            <a:noFill/>
          </a:ln>
        </c:spPr>
        <c:txPr>
          <a:bodyPr/>
          <a:lstStyle/>
          <a:p>
            <a:pPr algn="ctr">
              <a:defRPr/>
            </a:pPr>
            <a:endParaRPr lang="en-US"/>
          </a:p>
        </c:txPr>
        <c:crossAx val="77786496"/>
        <c:crosses val="autoZero"/>
        <c:auto val="1"/>
        <c:lblAlgn val="ctr"/>
        <c:lblOffset val="100"/>
        <c:noMultiLvlLbl val="0"/>
      </c:catAx>
      <c:spPr>
        <a:noFill/>
        <a:ln>
          <a:noFill/>
        </a:ln>
        <a:effectLst/>
        <a:scene3d>
          <a:camera prst="orthographicFront"/>
          <a:lightRig rig="threePt" dir="t"/>
        </a:scene3d>
        <a:sp3d/>
      </c:spPr>
    </c:plotArea>
    <c:legend>
      <c:legendPos val="t"/>
      <c:legendEntry>
        <c:idx val="0"/>
        <c:txPr>
          <a:bodyPr/>
          <a:lstStyle/>
          <a:p>
            <a:pPr>
              <a:defRPr sz="1400" b="0">
                <a:solidFill>
                  <a:srgbClr val="5CA9D0"/>
                </a:solidFill>
                <a:latin typeface="Arial" panose="020B0604020202020204" pitchFamily="34" charset="0"/>
                <a:cs typeface="Arial" panose="020B0604020202020204" pitchFamily="34" charset="0"/>
              </a:defRPr>
            </a:pPr>
            <a:endParaRPr lang="en-US"/>
          </a:p>
        </c:txPr>
      </c:legendEntry>
      <c:legendEntry>
        <c:idx val="1"/>
        <c:txPr>
          <a:bodyPr/>
          <a:lstStyle/>
          <a:p>
            <a:pPr>
              <a:defRPr sz="1400" b="0">
                <a:solidFill>
                  <a:schemeClr val="accent5">
                    <a:lumMod val="75000"/>
                  </a:schemeClr>
                </a:solidFill>
                <a:latin typeface="Arial" panose="020B0604020202020204" pitchFamily="34" charset="0"/>
                <a:cs typeface="Arial" panose="020B0604020202020204" pitchFamily="34" charset="0"/>
              </a:defRPr>
            </a:pPr>
            <a:endParaRPr lang="en-US"/>
          </a:p>
        </c:txPr>
      </c:legendEntry>
      <c:layout>
        <c:manualLayout>
          <c:xMode val="edge"/>
          <c:yMode val="edge"/>
          <c:x val="0.289437639739477"/>
          <c:y val="2.252463299184768E-2"/>
          <c:w val="0.42112459900845733"/>
          <c:h val="8.065178365829008E-2"/>
        </c:manualLayout>
      </c:layout>
      <c:overlay val="0"/>
      <c:txPr>
        <a:bodyPr/>
        <a:lstStyle/>
        <a:p>
          <a:pPr>
            <a:defRPr sz="1400" b="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1"/>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47F8-47CF-BD7E-B24F4EB43A76}"/>
                </c:ext>
              </c:extLst>
            </c:dLbl>
            <c:dLbl>
              <c:idx val="2"/>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4300-4894-B473-3ACD5BC3FC2F}"/>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50.1</c:v>
                </c:pt>
                <c:pt idx="1">
                  <c:v>89.1</c:v>
                </c:pt>
                <c:pt idx="2">
                  <c:v>101.3</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scaling>
        <c:delete val="1"/>
        <c:axPos val="l"/>
        <c:numFmt formatCode="0&quot;%&quot;"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843588995819714E-4"/>
          <c:y val="0.10136084846331456"/>
          <c:w val="0.99943156411004175"/>
          <c:h val="0.73868292381560186"/>
        </c:manualLayout>
      </c:layout>
      <c:barChart>
        <c:barDir val="col"/>
        <c:grouping val="clustered"/>
        <c:varyColors val="0"/>
        <c:ser>
          <c:idx val="1"/>
          <c:order val="0"/>
          <c:tx>
            <c:strRef>
              <c:f>Sheet1!$A$2</c:f>
              <c:strCache>
                <c:ptCount val="1"/>
                <c:pt idx="0">
                  <c:v>Miami County</c:v>
                </c:pt>
              </c:strCache>
            </c:strRef>
          </c:tx>
          <c:spPr>
            <a:solidFill>
              <a:srgbClr val="A71930"/>
            </a:solidFill>
            <a:ln w="28575">
              <a:solidFill>
                <a:srgbClr val="FFFFFF"/>
              </a:solidFill>
            </a:ln>
          </c:spPr>
          <c:invertIfNegative val="0"/>
          <c:dLbls>
            <c:numFmt formatCode="#,##0.0" sourceLinked="0"/>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All Sites</c:v>
                </c:pt>
                <c:pt idx="1">
                  <c:v>Female Breast Cancer</c:v>
                </c:pt>
                <c:pt idx="2">
                  <c:v>Prostate Cancer</c:v>
                </c:pt>
                <c:pt idx="3">
                  <c:v>Lung Cancer</c:v>
                </c:pt>
                <c:pt idx="4">
                  <c:v>Colon/Rectal Cancer</c:v>
                </c:pt>
              </c:strCache>
            </c:strRef>
          </c:cat>
          <c:val>
            <c:numRef>
              <c:f>Sheet1!$B$2:$F$2</c:f>
              <c:numCache>
                <c:formatCode>General</c:formatCode>
                <c:ptCount val="5"/>
                <c:pt idx="0">
                  <c:v>410.2</c:v>
                </c:pt>
                <c:pt idx="1">
                  <c:v>89.6</c:v>
                </c:pt>
                <c:pt idx="2">
                  <c:v>74.5</c:v>
                </c:pt>
                <c:pt idx="3">
                  <c:v>67.599999999999994</c:v>
                </c:pt>
                <c:pt idx="4">
                  <c:v>44.5</c:v>
                </c:pt>
              </c:numCache>
            </c:numRef>
          </c:val>
          <c:extLst>
            <c:ext xmlns:c16="http://schemas.microsoft.com/office/drawing/2014/chart" uri="{C3380CC4-5D6E-409C-BE32-E72D297353CC}">
              <c16:uniqueId val="{00000000-98BA-41BB-B38D-742922A01345}"/>
            </c:ext>
          </c:extLst>
        </c:ser>
        <c:ser>
          <c:idx val="2"/>
          <c:order val="1"/>
          <c:tx>
            <c:strRef>
              <c:f>Sheet1!$A$3</c:f>
              <c:strCache>
                <c:ptCount val="1"/>
                <c:pt idx="0">
                  <c:v>IN</c:v>
                </c:pt>
              </c:strCache>
            </c:strRef>
          </c:tx>
          <c:spPr>
            <a:solidFill>
              <a:srgbClr val="A5D867"/>
            </a:solidFill>
            <a:ln w="28575">
              <a:solidFill>
                <a:srgbClr val="FFFFFF"/>
              </a:solidFill>
            </a:ln>
          </c:spPr>
          <c:invertIfNegative val="0"/>
          <c:dLbls>
            <c:dLbl>
              <c:idx val="1"/>
              <c:numFmt formatCode="#,##0.0" sourceLinked="0"/>
              <c:spPr>
                <a:noFill/>
                <a:ln w="28575">
                  <a:solidFill>
                    <a:srgbClr val="A5D867">
                      <a:lumMod val="50000"/>
                    </a:srgbClr>
                  </a:solidFill>
                </a:ln>
                <a:effectLst/>
              </c:spPr>
              <c:txPr>
                <a:bodyPr/>
                <a:lstStyle/>
                <a:p>
                  <a:pPr>
                    <a:defRPr sz="1200" b="1"/>
                  </a:pPr>
                  <a:endParaRPr lang="en-US"/>
                </a:p>
              </c:txPr>
              <c:showLegendKey val="0"/>
              <c:showVal val="1"/>
              <c:showCatName val="0"/>
              <c:showSerName val="0"/>
              <c:showPercent val="0"/>
              <c:showBubbleSize val="0"/>
              <c:extLst>
                <c:ext xmlns:c16="http://schemas.microsoft.com/office/drawing/2014/chart" uri="{C3380CC4-5D6E-409C-BE32-E72D297353CC}">
                  <c16:uniqueId val="{00000004-8CE1-415A-854B-2BDC92338D3C}"/>
                </c:ext>
              </c:extLst>
            </c:dLbl>
            <c:dLbl>
              <c:idx val="2"/>
              <c:layout>
                <c:manualLayout>
                  <c:x val="-5.658370848008886E-17"/>
                  <c:y val="0"/>
                </c:manualLayout>
              </c:layout>
              <c:numFmt formatCode="#,##0.0" sourceLinked="0"/>
              <c:spPr>
                <a:noFill/>
                <a:ln w="28575">
                  <a:solidFill>
                    <a:srgbClr val="A5D867">
                      <a:lumMod val="50000"/>
                    </a:srgbClr>
                  </a:solidFill>
                </a:ln>
                <a:effectLs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E1-415A-854B-2BDC92338D3C}"/>
                </c:ext>
              </c:extLst>
            </c:dLbl>
            <c:numFmt formatCode="#,##0.0" sourceLinked="0"/>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All Sites</c:v>
                </c:pt>
                <c:pt idx="1">
                  <c:v>Female Breast Cancer</c:v>
                </c:pt>
                <c:pt idx="2">
                  <c:v>Prostate Cancer</c:v>
                </c:pt>
                <c:pt idx="3">
                  <c:v>Lung Cancer</c:v>
                </c:pt>
                <c:pt idx="4">
                  <c:v>Colon/Rectal Cancer</c:v>
                </c:pt>
              </c:strCache>
            </c:strRef>
          </c:cat>
          <c:val>
            <c:numRef>
              <c:f>Sheet1!$B$3:$F$3</c:f>
              <c:numCache>
                <c:formatCode>General</c:formatCode>
                <c:ptCount val="5"/>
                <c:pt idx="0">
                  <c:v>457.9</c:v>
                </c:pt>
                <c:pt idx="1">
                  <c:v>124.5</c:v>
                </c:pt>
                <c:pt idx="2">
                  <c:v>96.5</c:v>
                </c:pt>
                <c:pt idx="3">
                  <c:v>69.900000000000006</c:v>
                </c:pt>
                <c:pt idx="4">
                  <c:v>41.7</c:v>
                </c:pt>
              </c:numCache>
            </c:numRef>
          </c:val>
          <c:extLst>
            <c:ext xmlns:c16="http://schemas.microsoft.com/office/drawing/2014/chart" uri="{C3380CC4-5D6E-409C-BE32-E72D297353CC}">
              <c16:uniqueId val="{00000001-98BA-41BB-B38D-742922A01345}"/>
            </c:ext>
          </c:extLst>
        </c:ser>
        <c:ser>
          <c:idx val="3"/>
          <c:order val="2"/>
          <c:tx>
            <c:strRef>
              <c:f>Sheet1!$A$4</c:f>
              <c:strCache>
                <c:ptCount val="1"/>
                <c:pt idx="0">
                  <c:v>US</c:v>
                </c:pt>
              </c:strCache>
            </c:strRef>
          </c:tx>
          <c:spPr>
            <a:solidFill>
              <a:srgbClr val="5A85D7"/>
            </a:solidFill>
            <a:ln w="28575">
              <a:solidFill>
                <a:srgbClr val="FFFFFF"/>
              </a:solidFill>
            </a:ln>
          </c:spPr>
          <c:invertIfNegative val="0"/>
          <c:dLbls>
            <c:dLbl>
              <c:idx val="1"/>
              <c:numFmt formatCode="#,##0.0" sourceLinked="0"/>
              <c:spPr>
                <a:noFill/>
                <a:ln w="28575">
                  <a:solidFill>
                    <a:srgbClr val="A5D867">
                      <a:lumMod val="50000"/>
                    </a:srgbClr>
                  </a:solidFill>
                </a:ln>
                <a:effectLst/>
              </c:spPr>
              <c:txPr>
                <a:bodyPr/>
                <a:lstStyle/>
                <a:p>
                  <a:pPr>
                    <a:defRPr sz="1200" b="1"/>
                  </a:pPr>
                  <a:endParaRPr lang="en-US"/>
                </a:p>
              </c:txPr>
              <c:showLegendKey val="0"/>
              <c:showVal val="1"/>
              <c:showCatName val="0"/>
              <c:showSerName val="0"/>
              <c:showPercent val="0"/>
              <c:showBubbleSize val="0"/>
              <c:extLst>
                <c:ext xmlns:c16="http://schemas.microsoft.com/office/drawing/2014/chart" uri="{C3380CC4-5D6E-409C-BE32-E72D297353CC}">
                  <c16:uniqueId val="{00000003-8CE1-415A-854B-2BDC92338D3C}"/>
                </c:ext>
              </c:extLst>
            </c:dLbl>
            <c:dLbl>
              <c:idx val="2"/>
              <c:numFmt formatCode="#,##0.0" sourceLinked="0"/>
              <c:spPr>
                <a:noFill/>
                <a:ln w="28575">
                  <a:solidFill>
                    <a:srgbClr val="A5D867">
                      <a:lumMod val="50000"/>
                    </a:srgbClr>
                  </a:solidFill>
                </a:ln>
                <a:effectLst/>
              </c:spPr>
              <c:txPr>
                <a:bodyPr/>
                <a:lstStyle/>
                <a:p>
                  <a:pPr>
                    <a:defRPr sz="1200" b="1"/>
                  </a:pPr>
                  <a:endParaRPr lang="en-US"/>
                </a:p>
              </c:txPr>
              <c:showLegendKey val="0"/>
              <c:showVal val="1"/>
              <c:showCatName val="0"/>
              <c:showSerName val="0"/>
              <c:showPercent val="0"/>
              <c:showBubbleSize val="0"/>
              <c:extLst>
                <c:ext xmlns:c16="http://schemas.microsoft.com/office/drawing/2014/chart" uri="{C3380CC4-5D6E-409C-BE32-E72D297353CC}">
                  <c16:uniqueId val="{00000001-8CE1-415A-854B-2BDC92338D3C}"/>
                </c:ext>
              </c:extLst>
            </c:dLbl>
            <c:dLbl>
              <c:idx val="3"/>
              <c:layout>
                <c:manualLayout>
                  <c:x val="0"/>
                  <c:y val="-3.7541054986412799E-3"/>
                </c:manualLayout>
              </c:layout>
              <c:numFmt formatCode="#,##0.0" sourceLinked="0"/>
              <c:spPr>
                <a:noFill/>
                <a:ln w="28575">
                  <a:solidFill>
                    <a:srgbClr val="BE1C37"/>
                  </a:solidFill>
                </a:ln>
                <a:effectLst/>
              </c:spPr>
              <c:txPr>
                <a:bodyPr/>
                <a:lstStyle/>
                <a:p>
                  <a:pPr>
                    <a:defRPr sz="12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E1-415A-854B-2BDC92338D3C}"/>
                </c:ext>
              </c:extLst>
            </c:dLbl>
            <c:numFmt formatCode="#,##0.0" sourceLinked="0"/>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All Sites</c:v>
                </c:pt>
                <c:pt idx="1">
                  <c:v>Female Breast Cancer</c:v>
                </c:pt>
                <c:pt idx="2">
                  <c:v>Prostate Cancer</c:v>
                </c:pt>
                <c:pt idx="3">
                  <c:v>Lung Cancer</c:v>
                </c:pt>
                <c:pt idx="4">
                  <c:v>Colon/Rectal Cancer</c:v>
                </c:pt>
              </c:strCache>
            </c:strRef>
          </c:cat>
          <c:val>
            <c:numRef>
              <c:f>Sheet1!$B$4:$F$4</c:f>
              <c:numCache>
                <c:formatCode>General</c:formatCode>
                <c:ptCount val="5"/>
                <c:pt idx="0">
                  <c:v>448.6</c:v>
                </c:pt>
                <c:pt idx="1">
                  <c:v>126.8</c:v>
                </c:pt>
                <c:pt idx="2">
                  <c:v>106.2</c:v>
                </c:pt>
                <c:pt idx="3">
                  <c:v>57.3</c:v>
                </c:pt>
                <c:pt idx="4">
                  <c:v>38</c:v>
                </c:pt>
              </c:numCache>
            </c:numRef>
          </c:val>
          <c:extLst>
            <c:ext xmlns:c16="http://schemas.microsoft.com/office/drawing/2014/chart" uri="{C3380CC4-5D6E-409C-BE32-E72D297353CC}">
              <c16:uniqueId val="{00000002-98BA-41BB-B38D-742922A01345}"/>
            </c:ext>
          </c:extLst>
        </c:ser>
        <c:dLbls>
          <c:showLegendKey val="0"/>
          <c:showVal val="0"/>
          <c:showCatName val="0"/>
          <c:showSerName val="0"/>
          <c:showPercent val="0"/>
          <c:showBubbleSize val="0"/>
        </c:dLbls>
        <c:gapWidth val="45"/>
        <c:axId val="204976128"/>
        <c:axId val="204966144"/>
      </c:barChart>
      <c:valAx>
        <c:axId val="204966144"/>
        <c:scaling>
          <c:orientation val="minMax"/>
          <c:min val="0"/>
        </c:scaling>
        <c:delete val="1"/>
        <c:axPos val="l"/>
        <c:numFmt formatCode="#,##0" sourceLinked="0"/>
        <c:majorTickMark val="out"/>
        <c:minorTickMark val="none"/>
        <c:tickLblPos val="nextTo"/>
        <c:crossAx val="204976128"/>
        <c:crosses val="autoZero"/>
        <c:crossBetween val="between"/>
      </c:valAx>
      <c:catAx>
        <c:axId val="204976128"/>
        <c:scaling>
          <c:orientation val="minMax"/>
        </c:scaling>
        <c:delete val="0"/>
        <c:axPos val="b"/>
        <c:numFmt formatCode="General" sourceLinked="0"/>
        <c:majorTickMark val="none"/>
        <c:minorTickMark val="none"/>
        <c:tickLblPos val="nextTo"/>
        <c:spPr>
          <a:ln>
            <a:noFill/>
          </a:ln>
        </c:spPr>
        <c:txPr>
          <a:bodyPr/>
          <a:lstStyle/>
          <a:p>
            <a:pPr algn="ctr">
              <a:defRPr sz="1400"/>
            </a:pPr>
            <a:endParaRPr lang="en-US"/>
          </a:p>
        </c:txPr>
        <c:crossAx val="204966144"/>
        <c:crosses val="autoZero"/>
        <c:auto val="1"/>
        <c:lblAlgn val="ctr"/>
        <c:lblOffset val="100"/>
        <c:noMultiLvlLbl val="0"/>
      </c:catAx>
      <c:spPr>
        <a:noFill/>
        <a:ln>
          <a:noFill/>
        </a:ln>
        <a:effectLst/>
        <a:scene3d>
          <a:camera prst="orthographicFront"/>
          <a:lightRig rig="threePt" dir="t"/>
        </a:scene3d>
        <a:sp3d/>
      </c:spPr>
    </c:plotArea>
    <c:legend>
      <c:legendPos val="t"/>
      <c:legendEntry>
        <c:idx val="0"/>
        <c:txPr>
          <a:bodyPr/>
          <a:lstStyle/>
          <a:p>
            <a:pPr algn="ctr">
              <a:defRPr sz="1400" b="0">
                <a:solidFill>
                  <a:schemeClr val="accent2"/>
                </a:solidFill>
                <a:latin typeface="Arial" panose="020B0604020202020204" pitchFamily="34" charset="0"/>
                <a:cs typeface="Arial" panose="020B0604020202020204" pitchFamily="34" charset="0"/>
              </a:defRPr>
            </a:pPr>
            <a:endParaRPr lang="en-US"/>
          </a:p>
        </c:txPr>
      </c:legendEntry>
      <c:legendEntry>
        <c:idx val="1"/>
        <c:txPr>
          <a:bodyPr/>
          <a:lstStyle/>
          <a:p>
            <a:pPr algn="ctr">
              <a:defRPr sz="1400" b="0">
                <a:solidFill>
                  <a:schemeClr val="accent4">
                    <a:lumMod val="50000"/>
                  </a:schemeClr>
                </a:solidFill>
                <a:latin typeface="Arial" panose="020B0604020202020204" pitchFamily="34" charset="0"/>
                <a:cs typeface="Arial" panose="020B0604020202020204" pitchFamily="34" charset="0"/>
              </a:defRPr>
            </a:pPr>
            <a:endParaRPr lang="en-US"/>
          </a:p>
        </c:txPr>
      </c:legendEntry>
      <c:legendEntry>
        <c:idx val="2"/>
        <c:txPr>
          <a:bodyPr/>
          <a:lstStyle/>
          <a:p>
            <a:pPr algn="ctr">
              <a:defRPr sz="1400" b="0">
                <a:solidFill>
                  <a:schemeClr val="accent1">
                    <a:lumMod val="75000"/>
                  </a:schemeClr>
                </a:solidFill>
                <a:latin typeface="Arial" panose="020B0604020202020204" pitchFamily="34" charset="0"/>
                <a:cs typeface="Arial" panose="020B0604020202020204" pitchFamily="34" charset="0"/>
              </a:defRPr>
            </a:pPr>
            <a:endParaRPr lang="en-US"/>
          </a:p>
        </c:txPr>
      </c:legendEntry>
      <c:overlay val="0"/>
      <c:txPr>
        <a:bodyPr/>
        <a:lstStyle/>
        <a:p>
          <a:pPr algn="ctr">
            <a:defRPr sz="1400" b="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1"/>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47F8-47CF-BD7E-B24F4EB43A76}"/>
                </c:ext>
              </c:extLst>
            </c:dLbl>
            <c:dLbl>
              <c:idx val="2"/>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99B-4081-9FEC-A3BDEEAE5114}"/>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16.5</c:v>
                </c:pt>
                <c:pt idx="1">
                  <c:v>13.7</c:v>
                </c:pt>
                <c:pt idx="2">
                  <c:v>12.6</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max val="10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2"/>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ED9-4D6D-92D0-5CC8685B8341}"/>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7.9</c:v>
                </c:pt>
                <c:pt idx="1">
                  <c:v>7.2</c:v>
                </c:pt>
                <c:pt idx="2">
                  <c:v>5.8</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scaling>
        <c:delete val="1"/>
        <c:axPos val="l"/>
        <c:numFmt formatCode="0&quot;%&quot;"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13.9</c:v>
                </c:pt>
                <c:pt idx="1">
                  <c:v>11.2</c:v>
                </c:pt>
                <c:pt idx="2">
                  <c:v>12</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max val="10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003284398913024E-2"/>
          <c:w val="1"/>
          <c:h val="0.83253556128163397"/>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2"/>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3E73-478B-B218-97DBB0063B93}"/>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27.7</c:v>
                </c:pt>
                <c:pt idx="1">
                  <c:v>24.8</c:v>
                </c:pt>
                <c:pt idx="2">
                  <c:v>20.9</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scaling>
        <c:delete val="1"/>
        <c:axPos val="l"/>
        <c:numFmt formatCode="0&quot;%&quot;"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1"/>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47F8-47CF-BD7E-B24F4EB43A76}"/>
                </c:ext>
              </c:extLst>
            </c:dLbl>
            <c:dLbl>
              <c:idx val="2"/>
              <c:numFmt formatCode="0.0&quot;%&quot;"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E2E-42D3-8484-2B2ACA84E2CC}"/>
                </c:ext>
              </c:extLst>
            </c:dLbl>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21.3</c:v>
                </c:pt>
                <c:pt idx="1">
                  <c:v>17</c:v>
                </c:pt>
                <c:pt idx="2">
                  <c:v>13.5</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max val="10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7.5082109972825592E-2"/>
          <c:w val="1"/>
          <c:h val="0.78748629529793857"/>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1"/>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47F8-47CF-BD7E-B24F4EB43A76}"/>
                </c:ext>
              </c:extLst>
            </c:dLbl>
            <c:dLbl>
              <c:idx val="2"/>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4FD-4291-86E4-E493FD615A89}"/>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8.3000000000000007</c:v>
                </c:pt>
                <c:pt idx="1">
                  <c:v>25.1</c:v>
                </c:pt>
                <c:pt idx="2">
                  <c:v>32.700000000000003</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scaling>
        <c:delete val="1"/>
        <c:axPos val="l"/>
        <c:numFmt formatCode="0&quot;%&quot;"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2"/>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EDDF-437F-93D8-83008ED7194B}"/>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13.7</c:v>
                </c:pt>
                <c:pt idx="1">
                  <c:v>12.3</c:v>
                </c:pt>
                <c:pt idx="2">
                  <c:v>11.3</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scaling>
        <c:delete val="1"/>
        <c:axPos val="l"/>
        <c:numFmt formatCode="0&quot;%&quot;"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802469135802469E-2"/>
          <c:y val="0.19624096601994973"/>
          <c:w val="0.97993827160493829"/>
          <c:h val="0.80375903398005033"/>
        </c:manualLayout>
      </c:layout>
      <c:barChart>
        <c:barDir val="bar"/>
        <c:grouping val="percentStacked"/>
        <c:varyColors val="0"/>
        <c:ser>
          <c:idx val="0"/>
          <c:order val="0"/>
          <c:tx>
            <c:strRef>
              <c:f>Sheet1!$A$2</c:f>
              <c:strCache>
                <c:ptCount val="1"/>
                <c:pt idx="0">
                  <c:v>Major Problem</c:v>
                </c:pt>
              </c:strCache>
            </c:strRef>
          </c:tx>
          <c:spPr>
            <a:solidFill>
              <a:srgbClr val="BE1C37"/>
            </a:solidFill>
            <a:ln w="38100">
              <a:solidFill>
                <a:srgbClr val="FFFFFF"/>
              </a:solidFill>
            </a:ln>
          </c:spPr>
          <c:invertIfNegative val="0"/>
          <c:dPt>
            <c:idx val="0"/>
            <c:invertIfNegative val="0"/>
            <c:bubble3D val="0"/>
            <c:extLst>
              <c:ext xmlns:c16="http://schemas.microsoft.com/office/drawing/2014/chart" uri="{C3380CC4-5D6E-409C-BE32-E72D297353CC}">
                <c16:uniqueId val="{00000000-1D63-4518-AA71-A37808482E28}"/>
              </c:ext>
            </c:extLst>
          </c:dPt>
          <c:dPt>
            <c:idx val="1"/>
            <c:invertIfNegative val="0"/>
            <c:bubble3D val="0"/>
            <c:extLst>
              <c:ext xmlns:c16="http://schemas.microsoft.com/office/drawing/2014/chart" uri="{C3380CC4-5D6E-409C-BE32-E72D297353CC}">
                <c16:uniqueId val="{00000001-1D63-4518-AA71-A37808482E28}"/>
              </c:ext>
            </c:extLst>
          </c:dPt>
          <c:dPt>
            <c:idx val="2"/>
            <c:invertIfNegative val="0"/>
            <c:bubble3D val="0"/>
            <c:extLst>
              <c:ext xmlns:c16="http://schemas.microsoft.com/office/drawing/2014/chart" uri="{C3380CC4-5D6E-409C-BE32-E72D297353CC}">
                <c16:uniqueId val="{00000002-1D63-4518-AA71-A37808482E28}"/>
              </c:ext>
            </c:extLst>
          </c:dPt>
          <c:dPt>
            <c:idx val="3"/>
            <c:invertIfNegative val="0"/>
            <c:bubble3D val="0"/>
            <c:extLst>
              <c:ext xmlns:c16="http://schemas.microsoft.com/office/drawing/2014/chart" uri="{C3380CC4-5D6E-409C-BE32-E72D297353CC}">
                <c16:uniqueId val="{00000003-1D63-4518-AA71-A37808482E28}"/>
              </c:ext>
            </c:extLst>
          </c:dPt>
          <c:dPt>
            <c:idx val="4"/>
            <c:invertIfNegative val="0"/>
            <c:bubble3D val="0"/>
            <c:extLst>
              <c:ext xmlns:c16="http://schemas.microsoft.com/office/drawing/2014/chart" uri="{C3380CC4-5D6E-409C-BE32-E72D297353CC}">
                <c16:uniqueId val="{00000004-1D63-4518-AA71-A37808482E28}"/>
              </c:ext>
            </c:extLst>
          </c:dPt>
          <c:dLbls>
            <c:numFmt formatCode="#,##0.0&quot;%&quot;" sourceLinked="0"/>
            <c:spPr>
              <a:noFill/>
              <a:ln>
                <a:noFill/>
              </a:ln>
              <a:effectLst/>
            </c:spPr>
            <c:txPr>
              <a:bodyPr rot="0" vert="horz"/>
              <a:lstStyle/>
              <a:p>
                <a:pPr>
                  <a:defRPr b="1">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Substance Abuse</c:v>
                </c:pt>
              </c:strCache>
            </c:strRef>
          </c:cat>
          <c:val>
            <c:numRef>
              <c:f>Sheet1!$B$2</c:f>
              <c:numCache>
                <c:formatCode>General</c:formatCode>
                <c:ptCount val="1"/>
                <c:pt idx="0">
                  <c:v>46.9</c:v>
                </c:pt>
              </c:numCache>
            </c:numRef>
          </c:val>
          <c:extLst>
            <c:ext xmlns:c16="http://schemas.microsoft.com/office/drawing/2014/chart" uri="{C3380CC4-5D6E-409C-BE32-E72D297353CC}">
              <c16:uniqueId val="{00000005-1D63-4518-AA71-A37808482E28}"/>
            </c:ext>
          </c:extLst>
        </c:ser>
        <c:ser>
          <c:idx val="1"/>
          <c:order val="1"/>
          <c:tx>
            <c:strRef>
              <c:f>Sheet1!$A$3</c:f>
              <c:strCache>
                <c:ptCount val="1"/>
                <c:pt idx="0">
                  <c:v>Moderate Problem</c:v>
                </c:pt>
              </c:strCache>
            </c:strRef>
          </c:tx>
          <c:spPr>
            <a:solidFill>
              <a:srgbClr val="ECC182">
                <a:lumMod val="75000"/>
              </a:srgbClr>
            </a:solidFill>
            <a:ln w="38100">
              <a:solidFill>
                <a:srgbClr val="FFFFFF"/>
              </a:solidFill>
            </a:ln>
          </c:spPr>
          <c:invertIfNegative val="0"/>
          <c:dLbls>
            <c:numFmt formatCode="0.0&quot;%&quot;"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Substance Abuse</c:v>
                </c:pt>
              </c:strCache>
            </c:strRef>
          </c:cat>
          <c:val>
            <c:numRef>
              <c:f>Sheet1!$B$3</c:f>
              <c:numCache>
                <c:formatCode>General</c:formatCode>
                <c:ptCount val="1"/>
                <c:pt idx="0">
                  <c:v>40.6</c:v>
                </c:pt>
              </c:numCache>
            </c:numRef>
          </c:val>
          <c:extLst>
            <c:ext xmlns:c16="http://schemas.microsoft.com/office/drawing/2014/chart" uri="{C3380CC4-5D6E-409C-BE32-E72D297353CC}">
              <c16:uniqueId val="{00000006-1D63-4518-AA71-A37808482E28}"/>
            </c:ext>
          </c:extLst>
        </c:ser>
        <c:ser>
          <c:idx val="2"/>
          <c:order val="2"/>
          <c:tx>
            <c:strRef>
              <c:f>Sheet1!$A$4</c:f>
              <c:strCache>
                <c:ptCount val="1"/>
                <c:pt idx="0">
                  <c:v>Minor Problem</c:v>
                </c:pt>
              </c:strCache>
            </c:strRef>
          </c:tx>
          <c:spPr>
            <a:solidFill>
              <a:srgbClr val="5A85D7"/>
            </a:solidFill>
            <a:ln w="38100">
              <a:solidFill>
                <a:srgbClr val="FFFFFF"/>
              </a:solidFill>
            </a:ln>
          </c:spPr>
          <c:invertIfNegative val="0"/>
          <c:dLbls>
            <c:numFmt formatCode="0.0&quot;%&quot;"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Substance Abuse</c:v>
                </c:pt>
              </c:strCache>
            </c:strRef>
          </c:cat>
          <c:val>
            <c:numRef>
              <c:f>Sheet1!$B$4</c:f>
              <c:numCache>
                <c:formatCode>General</c:formatCode>
                <c:ptCount val="1"/>
                <c:pt idx="0">
                  <c:v>9.4</c:v>
                </c:pt>
              </c:numCache>
            </c:numRef>
          </c:val>
          <c:extLst>
            <c:ext xmlns:c16="http://schemas.microsoft.com/office/drawing/2014/chart" uri="{C3380CC4-5D6E-409C-BE32-E72D297353CC}">
              <c16:uniqueId val="{00000007-1D63-4518-AA71-A37808482E28}"/>
            </c:ext>
          </c:extLst>
        </c:ser>
        <c:ser>
          <c:idx val="3"/>
          <c:order val="3"/>
          <c:tx>
            <c:strRef>
              <c:f>Sheet1!$A$5</c:f>
              <c:strCache>
                <c:ptCount val="1"/>
                <c:pt idx="0">
                  <c:v>No Problem At All</c:v>
                </c:pt>
              </c:strCache>
            </c:strRef>
          </c:tx>
          <c:spPr>
            <a:solidFill>
              <a:srgbClr val="A5D867">
                <a:lumMod val="75000"/>
              </a:srgbClr>
            </a:solidFill>
            <a:ln w="38100">
              <a:solidFill>
                <a:srgbClr val="FFFFFF"/>
              </a:solidFill>
            </a:ln>
          </c:spPr>
          <c:invertIfNegative val="0"/>
          <c:dLbls>
            <c:dLbl>
              <c:idx val="0"/>
              <c:layout>
                <c:manualLayout>
                  <c:x val="1.5432098765432098E-3"/>
                  <c:y val="0.3320158102766797"/>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2C8-460B-90BF-0AC554E47D28}"/>
                </c:ext>
              </c:extLst>
            </c:dLbl>
            <c:numFmt formatCode="0.0&quot;%&quot;" sourceLinked="0"/>
            <c:spPr>
              <a:noFill/>
              <a:ln>
                <a:noFill/>
              </a:ln>
              <a:effectLst/>
            </c:spPr>
            <c:txPr>
              <a:bodyPr/>
              <a:lstStyle/>
              <a:p>
                <a:pPr>
                  <a:defRPr sz="1200" b="1">
                    <a:solidFill>
                      <a:schemeClr val="accent4">
                        <a:lumMod val="50000"/>
                      </a:schemeClr>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Substance Abuse</c:v>
                </c:pt>
              </c:strCache>
            </c:strRef>
          </c:cat>
          <c:val>
            <c:numRef>
              <c:f>Sheet1!$B$5</c:f>
              <c:numCache>
                <c:formatCode>General</c:formatCode>
                <c:ptCount val="1"/>
                <c:pt idx="0">
                  <c:v>3.1</c:v>
                </c:pt>
              </c:numCache>
            </c:numRef>
          </c:val>
          <c:extLst>
            <c:ext xmlns:c16="http://schemas.microsoft.com/office/drawing/2014/chart" uri="{C3380CC4-5D6E-409C-BE32-E72D297353CC}">
              <c16:uniqueId val="{00000008-1D63-4518-AA71-A37808482E28}"/>
            </c:ext>
          </c:extLst>
        </c:ser>
        <c:dLbls>
          <c:showLegendKey val="0"/>
          <c:showVal val="0"/>
          <c:showCatName val="0"/>
          <c:showSerName val="0"/>
          <c:showPercent val="0"/>
          <c:showBubbleSize val="0"/>
        </c:dLbls>
        <c:gapWidth val="60"/>
        <c:overlap val="100"/>
        <c:axId val="176833280"/>
        <c:axId val="176827392"/>
      </c:barChart>
      <c:valAx>
        <c:axId val="176827392"/>
        <c:scaling>
          <c:orientation val="minMax"/>
        </c:scaling>
        <c:delete val="1"/>
        <c:axPos val="b"/>
        <c:numFmt formatCode="0%" sourceLinked="1"/>
        <c:majorTickMark val="out"/>
        <c:minorTickMark val="none"/>
        <c:tickLblPos val="none"/>
        <c:crossAx val="176833280"/>
        <c:crosses val="autoZero"/>
        <c:crossBetween val="between"/>
      </c:valAx>
      <c:catAx>
        <c:axId val="176833280"/>
        <c:scaling>
          <c:orientation val="minMax"/>
        </c:scaling>
        <c:delete val="1"/>
        <c:axPos val="l"/>
        <c:numFmt formatCode="General" sourceLinked="0"/>
        <c:majorTickMark val="out"/>
        <c:minorTickMark val="none"/>
        <c:tickLblPos val="none"/>
        <c:crossAx val="176827392"/>
        <c:crosses val="autoZero"/>
        <c:auto val="1"/>
        <c:lblAlgn val="ctr"/>
        <c:lblOffset val="100"/>
        <c:noMultiLvlLbl val="0"/>
      </c:catAx>
    </c:plotArea>
    <c:legend>
      <c:legendPos val="t"/>
      <c:legendEntry>
        <c:idx val="0"/>
        <c:txPr>
          <a:bodyPr/>
          <a:lstStyle/>
          <a:p>
            <a:pPr>
              <a:defRPr sz="1400">
                <a:solidFill>
                  <a:schemeClr val="accent2"/>
                </a:solidFill>
                <a:latin typeface="Arial" panose="020B0604020202020204" pitchFamily="34" charset="0"/>
                <a:cs typeface="Arial" panose="020B0604020202020204" pitchFamily="34" charset="0"/>
              </a:defRPr>
            </a:pPr>
            <a:endParaRPr lang="en-US"/>
          </a:p>
        </c:txPr>
      </c:legendEntry>
      <c:legendEntry>
        <c:idx val="1"/>
        <c:txPr>
          <a:bodyPr/>
          <a:lstStyle/>
          <a:p>
            <a:pPr>
              <a:defRPr sz="1400">
                <a:solidFill>
                  <a:schemeClr val="accent3">
                    <a:lumMod val="50000"/>
                  </a:schemeClr>
                </a:solidFill>
                <a:latin typeface="Arial" panose="020B0604020202020204" pitchFamily="34" charset="0"/>
                <a:cs typeface="Arial" panose="020B0604020202020204" pitchFamily="34" charset="0"/>
              </a:defRPr>
            </a:pPr>
            <a:endParaRPr lang="en-US"/>
          </a:p>
        </c:txPr>
      </c:legendEntry>
      <c:legendEntry>
        <c:idx val="2"/>
        <c:txPr>
          <a:bodyPr/>
          <a:lstStyle/>
          <a:p>
            <a:pPr>
              <a:defRPr sz="1400">
                <a:solidFill>
                  <a:schemeClr val="accent1"/>
                </a:solidFill>
                <a:latin typeface="Arial" panose="020B0604020202020204" pitchFamily="34" charset="0"/>
                <a:cs typeface="Arial" panose="020B0604020202020204" pitchFamily="34" charset="0"/>
              </a:defRPr>
            </a:pPr>
            <a:endParaRPr lang="en-US"/>
          </a:p>
        </c:txPr>
      </c:legendEntry>
      <c:legendEntry>
        <c:idx val="3"/>
        <c:txPr>
          <a:bodyPr/>
          <a:lstStyle/>
          <a:p>
            <a:pPr>
              <a:defRPr sz="1400">
                <a:solidFill>
                  <a:schemeClr val="accent4">
                    <a:lumMod val="50000"/>
                  </a:schemeClr>
                </a:solidFill>
                <a:latin typeface="Arial" panose="020B0604020202020204" pitchFamily="34" charset="0"/>
                <a:cs typeface="Arial" panose="020B0604020202020204" pitchFamily="34" charset="0"/>
              </a:defRPr>
            </a:pPr>
            <a:endParaRPr lang="en-US"/>
          </a:p>
        </c:txPr>
      </c:legendEntry>
      <c:layout>
        <c:manualLayout>
          <c:xMode val="edge"/>
          <c:yMode val="edge"/>
          <c:x val="1.3635413628851949E-2"/>
          <c:y val="0"/>
          <c:w val="0.9727291727422962"/>
          <c:h val="0.23176122747502409"/>
        </c:manualLayout>
      </c:layout>
      <c:overlay val="0"/>
      <c:txPr>
        <a:bodyPr/>
        <a:lstStyle/>
        <a:p>
          <a:pPr>
            <a:defRPr sz="140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b="0">
          <a:latin typeface="Arial Narrow" panose="020B060602020203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17.600000000000001</c:v>
                </c:pt>
                <c:pt idx="1">
                  <c:v>18.7</c:v>
                </c:pt>
                <c:pt idx="2">
                  <c:v>19.2</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max val="10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1"/>
              <c:numFmt formatCode="#,##0.0" sourceLinked="0"/>
              <c:spPr>
                <a:noFill/>
                <a:ln w="28575">
                  <a:solidFill>
                    <a:srgbClr val="A5D867">
                      <a:lumMod val="50000"/>
                    </a:srgbClr>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47F8-47CF-BD7E-B24F4EB43A76}"/>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12</c:v>
                </c:pt>
                <c:pt idx="1">
                  <c:v>15.3</c:v>
                </c:pt>
                <c:pt idx="2">
                  <c:v>13.8</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scaling>
        <c:delete val="1"/>
        <c:axPos val="l"/>
        <c:numFmt formatCode="0&quot;%&quot;"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dLbl>
              <c:idx val="1"/>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E-47F8-47CF-BD7E-B24F4EB43A76}"/>
                </c:ext>
              </c:extLst>
            </c:dLbl>
            <c:dLbl>
              <c:idx val="2"/>
              <c:numFmt formatCode="#,##0.0" sourceLinked="0"/>
              <c:spPr>
                <a:noFill/>
                <a:ln w="28575">
                  <a:solidFill>
                    <a:srgbClr val="BE1C37"/>
                  </a:solidFill>
                </a:ln>
                <a:effectLst/>
              </c:spPr>
              <c:txPr>
                <a:bodyPr rot="0" vert="horz"/>
                <a:lstStyle/>
                <a:p>
                  <a:pPr algn="ct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3A1-4B37-A199-05B1E6D4B42C}"/>
                </c:ext>
              </c:extLst>
            </c:dLbl>
            <c:numFmt formatCode="#,##0.0"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27.8</c:v>
                </c:pt>
                <c:pt idx="1">
                  <c:v>91.3</c:v>
                </c:pt>
                <c:pt idx="2">
                  <c:v>119.9</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scaling>
        <c:delete val="1"/>
        <c:axPos val="l"/>
        <c:numFmt formatCode="0&quot;%&quot;" sourceLinked="0"/>
        <c:majorTickMark val="out"/>
        <c:minorTickMark val="none"/>
        <c:tickLblPos val="nextTo"/>
        <c:crossAx val="104042880"/>
        <c:crosses val="autoZero"/>
        <c:crossBetween val="between"/>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802469135802469E-2"/>
          <c:y val="0.19624096601994973"/>
          <c:w val="0.97993827160493829"/>
          <c:h val="0.80375903398005033"/>
        </c:manualLayout>
      </c:layout>
      <c:barChart>
        <c:barDir val="bar"/>
        <c:grouping val="percentStacked"/>
        <c:varyColors val="0"/>
        <c:ser>
          <c:idx val="0"/>
          <c:order val="0"/>
          <c:tx>
            <c:strRef>
              <c:f>Sheet1!$A$2</c:f>
              <c:strCache>
                <c:ptCount val="1"/>
                <c:pt idx="0">
                  <c:v>Major Problem</c:v>
                </c:pt>
              </c:strCache>
            </c:strRef>
          </c:tx>
          <c:spPr>
            <a:solidFill>
              <a:srgbClr val="BE1C37"/>
            </a:solidFill>
            <a:ln w="38100">
              <a:solidFill>
                <a:srgbClr val="FFFFFF"/>
              </a:solidFill>
            </a:ln>
          </c:spPr>
          <c:invertIfNegative val="0"/>
          <c:dPt>
            <c:idx val="0"/>
            <c:invertIfNegative val="0"/>
            <c:bubble3D val="0"/>
            <c:extLst>
              <c:ext xmlns:c16="http://schemas.microsoft.com/office/drawing/2014/chart" uri="{C3380CC4-5D6E-409C-BE32-E72D297353CC}">
                <c16:uniqueId val="{00000000-1D63-4518-AA71-A37808482E28}"/>
              </c:ext>
            </c:extLst>
          </c:dPt>
          <c:dPt>
            <c:idx val="1"/>
            <c:invertIfNegative val="0"/>
            <c:bubble3D val="0"/>
            <c:extLst>
              <c:ext xmlns:c16="http://schemas.microsoft.com/office/drawing/2014/chart" uri="{C3380CC4-5D6E-409C-BE32-E72D297353CC}">
                <c16:uniqueId val="{00000001-1D63-4518-AA71-A37808482E28}"/>
              </c:ext>
            </c:extLst>
          </c:dPt>
          <c:dPt>
            <c:idx val="2"/>
            <c:invertIfNegative val="0"/>
            <c:bubble3D val="0"/>
            <c:extLst>
              <c:ext xmlns:c16="http://schemas.microsoft.com/office/drawing/2014/chart" uri="{C3380CC4-5D6E-409C-BE32-E72D297353CC}">
                <c16:uniqueId val="{00000002-1D63-4518-AA71-A37808482E28}"/>
              </c:ext>
            </c:extLst>
          </c:dPt>
          <c:dPt>
            <c:idx val="3"/>
            <c:invertIfNegative val="0"/>
            <c:bubble3D val="0"/>
            <c:extLst>
              <c:ext xmlns:c16="http://schemas.microsoft.com/office/drawing/2014/chart" uri="{C3380CC4-5D6E-409C-BE32-E72D297353CC}">
                <c16:uniqueId val="{00000003-1D63-4518-AA71-A37808482E28}"/>
              </c:ext>
            </c:extLst>
          </c:dPt>
          <c:dPt>
            <c:idx val="4"/>
            <c:invertIfNegative val="0"/>
            <c:bubble3D val="0"/>
            <c:extLst>
              <c:ext xmlns:c16="http://schemas.microsoft.com/office/drawing/2014/chart" uri="{C3380CC4-5D6E-409C-BE32-E72D297353CC}">
                <c16:uniqueId val="{00000004-1D63-4518-AA71-A37808482E28}"/>
              </c:ext>
            </c:extLst>
          </c:dPt>
          <c:dLbls>
            <c:numFmt formatCode="#,##0.0&quot;%&quot;" sourceLinked="0"/>
            <c:spPr>
              <a:noFill/>
              <a:ln>
                <a:noFill/>
              </a:ln>
              <a:effectLst/>
            </c:spPr>
            <c:txPr>
              <a:bodyPr rot="0" vert="horz"/>
              <a:lstStyle/>
              <a:p>
                <a:pPr>
                  <a:defRPr b="1">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Mental Health</c:v>
                </c:pt>
              </c:strCache>
            </c:strRef>
          </c:cat>
          <c:val>
            <c:numRef>
              <c:f>Sheet1!$B$2</c:f>
              <c:numCache>
                <c:formatCode>General</c:formatCode>
                <c:ptCount val="1"/>
                <c:pt idx="0">
                  <c:v>41.9</c:v>
                </c:pt>
              </c:numCache>
            </c:numRef>
          </c:val>
          <c:extLst>
            <c:ext xmlns:c16="http://schemas.microsoft.com/office/drawing/2014/chart" uri="{C3380CC4-5D6E-409C-BE32-E72D297353CC}">
              <c16:uniqueId val="{00000005-1D63-4518-AA71-A37808482E28}"/>
            </c:ext>
          </c:extLst>
        </c:ser>
        <c:ser>
          <c:idx val="1"/>
          <c:order val="1"/>
          <c:tx>
            <c:strRef>
              <c:f>Sheet1!$A$3</c:f>
              <c:strCache>
                <c:ptCount val="1"/>
                <c:pt idx="0">
                  <c:v>Moderate Problem</c:v>
                </c:pt>
              </c:strCache>
            </c:strRef>
          </c:tx>
          <c:spPr>
            <a:solidFill>
              <a:srgbClr val="ECC182">
                <a:lumMod val="75000"/>
              </a:srgbClr>
            </a:solidFill>
            <a:ln w="38100">
              <a:solidFill>
                <a:srgbClr val="FFFFFF"/>
              </a:solidFill>
            </a:ln>
          </c:spPr>
          <c:invertIfNegative val="0"/>
          <c:dLbls>
            <c:numFmt formatCode="0.0&quot;%&quot;"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Mental Health</c:v>
                </c:pt>
              </c:strCache>
            </c:strRef>
          </c:cat>
          <c:val>
            <c:numRef>
              <c:f>Sheet1!$B$3</c:f>
              <c:numCache>
                <c:formatCode>General</c:formatCode>
                <c:ptCount val="1"/>
                <c:pt idx="0">
                  <c:v>41.9</c:v>
                </c:pt>
              </c:numCache>
            </c:numRef>
          </c:val>
          <c:extLst>
            <c:ext xmlns:c16="http://schemas.microsoft.com/office/drawing/2014/chart" uri="{C3380CC4-5D6E-409C-BE32-E72D297353CC}">
              <c16:uniqueId val="{00000006-1D63-4518-AA71-A37808482E28}"/>
            </c:ext>
          </c:extLst>
        </c:ser>
        <c:ser>
          <c:idx val="2"/>
          <c:order val="2"/>
          <c:tx>
            <c:strRef>
              <c:f>Sheet1!$A$4</c:f>
              <c:strCache>
                <c:ptCount val="1"/>
                <c:pt idx="0">
                  <c:v>Minor Problem</c:v>
                </c:pt>
              </c:strCache>
            </c:strRef>
          </c:tx>
          <c:spPr>
            <a:solidFill>
              <a:srgbClr val="5A85D7"/>
            </a:solidFill>
            <a:ln w="38100">
              <a:solidFill>
                <a:srgbClr val="FFFFFF"/>
              </a:solidFill>
            </a:ln>
          </c:spPr>
          <c:invertIfNegative val="0"/>
          <c:dLbls>
            <c:numFmt formatCode="0.0&quot;%&quot;"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Mental Health</c:v>
                </c:pt>
              </c:strCache>
            </c:strRef>
          </c:cat>
          <c:val>
            <c:numRef>
              <c:f>Sheet1!$B$4</c:f>
              <c:numCache>
                <c:formatCode>General</c:formatCode>
                <c:ptCount val="1"/>
                <c:pt idx="0">
                  <c:v>12.9</c:v>
                </c:pt>
              </c:numCache>
            </c:numRef>
          </c:val>
          <c:extLst>
            <c:ext xmlns:c16="http://schemas.microsoft.com/office/drawing/2014/chart" uri="{C3380CC4-5D6E-409C-BE32-E72D297353CC}">
              <c16:uniqueId val="{00000007-1D63-4518-AA71-A37808482E28}"/>
            </c:ext>
          </c:extLst>
        </c:ser>
        <c:ser>
          <c:idx val="3"/>
          <c:order val="3"/>
          <c:tx>
            <c:strRef>
              <c:f>Sheet1!$A$5</c:f>
              <c:strCache>
                <c:ptCount val="1"/>
                <c:pt idx="0">
                  <c:v>No Problem At All</c:v>
                </c:pt>
              </c:strCache>
            </c:strRef>
          </c:tx>
          <c:spPr>
            <a:solidFill>
              <a:srgbClr val="A5D867">
                <a:lumMod val="75000"/>
              </a:srgbClr>
            </a:solidFill>
            <a:ln w="38100">
              <a:solidFill>
                <a:srgbClr val="FFFFFF"/>
              </a:solidFill>
            </a:ln>
          </c:spPr>
          <c:invertIfNegative val="0"/>
          <c:dLbls>
            <c:dLbl>
              <c:idx val="0"/>
              <c:layout>
                <c:manualLayout>
                  <c:x val="1.5432098765432098E-3"/>
                  <c:y val="0.3320158102766797"/>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3BB-4A55-8D09-BA27A1E9CCBD}"/>
                </c:ext>
              </c:extLst>
            </c:dLbl>
            <c:numFmt formatCode="0.0&quot;%&quot;" sourceLinked="0"/>
            <c:spPr>
              <a:noFill/>
              <a:ln>
                <a:noFill/>
              </a:ln>
              <a:effectLst/>
            </c:spPr>
            <c:txPr>
              <a:bodyPr/>
              <a:lstStyle/>
              <a:p>
                <a:pPr>
                  <a:defRPr sz="1200" b="1">
                    <a:solidFill>
                      <a:schemeClr val="accent4">
                        <a:lumMod val="50000"/>
                      </a:schemeClr>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Mental Health</c:v>
                </c:pt>
              </c:strCache>
            </c:strRef>
          </c:cat>
          <c:val>
            <c:numRef>
              <c:f>Sheet1!$B$5</c:f>
              <c:numCache>
                <c:formatCode>General</c:formatCode>
                <c:ptCount val="1"/>
                <c:pt idx="0">
                  <c:v>3.2</c:v>
                </c:pt>
              </c:numCache>
            </c:numRef>
          </c:val>
          <c:extLst>
            <c:ext xmlns:c16="http://schemas.microsoft.com/office/drawing/2014/chart" uri="{C3380CC4-5D6E-409C-BE32-E72D297353CC}">
              <c16:uniqueId val="{00000008-1D63-4518-AA71-A37808482E28}"/>
            </c:ext>
          </c:extLst>
        </c:ser>
        <c:dLbls>
          <c:showLegendKey val="0"/>
          <c:showVal val="0"/>
          <c:showCatName val="0"/>
          <c:showSerName val="0"/>
          <c:showPercent val="0"/>
          <c:showBubbleSize val="0"/>
        </c:dLbls>
        <c:gapWidth val="60"/>
        <c:overlap val="100"/>
        <c:axId val="176833280"/>
        <c:axId val="176827392"/>
      </c:barChart>
      <c:valAx>
        <c:axId val="176827392"/>
        <c:scaling>
          <c:orientation val="minMax"/>
        </c:scaling>
        <c:delete val="1"/>
        <c:axPos val="b"/>
        <c:numFmt formatCode="0%" sourceLinked="1"/>
        <c:majorTickMark val="out"/>
        <c:minorTickMark val="none"/>
        <c:tickLblPos val="none"/>
        <c:crossAx val="176833280"/>
        <c:crosses val="autoZero"/>
        <c:crossBetween val="between"/>
      </c:valAx>
      <c:catAx>
        <c:axId val="176833280"/>
        <c:scaling>
          <c:orientation val="minMax"/>
        </c:scaling>
        <c:delete val="1"/>
        <c:axPos val="l"/>
        <c:numFmt formatCode="General" sourceLinked="0"/>
        <c:majorTickMark val="out"/>
        <c:minorTickMark val="none"/>
        <c:tickLblPos val="none"/>
        <c:crossAx val="176827392"/>
        <c:crosses val="autoZero"/>
        <c:auto val="1"/>
        <c:lblAlgn val="ctr"/>
        <c:lblOffset val="100"/>
        <c:noMultiLvlLbl val="0"/>
      </c:catAx>
    </c:plotArea>
    <c:legend>
      <c:legendPos val="t"/>
      <c:legendEntry>
        <c:idx val="0"/>
        <c:txPr>
          <a:bodyPr/>
          <a:lstStyle/>
          <a:p>
            <a:pPr>
              <a:defRPr sz="1400">
                <a:solidFill>
                  <a:schemeClr val="accent2"/>
                </a:solidFill>
                <a:latin typeface="Arial" panose="020B0604020202020204" pitchFamily="34" charset="0"/>
                <a:cs typeface="Arial" panose="020B0604020202020204" pitchFamily="34" charset="0"/>
              </a:defRPr>
            </a:pPr>
            <a:endParaRPr lang="en-US"/>
          </a:p>
        </c:txPr>
      </c:legendEntry>
      <c:legendEntry>
        <c:idx val="1"/>
        <c:txPr>
          <a:bodyPr/>
          <a:lstStyle/>
          <a:p>
            <a:pPr>
              <a:defRPr sz="1400">
                <a:solidFill>
                  <a:schemeClr val="accent3">
                    <a:lumMod val="50000"/>
                  </a:schemeClr>
                </a:solidFill>
                <a:latin typeface="Arial" panose="020B0604020202020204" pitchFamily="34" charset="0"/>
                <a:cs typeface="Arial" panose="020B0604020202020204" pitchFamily="34" charset="0"/>
              </a:defRPr>
            </a:pPr>
            <a:endParaRPr lang="en-US"/>
          </a:p>
        </c:txPr>
      </c:legendEntry>
      <c:legendEntry>
        <c:idx val="2"/>
        <c:txPr>
          <a:bodyPr/>
          <a:lstStyle/>
          <a:p>
            <a:pPr>
              <a:defRPr sz="1400">
                <a:solidFill>
                  <a:schemeClr val="accent1"/>
                </a:solidFill>
                <a:latin typeface="Arial" panose="020B0604020202020204" pitchFamily="34" charset="0"/>
                <a:cs typeface="Arial" panose="020B0604020202020204" pitchFamily="34" charset="0"/>
              </a:defRPr>
            </a:pPr>
            <a:endParaRPr lang="en-US"/>
          </a:p>
        </c:txPr>
      </c:legendEntry>
      <c:legendEntry>
        <c:idx val="3"/>
        <c:txPr>
          <a:bodyPr/>
          <a:lstStyle/>
          <a:p>
            <a:pPr>
              <a:defRPr sz="1400">
                <a:solidFill>
                  <a:schemeClr val="accent4">
                    <a:lumMod val="50000"/>
                  </a:schemeClr>
                </a:solidFill>
                <a:latin typeface="Arial" panose="020B0604020202020204" pitchFamily="34" charset="0"/>
                <a:cs typeface="Arial" panose="020B0604020202020204" pitchFamily="34" charset="0"/>
              </a:defRPr>
            </a:pPr>
            <a:endParaRPr lang="en-US"/>
          </a:p>
        </c:txPr>
      </c:legendEntry>
      <c:layout>
        <c:manualLayout>
          <c:xMode val="edge"/>
          <c:yMode val="edge"/>
          <c:x val="1.3635413628851949E-2"/>
          <c:y val="0"/>
          <c:w val="0.9727291727422962"/>
          <c:h val="0.23176122747502409"/>
        </c:manualLayout>
      </c:layout>
      <c:overlay val="0"/>
      <c:txPr>
        <a:bodyPr/>
        <a:lstStyle/>
        <a:p>
          <a:pPr>
            <a:defRPr sz="140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b="0">
          <a:latin typeface="Arial Narrow" panose="020B060602020203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86256840527076428"/>
        </c:manualLayout>
      </c:layout>
      <c:barChart>
        <c:barDir val="col"/>
        <c:grouping val="clustered"/>
        <c:varyColors val="0"/>
        <c:ser>
          <c:idx val="0"/>
          <c:order val="0"/>
          <c:tx>
            <c:strRef>
              <c:f>Sheet1!$B$1</c:f>
              <c:strCache>
                <c:ptCount val="1"/>
                <c:pt idx="0">
                  <c:v>Column1</c:v>
                </c:pt>
              </c:strCache>
            </c:strRef>
          </c:tx>
          <c:spPr>
            <a:solidFill>
              <a:srgbClr val="5A85D7"/>
            </a:solidFill>
            <a:ln w="28575" cap="rnd">
              <a:solidFill>
                <a:srgbClr val="FFFFFF"/>
              </a:solidFill>
              <a:round/>
            </a:ln>
            <a:effectLst/>
            <a:scene3d>
              <a:camera prst="orthographicFront"/>
              <a:lightRig rig="threePt" dir="t"/>
            </a:scene3d>
          </c:spPr>
          <c:invertIfNegative val="0"/>
          <c:dPt>
            <c:idx val="0"/>
            <c:invertIfNegative val="0"/>
            <c:bubble3D val="0"/>
            <c:spPr>
              <a:solidFill>
                <a:srgbClr val="BE1C37"/>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F-47F8-47CF-BD7E-B24F4EB43A76}"/>
              </c:ext>
            </c:extLst>
          </c:dPt>
          <c:dPt>
            <c:idx val="1"/>
            <c:invertIfNegative val="0"/>
            <c:bubble3D val="0"/>
            <c:spPr>
              <a:solidFill>
                <a:srgbClr val="A5D867">
                  <a:lumMod val="75000"/>
                </a:srgbClr>
              </a:solidFill>
              <a:ln w="28575" cap="rnd">
                <a:solidFill>
                  <a:srgbClr val="FFFFFF"/>
                </a:solidFill>
                <a:round/>
              </a:ln>
              <a:effectLst/>
              <a:scene3d>
                <a:camera prst="orthographicFront"/>
                <a:lightRig rig="threePt" dir="t"/>
              </a:scene3d>
            </c:spPr>
            <c:extLst>
              <c:ext xmlns:c16="http://schemas.microsoft.com/office/drawing/2014/chart" uri="{C3380CC4-5D6E-409C-BE32-E72D297353CC}">
                <c16:uniqueId val="{0000001E-47F8-47CF-BD7E-B24F4EB43A76}"/>
              </c:ext>
            </c:extLst>
          </c:dPt>
          <c:dPt>
            <c:idx val="4"/>
            <c:invertIfNegative val="0"/>
            <c:bubble3D val="0"/>
            <c:extLst>
              <c:ext xmlns:c16="http://schemas.microsoft.com/office/drawing/2014/chart" uri="{C3380CC4-5D6E-409C-BE32-E72D297353CC}">
                <c16:uniqueId val="{00000012-47F8-47CF-BD7E-B24F4EB43A76}"/>
              </c:ext>
            </c:extLst>
          </c:dPt>
          <c:dPt>
            <c:idx val="5"/>
            <c:invertIfNegative val="0"/>
            <c:bubble3D val="0"/>
            <c:extLst>
              <c:ext xmlns:c16="http://schemas.microsoft.com/office/drawing/2014/chart" uri="{C3380CC4-5D6E-409C-BE32-E72D297353CC}">
                <c16:uniqueId val="{00000013-47F8-47CF-BD7E-B24F4EB43A76}"/>
              </c:ext>
            </c:extLst>
          </c:dPt>
          <c:dPt>
            <c:idx val="6"/>
            <c:invertIfNegative val="0"/>
            <c:bubble3D val="0"/>
            <c:extLst>
              <c:ext xmlns:c16="http://schemas.microsoft.com/office/drawing/2014/chart" uri="{C3380CC4-5D6E-409C-BE32-E72D297353CC}">
                <c16:uniqueId val="{00000014-47F8-47CF-BD7E-B24F4EB43A76}"/>
              </c:ext>
            </c:extLst>
          </c:dPt>
          <c:dLbls>
            <c:numFmt formatCode="0.0&quot;%&quot;" sourceLinked="0"/>
            <c:spPr>
              <a:noFill/>
              <a:ln w="28575">
                <a:noFill/>
              </a:ln>
              <a:effectLst/>
            </c:spPr>
            <c:txPr>
              <a:bodyPr rot="0" vert="horz"/>
              <a:lstStyle/>
              <a:p>
                <a:pPr algn="ct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Miami County</c:v>
                </c:pt>
                <c:pt idx="1">
                  <c:v>IN</c:v>
                </c:pt>
                <c:pt idx="2">
                  <c:v>US</c:v>
                </c:pt>
              </c:strCache>
            </c:strRef>
          </c:cat>
          <c:val>
            <c:numRef>
              <c:f>Sheet1!$B$2:$B$4</c:f>
              <c:numCache>
                <c:formatCode>General</c:formatCode>
                <c:ptCount val="3"/>
                <c:pt idx="0">
                  <c:v>30.4</c:v>
                </c:pt>
                <c:pt idx="1">
                  <c:v>31.6</c:v>
                </c:pt>
                <c:pt idx="2">
                  <c:v>27.6</c:v>
                </c:pt>
              </c:numCache>
            </c:numRef>
          </c:val>
          <c:extLst>
            <c:ext xmlns:c16="http://schemas.microsoft.com/office/drawing/2014/chart" uri="{C3380CC4-5D6E-409C-BE32-E72D297353CC}">
              <c16:uniqueId val="{00000000-CF09-42DE-8001-072459E2761A}"/>
            </c:ext>
          </c:extLst>
        </c:ser>
        <c:dLbls>
          <c:showLegendKey val="0"/>
          <c:showVal val="0"/>
          <c:showCatName val="0"/>
          <c:showSerName val="0"/>
          <c:showPercent val="0"/>
          <c:showBubbleSize val="0"/>
        </c:dLbls>
        <c:gapWidth val="25"/>
        <c:axId val="104042880"/>
        <c:axId val="104041088"/>
      </c:barChart>
      <c:valAx>
        <c:axId val="104041088"/>
        <c:scaling>
          <c:orientation val="minMax"/>
          <c:max val="100"/>
        </c:scaling>
        <c:delete val="1"/>
        <c:axPos val="l"/>
        <c:numFmt formatCode="0&quot;%&quot;" sourceLinked="0"/>
        <c:majorTickMark val="out"/>
        <c:minorTickMark val="none"/>
        <c:tickLblPos val="nextTo"/>
        <c:crossAx val="104042880"/>
        <c:crosses val="autoZero"/>
        <c:crossBetween val="between"/>
        <c:majorUnit val="20"/>
      </c:valAx>
      <c:catAx>
        <c:axId val="104042880"/>
        <c:scaling>
          <c:orientation val="minMax"/>
        </c:scaling>
        <c:delete val="0"/>
        <c:axPos val="b"/>
        <c:numFmt formatCode="General" sourceLinked="0"/>
        <c:majorTickMark val="none"/>
        <c:minorTickMark val="none"/>
        <c:tickLblPos val="nextTo"/>
        <c:spPr>
          <a:ln>
            <a:noFill/>
          </a:ln>
        </c:spPr>
        <c:txPr>
          <a:bodyPr/>
          <a:lstStyle/>
          <a:p>
            <a:pPr algn="ctr">
              <a:defRPr sz="1200"/>
            </a:pPr>
            <a:endParaRPr lang="en-US"/>
          </a:p>
        </c:txPr>
        <c:crossAx val="104041088"/>
        <c:crosses val="autoZero"/>
        <c:auto val="1"/>
        <c:lblAlgn val="ctr"/>
        <c:lblOffset val="100"/>
        <c:noMultiLvlLbl val="0"/>
      </c:catAx>
      <c:spPr>
        <a:noFill/>
        <a:ln>
          <a:noFill/>
        </a:ln>
        <a:effectLst/>
        <a:scene3d>
          <a:camera prst="orthographicFront"/>
          <a:lightRig rig="threePt" dir="t"/>
        </a:scene3d>
        <a:sp3d/>
      </c:spPr>
    </c:plotArea>
    <c:plotVisOnly val="1"/>
    <c:dispBlanksAs val="gap"/>
    <c:showDLblsOverMax val="0"/>
  </c:chart>
  <c:spPr>
    <a:effectLst/>
  </c:spPr>
  <c:txPr>
    <a:bodyPr/>
    <a:lstStyle/>
    <a:p>
      <a:pPr>
        <a:defRPr sz="1200" b="1">
          <a:latin typeface="Arial Narrow" panose="020B0606020202030204" pitchFamily="34" charset="0"/>
          <a:ea typeface="Segoe UI" pitchFamily="34" charset="0"/>
          <a:cs typeface="Segoe UI"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802469135802469E-2"/>
          <c:y val="0.19624096601994973"/>
          <c:w val="0.97993827160493829"/>
          <c:h val="0.80375903398005033"/>
        </c:manualLayout>
      </c:layout>
      <c:barChart>
        <c:barDir val="bar"/>
        <c:grouping val="percentStacked"/>
        <c:varyColors val="0"/>
        <c:ser>
          <c:idx val="0"/>
          <c:order val="0"/>
          <c:tx>
            <c:strRef>
              <c:f>Sheet1!$A$2</c:f>
              <c:strCache>
                <c:ptCount val="1"/>
                <c:pt idx="0">
                  <c:v>Major Problem</c:v>
                </c:pt>
              </c:strCache>
            </c:strRef>
          </c:tx>
          <c:spPr>
            <a:solidFill>
              <a:srgbClr val="BE1C37"/>
            </a:solidFill>
            <a:ln w="38100">
              <a:solidFill>
                <a:srgbClr val="FFFFFF"/>
              </a:solidFill>
            </a:ln>
          </c:spPr>
          <c:invertIfNegative val="0"/>
          <c:dPt>
            <c:idx val="0"/>
            <c:invertIfNegative val="0"/>
            <c:bubble3D val="0"/>
            <c:extLst>
              <c:ext xmlns:c16="http://schemas.microsoft.com/office/drawing/2014/chart" uri="{C3380CC4-5D6E-409C-BE32-E72D297353CC}">
                <c16:uniqueId val="{00000000-1D63-4518-AA71-A37808482E28}"/>
              </c:ext>
            </c:extLst>
          </c:dPt>
          <c:dPt>
            <c:idx val="1"/>
            <c:invertIfNegative val="0"/>
            <c:bubble3D val="0"/>
            <c:extLst>
              <c:ext xmlns:c16="http://schemas.microsoft.com/office/drawing/2014/chart" uri="{C3380CC4-5D6E-409C-BE32-E72D297353CC}">
                <c16:uniqueId val="{00000001-1D63-4518-AA71-A37808482E28}"/>
              </c:ext>
            </c:extLst>
          </c:dPt>
          <c:dPt>
            <c:idx val="2"/>
            <c:invertIfNegative val="0"/>
            <c:bubble3D val="0"/>
            <c:extLst>
              <c:ext xmlns:c16="http://schemas.microsoft.com/office/drawing/2014/chart" uri="{C3380CC4-5D6E-409C-BE32-E72D297353CC}">
                <c16:uniqueId val="{00000002-1D63-4518-AA71-A37808482E28}"/>
              </c:ext>
            </c:extLst>
          </c:dPt>
          <c:dPt>
            <c:idx val="3"/>
            <c:invertIfNegative val="0"/>
            <c:bubble3D val="0"/>
            <c:extLst>
              <c:ext xmlns:c16="http://schemas.microsoft.com/office/drawing/2014/chart" uri="{C3380CC4-5D6E-409C-BE32-E72D297353CC}">
                <c16:uniqueId val="{00000003-1D63-4518-AA71-A37808482E28}"/>
              </c:ext>
            </c:extLst>
          </c:dPt>
          <c:dPt>
            <c:idx val="4"/>
            <c:invertIfNegative val="0"/>
            <c:bubble3D val="0"/>
            <c:extLst>
              <c:ext xmlns:c16="http://schemas.microsoft.com/office/drawing/2014/chart" uri="{C3380CC4-5D6E-409C-BE32-E72D297353CC}">
                <c16:uniqueId val="{00000004-1D63-4518-AA71-A37808482E28}"/>
              </c:ext>
            </c:extLst>
          </c:dPt>
          <c:dLbls>
            <c:numFmt formatCode="#,##0.0&quot;%&quot;" sourceLinked="0"/>
            <c:spPr>
              <a:noFill/>
              <a:ln>
                <a:noFill/>
              </a:ln>
              <a:effectLst/>
            </c:spPr>
            <c:txPr>
              <a:bodyPr rot="0" vert="horz"/>
              <a:lstStyle/>
              <a:p>
                <a:pPr>
                  <a:defRPr b="1">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Nutrition, Physical Activity, and Weight</c:v>
                </c:pt>
              </c:strCache>
            </c:strRef>
          </c:cat>
          <c:val>
            <c:numRef>
              <c:f>Sheet1!$B$2</c:f>
              <c:numCache>
                <c:formatCode>General</c:formatCode>
                <c:ptCount val="1"/>
                <c:pt idx="0">
                  <c:v>41.9</c:v>
                </c:pt>
              </c:numCache>
            </c:numRef>
          </c:val>
          <c:extLst>
            <c:ext xmlns:c16="http://schemas.microsoft.com/office/drawing/2014/chart" uri="{C3380CC4-5D6E-409C-BE32-E72D297353CC}">
              <c16:uniqueId val="{00000005-1D63-4518-AA71-A37808482E28}"/>
            </c:ext>
          </c:extLst>
        </c:ser>
        <c:ser>
          <c:idx val="1"/>
          <c:order val="1"/>
          <c:tx>
            <c:strRef>
              <c:f>Sheet1!$A$3</c:f>
              <c:strCache>
                <c:ptCount val="1"/>
                <c:pt idx="0">
                  <c:v>Moderate Problem</c:v>
                </c:pt>
              </c:strCache>
            </c:strRef>
          </c:tx>
          <c:spPr>
            <a:solidFill>
              <a:srgbClr val="ECC182">
                <a:lumMod val="75000"/>
              </a:srgbClr>
            </a:solidFill>
            <a:ln w="38100">
              <a:solidFill>
                <a:srgbClr val="FFFFFF"/>
              </a:solidFill>
            </a:ln>
          </c:spPr>
          <c:invertIfNegative val="0"/>
          <c:dLbls>
            <c:numFmt formatCode="0.0&quot;%&quot;"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Nutrition, Physical Activity, and Weight</c:v>
                </c:pt>
              </c:strCache>
            </c:strRef>
          </c:cat>
          <c:val>
            <c:numRef>
              <c:f>Sheet1!$B$3</c:f>
              <c:numCache>
                <c:formatCode>General</c:formatCode>
                <c:ptCount val="1"/>
                <c:pt idx="0">
                  <c:v>25.8</c:v>
                </c:pt>
              </c:numCache>
            </c:numRef>
          </c:val>
          <c:extLst>
            <c:ext xmlns:c16="http://schemas.microsoft.com/office/drawing/2014/chart" uri="{C3380CC4-5D6E-409C-BE32-E72D297353CC}">
              <c16:uniqueId val="{00000006-1D63-4518-AA71-A37808482E28}"/>
            </c:ext>
          </c:extLst>
        </c:ser>
        <c:ser>
          <c:idx val="2"/>
          <c:order val="2"/>
          <c:tx>
            <c:strRef>
              <c:f>Sheet1!$A$4</c:f>
              <c:strCache>
                <c:ptCount val="1"/>
                <c:pt idx="0">
                  <c:v>Minor Problem</c:v>
                </c:pt>
              </c:strCache>
            </c:strRef>
          </c:tx>
          <c:spPr>
            <a:solidFill>
              <a:srgbClr val="5A85D7"/>
            </a:solidFill>
            <a:ln w="38100">
              <a:solidFill>
                <a:srgbClr val="FFFFFF"/>
              </a:solidFill>
            </a:ln>
          </c:spPr>
          <c:invertIfNegative val="0"/>
          <c:dLbls>
            <c:numFmt formatCode="0.0&quot;%&quot;" sourceLinked="0"/>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Nutrition, Physical Activity, and Weight</c:v>
                </c:pt>
              </c:strCache>
            </c:strRef>
          </c:cat>
          <c:val>
            <c:numRef>
              <c:f>Sheet1!$B$4</c:f>
              <c:numCache>
                <c:formatCode>General</c:formatCode>
                <c:ptCount val="1"/>
                <c:pt idx="0">
                  <c:v>25.8</c:v>
                </c:pt>
              </c:numCache>
            </c:numRef>
          </c:val>
          <c:extLst>
            <c:ext xmlns:c16="http://schemas.microsoft.com/office/drawing/2014/chart" uri="{C3380CC4-5D6E-409C-BE32-E72D297353CC}">
              <c16:uniqueId val="{00000007-1D63-4518-AA71-A37808482E28}"/>
            </c:ext>
          </c:extLst>
        </c:ser>
        <c:ser>
          <c:idx val="3"/>
          <c:order val="3"/>
          <c:tx>
            <c:strRef>
              <c:f>Sheet1!$A$5</c:f>
              <c:strCache>
                <c:ptCount val="1"/>
                <c:pt idx="0">
                  <c:v>No Problem At All</c:v>
                </c:pt>
              </c:strCache>
            </c:strRef>
          </c:tx>
          <c:spPr>
            <a:solidFill>
              <a:srgbClr val="A5D867">
                <a:lumMod val="75000"/>
              </a:srgbClr>
            </a:solidFill>
            <a:ln w="38100">
              <a:solidFill>
                <a:srgbClr val="FFFFFF"/>
              </a:solidFill>
            </a:ln>
          </c:spPr>
          <c:invertIfNegative val="0"/>
          <c:dLbls>
            <c:numFmt formatCode="0.0&quot;%&quot;"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Sheet1!$B$1</c:f>
              <c:strCache>
                <c:ptCount val="1"/>
                <c:pt idx="0">
                  <c:v>Nutrition, Physical Activity, and Weight</c:v>
                </c:pt>
              </c:strCache>
            </c:strRef>
          </c:cat>
          <c:val>
            <c:numRef>
              <c:f>Sheet1!$B$5</c:f>
              <c:numCache>
                <c:formatCode>General</c:formatCode>
                <c:ptCount val="1"/>
                <c:pt idx="0">
                  <c:v>6.5</c:v>
                </c:pt>
              </c:numCache>
            </c:numRef>
          </c:val>
          <c:extLst>
            <c:ext xmlns:c16="http://schemas.microsoft.com/office/drawing/2014/chart" uri="{C3380CC4-5D6E-409C-BE32-E72D297353CC}">
              <c16:uniqueId val="{00000008-1D63-4518-AA71-A37808482E28}"/>
            </c:ext>
          </c:extLst>
        </c:ser>
        <c:dLbls>
          <c:showLegendKey val="0"/>
          <c:showVal val="0"/>
          <c:showCatName val="0"/>
          <c:showSerName val="0"/>
          <c:showPercent val="0"/>
          <c:showBubbleSize val="0"/>
        </c:dLbls>
        <c:gapWidth val="60"/>
        <c:overlap val="100"/>
        <c:axId val="176833280"/>
        <c:axId val="176827392"/>
      </c:barChart>
      <c:valAx>
        <c:axId val="176827392"/>
        <c:scaling>
          <c:orientation val="minMax"/>
        </c:scaling>
        <c:delete val="1"/>
        <c:axPos val="b"/>
        <c:numFmt formatCode="0%" sourceLinked="1"/>
        <c:majorTickMark val="out"/>
        <c:minorTickMark val="none"/>
        <c:tickLblPos val="none"/>
        <c:crossAx val="176833280"/>
        <c:crosses val="autoZero"/>
        <c:crossBetween val="between"/>
      </c:valAx>
      <c:catAx>
        <c:axId val="176833280"/>
        <c:scaling>
          <c:orientation val="minMax"/>
        </c:scaling>
        <c:delete val="1"/>
        <c:axPos val="l"/>
        <c:numFmt formatCode="General" sourceLinked="0"/>
        <c:majorTickMark val="out"/>
        <c:minorTickMark val="none"/>
        <c:tickLblPos val="none"/>
        <c:crossAx val="176827392"/>
        <c:crosses val="autoZero"/>
        <c:auto val="1"/>
        <c:lblAlgn val="ctr"/>
        <c:lblOffset val="100"/>
        <c:noMultiLvlLbl val="0"/>
      </c:catAx>
    </c:plotArea>
    <c:legend>
      <c:legendPos val="t"/>
      <c:legendEntry>
        <c:idx val="0"/>
        <c:txPr>
          <a:bodyPr/>
          <a:lstStyle/>
          <a:p>
            <a:pPr>
              <a:defRPr sz="1400">
                <a:solidFill>
                  <a:schemeClr val="accent2"/>
                </a:solidFill>
                <a:latin typeface="Arial" panose="020B0604020202020204" pitchFamily="34" charset="0"/>
                <a:cs typeface="Arial" panose="020B0604020202020204" pitchFamily="34" charset="0"/>
              </a:defRPr>
            </a:pPr>
            <a:endParaRPr lang="en-US"/>
          </a:p>
        </c:txPr>
      </c:legendEntry>
      <c:legendEntry>
        <c:idx val="1"/>
        <c:txPr>
          <a:bodyPr/>
          <a:lstStyle/>
          <a:p>
            <a:pPr>
              <a:defRPr sz="1400">
                <a:solidFill>
                  <a:schemeClr val="accent3">
                    <a:lumMod val="50000"/>
                  </a:schemeClr>
                </a:solidFill>
                <a:latin typeface="Arial" panose="020B0604020202020204" pitchFamily="34" charset="0"/>
                <a:cs typeface="Arial" panose="020B0604020202020204" pitchFamily="34" charset="0"/>
              </a:defRPr>
            </a:pPr>
            <a:endParaRPr lang="en-US"/>
          </a:p>
        </c:txPr>
      </c:legendEntry>
      <c:legendEntry>
        <c:idx val="2"/>
        <c:txPr>
          <a:bodyPr/>
          <a:lstStyle/>
          <a:p>
            <a:pPr>
              <a:defRPr sz="1400">
                <a:solidFill>
                  <a:schemeClr val="accent1"/>
                </a:solidFill>
                <a:latin typeface="Arial" panose="020B0604020202020204" pitchFamily="34" charset="0"/>
                <a:cs typeface="Arial" panose="020B0604020202020204" pitchFamily="34" charset="0"/>
              </a:defRPr>
            </a:pPr>
            <a:endParaRPr lang="en-US"/>
          </a:p>
        </c:txPr>
      </c:legendEntry>
      <c:legendEntry>
        <c:idx val="3"/>
        <c:txPr>
          <a:bodyPr/>
          <a:lstStyle/>
          <a:p>
            <a:pPr>
              <a:defRPr sz="1400">
                <a:solidFill>
                  <a:schemeClr val="accent4">
                    <a:lumMod val="50000"/>
                  </a:schemeClr>
                </a:solidFill>
                <a:latin typeface="Arial" panose="020B0604020202020204" pitchFamily="34" charset="0"/>
                <a:cs typeface="Arial" panose="020B0604020202020204" pitchFamily="34" charset="0"/>
              </a:defRPr>
            </a:pPr>
            <a:endParaRPr lang="en-US"/>
          </a:p>
        </c:txPr>
      </c:legendEntry>
      <c:layout>
        <c:manualLayout>
          <c:xMode val="edge"/>
          <c:yMode val="edge"/>
          <c:x val="1.3635413628851949E-2"/>
          <c:y val="0"/>
          <c:w val="0.9727291727422962"/>
          <c:h val="0.23176122747502409"/>
        </c:manualLayout>
      </c:layout>
      <c:overlay val="0"/>
      <c:txPr>
        <a:bodyPr/>
        <a:lstStyle/>
        <a:p>
          <a:pPr>
            <a:defRPr sz="1400">
              <a:solidFill>
                <a:schemeClr val="tx1">
                  <a:lumMod val="65000"/>
                  <a:lumOff val="35000"/>
                </a:schemeClr>
              </a:solidFill>
              <a:latin typeface="Arial" panose="020B0604020202020204" pitchFamily="34" charset="0"/>
              <a:cs typeface="Arial" panose="020B0604020202020204" pitchFamily="34" charset="0"/>
            </a:defRPr>
          </a:pPr>
          <a:endParaRPr lang="en-US"/>
        </a:p>
      </c:txPr>
    </c:legend>
    <c:plotVisOnly val="1"/>
    <c:dispBlanksAs val="zero"/>
    <c:showDLblsOverMax val="0"/>
  </c:chart>
  <c:txPr>
    <a:bodyPr/>
    <a:lstStyle/>
    <a:p>
      <a:pPr>
        <a:defRPr sz="1800" b="0">
          <a:latin typeface="Arial Narrow" panose="020B0606020202030204"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cdr:x>
      <cdr:y>0.85714</cdr:y>
    </cdr:from>
    <cdr:to>
      <cdr:x>0.02245</cdr:x>
      <cdr:y>0.99124</cdr:y>
    </cdr:to>
    <cdr:sp macro="" textlink="">
      <cdr:nvSpPr>
        <cdr:cNvPr id="5" name="TextBox 1"/>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2" name="TextBox 1"/>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3" name="TextBox 1">
          <a:extLst xmlns:a="http://schemas.openxmlformats.org/drawingml/2006/main">
            <a:ext uri="{FF2B5EF4-FFF2-40B4-BE49-F238E27FC236}">
              <a16:creationId xmlns:a16="http://schemas.microsoft.com/office/drawing/2014/main" id="{154E9D09-A8BB-4CC2-A020-86A458948ACD}"/>
            </a:ext>
          </a:extLst>
        </cdr:cNvPr>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4" name="TextBox 1">
          <a:extLst xmlns:a="http://schemas.openxmlformats.org/drawingml/2006/main">
            <a:ext uri="{FF2B5EF4-FFF2-40B4-BE49-F238E27FC236}">
              <a16:creationId xmlns:a16="http://schemas.microsoft.com/office/drawing/2014/main" id="{B2FC6848-5739-4EC4-8718-55EE2AA4CC1F}"/>
            </a:ext>
          </a:extLst>
        </cdr:cNvPr>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0.85714</cdr:y>
    </cdr:from>
    <cdr:to>
      <cdr:x>0.02245</cdr:x>
      <cdr:y>0.99124</cdr:y>
    </cdr:to>
    <cdr:sp macro="" textlink="">
      <cdr:nvSpPr>
        <cdr:cNvPr id="5" name="TextBox 1"/>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2" name="TextBox 1"/>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3" name="TextBox 1">
          <a:extLst xmlns:a="http://schemas.openxmlformats.org/drawingml/2006/main">
            <a:ext uri="{FF2B5EF4-FFF2-40B4-BE49-F238E27FC236}">
              <a16:creationId xmlns:a16="http://schemas.microsoft.com/office/drawing/2014/main" id="{A42C3365-AFE4-498A-AC62-035972B6A3F7}"/>
            </a:ext>
          </a:extLst>
        </cdr:cNvPr>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4" name="TextBox 1">
          <a:extLst xmlns:a="http://schemas.openxmlformats.org/drawingml/2006/main">
            <a:ext uri="{FF2B5EF4-FFF2-40B4-BE49-F238E27FC236}">
              <a16:creationId xmlns:a16="http://schemas.microsoft.com/office/drawing/2014/main" id="{B39F6C9D-EFB1-4DF5-A558-6BF0C3EF7A0C}"/>
            </a:ext>
          </a:extLst>
        </cdr:cNvPr>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0.85714</cdr:y>
    </cdr:from>
    <cdr:to>
      <cdr:x>0.02245</cdr:x>
      <cdr:y>0.99124</cdr:y>
    </cdr:to>
    <cdr:sp macro="" textlink="">
      <cdr:nvSpPr>
        <cdr:cNvPr id="5" name="TextBox 1"/>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2" name="TextBox 1"/>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3" name="TextBox 1">
          <a:extLst xmlns:a="http://schemas.openxmlformats.org/drawingml/2006/main">
            <a:ext uri="{FF2B5EF4-FFF2-40B4-BE49-F238E27FC236}">
              <a16:creationId xmlns:a16="http://schemas.microsoft.com/office/drawing/2014/main" id="{9CEDA644-F022-4101-990D-CCB92B2F0418}"/>
            </a:ext>
          </a:extLst>
        </cdr:cNvPr>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4" name="TextBox 1">
          <a:extLst xmlns:a="http://schemas.openxmlformats.org/drawingml/2006/main">
            <a:ext uri="{FF2B5EF4-FFF2-40B4-BE49-F238E27FC236}">
              <a16:creationId xmlns:a16="http://schemas.microsoft.com/office/drawing/2014/main" id="{7CAC3DD6-3F08-4682-8B6F-93F6E12077CB}"/>
            </a:ext>
          </a:extLst>
        </cdr:cNvPr>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0.85714</cdr:y>
    </cdr:from>
    <cdr:to>
      <cdr:x>0.02245</cdr:x>
      <cdr:y>0.99124</cdr:y>
    </cdr:to>
    <cdr:sp macro="" textlink="">
      <cdr:nvSpPr>
        <cdr:cNvPr id="5" name="TextBox 1"/>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2" name="TextBox 1"/>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3" name="TextBox 1">
          <a:extLst xmlns:a="http://schemas.openxmlformats.org/drawingml/2006/main">
            <a:ext uri="{FF2B5EF4-FFF2-40B4-BE49-F238E27FC236}">
              <a16:creationId xmlns:a16="http://schemas.microsoft.com/office/drawing/2014/main" id="{7D9B8B5C-85E0-4A1D-9A1A-DE492C69CDAE}"/>
            </a:ext>
          </a:extLst>
        </cdr:cNvPr>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dr:relSizeAnchor xmlns:cdr="http://schemas.openxmlformats.org/drawingml/2006/chartDrawing">
    <cdr:from>
      <cdr:x>0</cdr:x>
      <cdr:y>0.85714</cdr:y>
    </cdr:from>
    <cdr:to>
      <cdr:x>0.02245</cdr:x>
      <cdr:y>0.99124</cdr:y>
    </cdr:to>
    <cdr:sp macro="" textlink="">
      <cdr:nvSpPr>
        <cdr:cNvPr id="4" name="TextBox 1">
          <a:extLst xmlns:a="http://schemas.openxmlformats.org/drawingml/2006/main">
            <a:ext uri="{FF2B5EF4-FFF2-40B4-BE49-F238E27FC236}">
              <a16:creationId xmlns:a16="http://schemas.microsoft.com/office/drawing/2014/main" id="{6F82106B-957B-4606-933F-67CABDCFBE19}"/>
            </a:ext>
          </a:extLst>
        </cdr:cNvPr>
        <cdr:cNvSpPr txBox="1"/>
      </cdr:nvSpPr>
      <cdr:spPr>
        <a:xfrm xmlns:a="http://schemas.openxmlformats.org/drawingml/2006/main">
          <a:off x="0" y="1377038"/>
          <a:ext cx="184731" cy="215444"/>
        </a:xfrm>
        <a:prstGeom xmlns:a="http://schemas.openxmlformats.org/drawingml/2006/main" prst="rect">
          <a:avLst/>
        </a:prstGeom>
      </cdr:spPr>
      <cdr:txBody>
        <a:bodyPr xmlns:a="http://schemas.openxmlformats.org/drawingml/2006/main" wrap="none" rtlCol="0">
          <a:spAutoFit/>
        </a:bodyPr>
        <a:lstStyle xmlns:a="http://schemas.openxmlformats.org/drawingml/2006/main"/>
        <a:p xmlns:a="http://schemas.openxmlformats.org/drawingml/2006/main">
          <a:pPr algn="l">
            <a:tabLst>
              <a:tab pos="571500" algn="l"/>
              <a:tab pos="685800" algn="l"/>
            </a:tabLst>
          </a:pPr>
          <a:endParaRPr lang="en-US" sz="800" dirty="0">
            <a:solidFill>
              <a:schemeClr val="tx1">
                <a:lumMod val="75000"/>
                <a:lumOff val="25000"/>
              </a:schemeClr>
            </a:solidFill>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4" rIns="93170" bIns="46584"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4" rIns="93170" bIns="46584" rtlCol="0"/>
          <a:lstStyle>
            <a:lvl1pPr algn="r">
              <a:defRPr sz="1200"/>
            </a:lvl1pPr>
          </a:lstStyle>
          <a:p>
            <a:fld id="{4C20DA29-2FB9-B448-947C-DF972BF45ED9}" type="datetime1">
              <a:rPr lang="en-US" smtClean="0">
                <a:latin typeface="Arial" panose="020B0604020202020204" pitchFamily="34" charset="0"/>
              </a:rPr>
              <a:t>3/15/2022</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6"/>
            <a:ext cx="3037840" cy="464820"/>
          </a:xfrm>
          <a:prstGeom prst="rect">
            <a:avLst/>
          </a:prstGeom>
        </p:spPr>
        <p:txBody>
          <a:bodyPr vert="horz" lIns="93170" tIns="46584" rIns="93170" bIns="46584"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70" tIns="46584" rIns="93170" bIns="46584" rtlCol="0" anchor="b"/>
          <a:lstStyle>
            <a:lvl1pPr algn="r">
              <a:defRPr sz="1200"/>
            </a:lvl1pPr>
          </a:lstStyle>
          <a:p>
            <a:fld id="{5E78F189-4D5E-E44D-896A-64D28F7BFE26}"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0112673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4" rIns="93170" bIns="46584"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0" tIns="46584" rIns="93170" bIns="46584" rtlCol="0"/>
          <a:lstStyle>
            <a:lvl1pPr algn="r">
              <a:defRPr sz="1200">
                <a:latin typeface="Arial" panose="020B0604020202020204" pitchFamily="34" charset="0"/>
              </a:defRPr>
            </a:lvl1pPr>
          </a:lstStyle>
          <a:p>
            <a:fld id="{ECDB0DC8-20C1-834B-BA11-76FAB8BC91B0}" type="datetime1">
              <a:rPr lang="en-US" smtClean="0"/>
              <a:pPr/>
              <a:t>3/15/2022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0" tIns="46584" rIns="93170"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0" tIns="46584" rIns="93170" bIns="465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0" tIns="46584" rIns="93170" bIns="46584"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0" tIns="46584" rIns="93170" bIns="46584" rtlCol="0" anchor="b"/>
          <a:lstStyle>
            <a:lvl1pPr algn="r">
              <a:defRPr sz="1200">
                <a:latin typeface="Arial" panose="020B0604020202020204" pitchFamily="34" charset="0"/>
              </a:defRPr>
            </a:lvl1pPr>
          </a:lstStyle>
          <a:p>
            <a:fld id="{C08465F9-E3E4-D749-99CD-BFDFA9EC8C83}" type="slidenum">
              <a:rPr lang="en-US" smtClean="0"/>
              <a:pPr/>
              <a:t>‹#›</a:t>
            </a:fld>
            <a:endParaRPr lang="en-US" dirty="0"/>
          </a:p>
        </p:txBody>
      </p:sp>
    </p:spTree>
    <p:extLst>
      <p:ext uri="{BB962C8B-B14F-4D97-AF65-F5344CB8AC3E}">
        <p14:creationId xmlns:p14="http://schemas.microsoft.com/office/powerpoint/2010/main" val="27089822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590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8465F9-E3E4-D749-99CD-BFDFA9EC8C83}" type="slidenum">
              <a:rPr lang="en-US" smtClean="0"/>
              <a:pPr/>
              <a:t>10</a:t>
            </a:fld>
            <a:endParaRPr lang="en-US" dirty="0"/>
          </a:p>
        </p:txBody>
      </p:sp>
    </p:spTree>
    <p:extLst>
      <p:ext uri="{BB962C8B-B14F-4D97-AF65-F5344CB8AC3E}">
        <p14:creationId xmlns:p14="http://schemas.microsoft.com/office/powerpoint/2010/main" val="3348588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8473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8109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084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123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88264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8465F9-E3E4-D749-99CD-BFDFA9EC8C83}" type="slidenum">
              <a:rPr lang="en-US" smtClean="0"/>
              <a:pPr/>
              <a:t>17</a:t>
            </a:fld>
            <a:endParaRPr lang="en-US" dirty="0"/>
          </a:p>
        </p:txBody>
      </p:sp>
    </p:spTree>
    <p:extLst>
      <p:ext uri="{BB962C8B-B14F-4D97-AF65-F5344CB8AC3E}">
        <p14:creationId xmlns:p14="http://schemas.microsoft.com/office/powerpoint/2010/main" val="914313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7233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9564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862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2312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8465F9-E3E4-D749-99CD-BFDFA9EC8C83}" type="slidenum">
              <a:rPr lang="en-US" smtClean="0"/>
              <a:pPr/>
              <a:t>22</a:t>
            </a:fld>
            <a:endParaRPr lang="en-US" dirty="0"/>
          </a:p>
        </p:txBody>
      </p:sp>
    </p:spTree>
    <p:extLst>
      <p:ext uri="{BB962C8B-B14F-4D97-AF65-F5344CB8AC3E}">
        <p14:creationId xmlns:p14="http://schemas.microsoft.com/office/powerpoint/2010/main" val="1509463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232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6646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3747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4461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5638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8297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8460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5916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783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174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1194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66038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4557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007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1527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559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105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46492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4988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030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32314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5282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8716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7112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01447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2724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465F9-E3E4-D749-99CD-BFDFA9EC8C83}" type="slidenum">
              <a:rPr lang="en-US" smtClean="0"/>
              <a:pPr/>
              <a:t>49</a:t>
            </a:fld>
            <a:endParaRPr lang="en-US" dirty="0"/>
          </a:p>
        </p:txBody>
      </p:sp>
    </p:spTree>
    <p:extLst>
      <p:ext uri="{BB962C8B-B14F-4D97-AF65-F5344CB8AC3E}">
        <p14:creationId xmlns:p14="http://schemas.microsoft.com/office/powerpoint/2010/main" val="149811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089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293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3777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8465F9-E3E4-D749-99CD-BFDFA9EC8C8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0269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41850" cy="34829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BD595C-5A96-4831-A248-0DAD53357ED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2462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633472"/>
            <a:ext cx="7772400" cy="594213"/>
          </a:xfrm>
          <a:prstGeom prst="rect">
            <a:avLst/>
          </a:prstGeom>
        </p:spPr>
        <p:txBody>
          <a:bodyPr anchor="ctr" anchorCtr="0"/>
          <a:lstStyle>
            <a:lvl1pPr algn="ctr" defTabSz="914400" rtl="0" eaLnBrk="1" latinLnBrk="0" hangingPunct="1">
              <a:lnSpc>
                <a:spcPct val="100000"/>
              </a:lnSpc>
              <a:spcBef>
                <a:spcPct val="0"/>
              </a:spcBef>
              <a:buNone/>
              <a:defRPr lang="en-US" sz="4400" kern="1200" spc="-50" dirty="0" smtClean="0">
                <a:solidFill>
                  <a:schemeClr val="bg1"/>
                </a:solidFill>
                <a:effectLst/>
                <a:latin typeface="Arial"/>
                <a:ea typeface="+mj-ea"/>
                <a:cs typeface="Arial"/>
              </a:defRPr>
            </a:lvl1pPr>
          </a:lstStyle>
          <a:p>
            <a:r>
              <a:rPr lang="en-US" dirty="0"/>
              <a:t>Master title style</a:t>
            </a:r>
          </a:p>
        </p:txBody>
      </p:sp>
      <p:sp>
        <p:nvSpPr>
          <p:cNvPr id="3" name="Text Placeholder 2"/>
          <p:cNvSpPr>
            <a:spLocks noGrp="1"/>
          </p:cNvSpPr>
          <p:nvPr>
            <p:ph type="body" idx="1"/>
          </p:nvPr>
        </p:nvSpPr>
        <p:spPr>
          <a:xfrm>
            <a:off x="722313" y="3611880"/>
            <a:ext cx="7772400" cy="428987"/>
          </a:xfrm>
          <a:prstGeom prst="rect">
            <a:avLst/>
          </a:prstGeom>
        </p:spPr>
        <p:txBody>
          <a:bodyPr anchor="t"/>
          <a:lstStyle>
            <a:lvl1pPr marL="0" indent="0" algn="ctr">
              <a:buNone/>
              <a:defRPr sz="2000" b="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1131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NA Chart 3P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Chart Placeholder 7"/>
          <p:cNvSpPr>
            <a:spLocks noGrp="1"/>
          </p:cNvSpPr>
          <p:nvPr>
            <p:ph type="chart" sz="quarter" idx="13"/>
          </p:nvPr>
        </p:nvSpPr>
        <p:spPr>
          <a:xfrm>
            <a:off x="457199" y="1828800"/>
            <a:ext cx="2631057" cy="3013862"/>
          </a:xfrm>
          <a:prstGeom prst="rect">
            <a:avLst/>
          </a:prstGeom>
        </p:spPr>
        <p:txBody>
          <a:bodyPr/>
          <a:lstStyle>
            <a:lvl1pPr>
              <a:buNone/>
              <a:defRPr sz="2000">
                <a:latin typeface="Arial Narrow" panose="020B0606020202030204" pitchFamily="34" charset="0"/>
              </a:defRPr>
            </a:lvl1pPr>
          </a:lstStyle>
          <a:p>
            <a:r>
              <a:rPr lang="en-US"/>
              <a:t>Click icon to add chart</a:t>
            </a:r>
            <a:endParaRPr lang="en-US" dirty="0"/>
          </a:p>
        </p:txBody>
      </p:sp>
      <p:sp>
        <p:nvSpPr>
          <p:cNvPr id="5" name="Chart Placeholder 7"/>
          <p:cNvSpPr>
            <a:spLocks noGrp="1"/>
          </p:cNvSpPr>
          <p:nvPr>
            <p:ph type="chart" sz="quarter" idx="14"/>
          </p:nvPr>
        </p:nvSpPr>
        <p:spPr>
          <a:xfrm>
            <a:off x="3256513" y="1828800"/>
            <a:ext cx="2631500" cy="3013862"/>
          </a:xfrm>
          <a:prstGeom prst="rect">
            <a:avLst/>
          </a:prstGeom>
        </p:spPr>
        <p:txBody>
          <a:bodyPr/>
          <a:lstStyle>
            <a:lvl1pPr>
              <a:buNone/>
              <a:defRPr sz="2000">
                <a:latin typeface="Arial Narrow" panose="020B0606020202030204" pitchFamily="34" charset="0"/>
              </a:defRPr>
            </a:lvl1pPr>
          </a:lstStyle>
          <a:p>
            <a:r>
              <a:rPr lang="en-US"/>
              <a:t>Click icon to add chart</a:t>
            </a:r>
            <a:endParaRPr lang="en-US" dirty="0"/>
          </a:p>
        </p:txBody>
      </p:sp>
      <p:sp>
        <p:nvSpPr>
          <p:cNvPr id="7" name="Text Placeholder 6"/>
          <p:cNvSpPr>
            <a:spLocks noGrp="1"/>
          </p:cNvSpPr>
          <p:nvPr>
            <p:ph type="body" sz="quarter" idx="15" hasCustomPrompt="1"/>
          </p:nvPr>
        </p:nvSpPr>
        <p:spPr>
          <a:xfrm>
            <a:off x="457241"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3256513"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11" name="Chart Placeholder 7"/>
          <p:cNvSpPr>
            <a:spLocks noGrp="1"/>
          </p:cNvSpPr>
          <p:nvPr>
            <p:ph type="chart" sz="quarter" idx="17"/>
          </p:nvPr>
        </p:nvSpPr>
        <p:spPr>
          <a:xfrm>
            <a:off x="6055743" y="1828800"/>
            <a:ext cx="2631057" cy="3013862"/>
          </a:xfrm>
          <a:prstGeom prst="rect">
            <a:avLst/>
          </a:prstGeom>
        </p:spPr>
        <p:txBody>
          <a:bodyPr/>
          <a:lstStyle>
            <a:lvl1pPr>
              <a:buNone/>
              <a:defRPr sz="2000">
                <a:latin typeface="Arial Narrow" panose="020B0606020202030204" pitchFamily="34" charset="0"/>
              </a:defRPr>
            </a:lvl1pPr>
          </a:lstStyle>
          <a:p>
            <a:r>
              <a:rPr lang="en-US"/>
              <a:t>Click icon to add chart</a:t>
            </a:r>
            <a:endParaRPr lang="en-US" dirty="0"/>
          </a:p>
        </p:txBody>
      </p:sp>
      <p:sp>
        <p:nvSpPr>
          <p:cNvPr id="12" name="Text Placeholder 6"/>
          <p:cNvSpPr>
            <a:spLocks noGrp="1"/>
          </p:cNvSpPr>
          <p:nvPr>
            <p:ph type="body" sz="quarter" idx="18" hasCustomPrompt="1"/>
          </p:nvPr>
        </p:nvSpPr>
        <p:spPr>
          <a:xfrm>
            <a:off x="6055785"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78249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NA Chart 3Pie v2">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64489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28650" indent="-628650" algn="l">
              <a:spcBef>
                <a:spcPts val="0"/>
              </a:spcBef>
              <a:buNone/>
              <a:tabLst>
                <a:tab pos="457200" algn="l"/>
                <a:tab pos="62865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Chart Placeholder 7"/>
          <p:cNvSpPr>
            <a:spLocks noGrp="1"/>
          </p:cNvSpPr>
          <p:nvPr>
            <p:ph type="chart" sz="quarter" idx="13"/>
          </p:nvPr>
        </p:nvSpPr>
        <p:spPr>
          <a:xfrm>
            <a:off x="457200" y="2111275"/>
            <a:ext cx="2524126" cy="3013862"/>
          </a:xfrm>
          <a:prstGeom prst="rect">
            <a:avLst/>
          </a:prstGeom>
        </p:spPr>
        <p:txBody>
          <a:bodyPr/>
          <a:lstStyle>
            <a:lvl1pPr>
              <a:buNone/>
              <a:defRPr sz="2000">
                <a:latin typeface="Arial Narrow" panose="020B0606020202030204" pitchFamily="34" charset="0"/>
              </a:defRPr>
            </a:lvl1pPr>
          </a:lstStyle>
          <a:p>
            <a:r>
              <a:rPr lang="en-US"/>
              <a:t>Click icon to add chart</a:t>
            </a:r>
            <a:endParaRPr lang="en-US" dirty="0"/>
          </a:p>
        </p:txBody>
      </p:sp>
      <p:sp>
        <p:nvSpPr>
          <p:cNvPr id="5" name="Chart Placeholder 7"/>
          <p:cNvSpPr>
            <a:spLocks noGrp="1"/>
          </p:cNvSpPr>
          <p:nvPr>
            <p:ph type="chart" sz="quarter" idx="14"/>
          </p:nvPr>
        </p:nvSpPr>
        <p:spPr>
          <a:xfrm>
            <a:off x="3343801" y="2111275"/>
            <a:ext cx="2456924" cy="3013862"/>
          </a:xfrm>
          <a:prstGeom prst="rect">
            <a:avLst/>
          </a:prstGeom>
        </p:spPr>
        <p:txBody>
          <a:bodyPr/>
          <a:lstStyle>
            <a:lvl1pPr>
              <a:buNone/>
              <a:defRPr sz="2000">
                <a:latin typeface="Arial Narrow" panose="020B0606020202030204" pitchFamily="34" charset="0"/>
              </a:defRPr>
            </a:lvl1pPr>
          </a:lstStyle>
          <a:p>
            <a:r>
              <a:rPr lang="en-US"/>
              <a:t>Click icon to add chart</a:t>
            </a:r>
            <a:endParaRPr lang="en-US" dirty="0"/>
          </a:p>
        </p:txBody>
      </p:sp>
      <p:sp>
        <p:nvSpPr>
          <p:cNvPr id="7" name="Text Placeholder 6"/>
          <p:cNvSpPr>
            <a:spLocks noGrp="1"/>
          </p:cNvSpPr>
          <p:nvPr>
            <p:ph type="body" sz="quarter" idx="15" hasCustomPrompt="1"/>
          </p:nvPr>
        </p:nvSpPr>
        <p:spPr>
          <a:xfrm>
            <a:off x="457241" y="1264025"/>
            <a:ext cx="2524551"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3343801" y="1264025"/>
            <a:ext cx="2456924"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11" name="Chart Placeholder 7"/>
          <p:cNvSpPr>
            <a:spLocks noGrp="1"/>
          </p:cNvSpPr>
          <p:nvPr>
            <p:ph type="chart" sz="quarter" idx="17"/>
          </p:nvPr>
        </p:nvSpPr>
        <p:spPr>
          <a:xfrm>
            <a:off x="6162734" y="2111275"/>
            <a:ext cx="2524066" cy="3013862"/>
          </a:xfrm>
          <a:prstGeom prst="rect">
            <a:avLst/>
          </a:prstGeom>
        </p:spPr>
        <p:txBody>
          <a:bodyPr/>
          <a:lstStyle>
            <a:lvl1pPr>
              <a:buNone/>
              <a:defRPr sz="2000">
                <a:latin typeface="Arial Narrow" panose="020B0606020202030204" pitchFamily="34" charset="0"/>
              </a:defRPr>
            </a:lvl1pPr>
          </a:lstStyle>
          <a:p>
            <a:r>
              <a:rPr lang="en-US"/>
              <a:t>Click icon to add chart</a:t>
            </a:r>
            <a:endParaRPr lang="en-US" dirty="0"/>
          </a:p>
        </p:txBody>
      </p:sp>
      <p:sp>
        <p:nvSpPr>
          <p:cNvPr id="12" name="Text Placeholder 6"/>
          <p:cNvSpPr>
            <a:spLocks noGrp="1"/>
          </p:cNvSpPr>
          <p:nvPr>
            <p:ph type="body" sz="quarter" idx="18" hasCustomPrompt="1"/>
          </p:nvPr>
        </p:nvSpPr>
        <p:spPr>
          <a:xfrm>
            <a:off x="6162793" y="1264025"/>
            <a:ext cx="2524491"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38794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NA Chart 2Pie v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28650" indent="-628650" algn="l">
              <a:spcBef>
                <a:spcPts val="0"/>
              </a:spcBef>
              <a:buNone/>
              <a:tabLst>
                <a:tab pos="457200" algn="l"/>
                <a:tab pos="62865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Chart Placeholder 7"/>
          <p:cNvSpPr>
            <a:spLocks noGrp="1"/>
          </p:cNvSpPr>
          <p:nvPr>
            <p:ph type="chart" sz="quarter" idx="13"/>
          </p:nvPr>
        </p:nvSpPr>
        <p:spPr>
          <a:xfrm>
            <a:off x="457198" y="2111275"/>
            <a:ext cx="3876675" cy="3013862"/>
          </a:xfrm>
          <a:prstGeom prst="rect">
            <a:avLst/>
          </a:prstGeom>
        </p:spPr>
        <p:txBody>
          <a:bodyPr/>
          <a:lstStyle>
            <a:lvl1pPr>
              <a:buNone/>
              <a:defRPr sz="2000">
                <a:latin typeface="Arial Narrow" panose="020B0606020202030204" pitchFamily="34" charset="0"/>
              </a:defRPr>
            </a:lvl1pPr>
          </a:lstStyle>
          <a:p>
            <a:r>
              <a:rPr lang="en-US"/>
              <a:t>Click icon to add chart</a:t>
            </a:r>
            <a:endParaRPr lang="en-US" dirty="0"/>
          </a:p>
        </p:txBody>
      </p:sp>
      <p:sp>
        <p:nvSpPr>
          <p:cNvPr id="5" name="Chart Placeholder 7"/>
          <p:cNvSpPr>
            <a:spLocks noGrp="1"/>
          </p:cNvSpPr>
          <p:nvPr>
            <p:ph type="chart" sz="quarter" idx="14"/>
          </p:nvPr>
        </p:nvSpPr>
        <p:spPr>
          <a:xfrm>
            <a:off x="4810125" y="2111275"/>
            <a:ext cx="3876675" cy="3013862"/>
          </a:xfrm>
          <a:prstGeom prst="rect">
            <a:avLst/>
          </a:prstGeom>
        </p:spPr>
        <p:txBody>
          <a:bodyPr/>
          <a:lstStyle>
            <a:lvl1pPr>
              <a:buNone/>
              <a:defRPr sz="2000">
                <a:latin typeface="Arial Narrow" panose="020B0606020202030204" pitchFamily="34" charset="0"/>
              </a:defRPr>
            </a:lvl1pPr>
          </a:lstStyle>
          <a:p>
            <a:r>
              <a:rPr lang="en-US"/>
              <a:t>Click icon to add chart</a:t>
            </a:r>
            <a:endParaRPr lang="en-US" dirty="0"/>
          </a:p>
        </p:txBody>
      </p:sp>
      <p:sp>
        <p:nvSpPr>
          <p:cNvPr id="7" name="Text Placeholder 6"/>
          <p:cNvSpPr>
            <a:spLocks noGrp="1"/>
          </p:cNvSpPr>
          <p:nvPr>
            <p:ph type="body" sz="quarter" idx="15" hasCustomPrompt="1"/>
          </p:nvPr>
        </p:nvSpPr>
        <p:spPr>
          <a:xfrm>
            <a:off x="457240" y="808498"/>
            <a:ext cx="3877327" cy="1130200"/>
          </a:xfrm>
          <a:prstGeom prst="rect">
            <a:avLst/>
          </a:prstGeom>
        </p:spPr>
        <p:txBody>
          <a:bodyPr lIns="0" tIns="0" rIns="0" bIns="45720" anchor="b" anchorCtr="0">
            <a:noAutofit/>
          </a:bodyPr>
          <a:lstStyle>
            <a:lvl1pPr marL="0" indent="0" algn="ctr">
              <a:spcBef>
                <a:spcPts val="0"/>
              </a:spcBef>
              <a:buNone/>
              <a:defRPr sz="22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4810125" y="808498"/>
            <a:ext cx="3876675" cy="1130200"/>
          </a:xfrm>
          <a:prstGeom prst="rect">
            <a:avLst/>
          </a:prstGeom>
        </p:spPr>
        <p:txBody>
          <a:bodyPr lIns="0" tIns="0" rIns="0" bIns="45720" anchor="b" anchorCtr="0">
            <a:noAutofit/>
          </a:bodyPr>
          <a:lstStyle>
            <a:lvl1pPr marL="0" indent="0" algn="ctr">
              <a:spcBef>
                <a:spcPts val="0"/>
              </a:spcBef>
              <a:buNone/>
              <a:defRPr sz="22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60076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NA Chart Key Informan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3424"/>
            <a:ext cx="8229600" cy="1035170"/>
          </a:xfrm>
          <a:prstGeom prst="rect">
            <a:avLst/>
          </a:prstGeom>
        </p:spPr>
        <p:txBody>
          <a:bodyPr lIns="0" tIns="0" rIns="0" bIns="0" anchor="b" anchorCtr="0"/>
          <a:lstStyle>
            <a:lvl1pPr algn="ctr">
              <a:lnSpc>
                <a:spcPct val="100000"/>
              </a:lnSpc>
              <a:defRPr sz="2200" b="0" spc="-50" baseline="0">
                <a:solidFill>
                  <a:srgbClr val="0000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4309757"/>
            <a:ext cx="8229600" cy="828136"/>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Chart Placeholder 7"/>
          <p:cNvSpPr>
            <a:spLocks noGrp="1"/>
          </p:cNvSpPr>
          <p:nvPr>
            <p:ph type="chart" sz="quarter" idx="13"/>
          </p:nvPr>
        </p:nvSpPr>
        <p:spPr>
          <a:xfrm>
            <a:off x="457200" y="2625881"/>
            <a:ext cx="8229600" cy="1606238"/>
          </a:xfrm>
          <a:prstGeom prst="rect">
            <a:avLst/>
          </a:prstGeom>
        </p:spPr>
        <p:txBody>
          <a:bodyPr/>
          <a:lstStyle>
            <a:lvl1pPr>
              <a:buNone/>
              <a:defRPr sz="1800">
                <a:latin typeface="Arial Narrow" panose="020B0606020202030204" pitchFamily="34" charset="0"/>
              </a:defRPr>
            </a:lvl1pPr>
          </a:lstStyle>
          <a:p>
            <a:r>
              <a:rPr lang="en-US"/>
              <a:t>Click icon to add chart</a:t>
            </a:r>
            <a:endParaRPr lang="en-US" dirty="0"/>
          </a:p>
        </p:txBody>
      </p:sp>
    </p:spTree>
    <p:extLst>
      <p:ext uri="{BB962C8B-B14F-4D97-AF65-F5344CB8AC3E}">
        <p14:creationId xmlns:p14="http://schemas.microsoft.com/office/powerpoint/2010/main" val="213729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NA Ma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11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NA Char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35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NA Text 1">
    <p:spTree>
      <p:nvGrpSpPr>
        <p:cNvPr id="1" name=""/>
        <p:cNvGrpSpPr/>
        <p:nvPr/>
      </p:nvGrpSpPr>
      <p:grpSpPr>
        <a:xfrm>
          <a:off x="0" y="0"/>
          <a:ext cx="0" cy="0"/>
          <a:chOff x="0" y="0"/>
          <a:chExt cx="0" cy="0"/>
        </a:xfrm>
      </p:grpSpPr>
      <p:pic>
        <p:nvPicPr>
          <p:cNvPr id="4" name="Picture 3" descr="Logo.psd"/>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67008" y="5739592"/>
            <a:ext cx="3876991" cy="1118407"/>
          </a:xfrm>
          <a:prstGeom prst="rect">
            <a:avLst/>
          </a:prstGeom>
          <a:solidFill>
            <a:schemeClr val="bg1"/>
          </a:solidFill>
        </p:spPr>
      </p:pic>
      <p:sp>
        <p:nvSpPr>
          <p:cNvPr id="7" name="Text Placeholder 2"/>
          <p:cNvSpPr>
            <a:spLocks noGrp="1"/>
          </p:cNvSpPr>
          <p:nvPr>
            <p:ph idx="1"/>
          </p:nvPr>
        </p:nvSpPr>
        <p:spPr>
          <a:xfrm>
            <a:off x="457200" y="1690689"/>
            <a:ext cx="8229600" cy="4665662"/>
          </a:xfrm>
          <a:prstGeom prst="rect">
            <a:avLst/>
          </a:prstGeom>
        </p:spPr>
        <p:txBody>
          <a:bodyPr vert="horz" lIns="91440" tIns="45720" rIns="91440" bIns="45720" rtlCol="0">
            <a:normAutofit/>
          </a:bodyPr>
          <a:lstStyle>
            <a:lvl1pPr>
              <a:defRPr sz="20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atin typeface="Arial" panose="020B0604020202020204" pitchFamily="34" charset="0"/>
                <a:cs typeface="Arial" panose="020B06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23692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NA Text 1 (no logo)">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90689"/>
            <a:ext cx="8229600" cy="4665662"/>
          </a:xfrm>
          <a:prstGeom prst="rect">
            <a:avLst/>
          </a:prstGeom>
        </p:spPr>
        <p:txBody>
          <a:bodyPr vert="horz" lIns="91440" tIns="45720" rIns="91440" bIns="45720" rtlCol="0">
            <a:normAutofit/>
          </a:bodyPr>
          <a:lstStyle>
            <a:lvl1pPr>
              <a:defRPr sz="20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atin typeface="Arial" panose="020B0604020202020204" pitchFamily="34" charset="0"/>
                <a:cs typeface="Arial" panose="020B06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71496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NA Text 2">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90689"/>
            <a:ext cx="8229600" cy="4665662"/>
          </a:xfrm>
          <a:prstGeom prst="rect">
            <a:avLst/>
          </a:prstGeom>
        </p:spPr>
        <p:txBody>
          <a:bodyPr vert="horz" lIns="91440" tIns="45720" rIns="91440" bIns="45720" rtlCol="0">
            <a:normAutofit/>
          </a:bodyPr>
          <a:lstStyle>
            <a:lvl1pPr marL="0" indent="0">
              <a:spcBef>
                <a:spcPts val="600"/>
              </a:spcBef>
              <a:buNone/>
              <a:defRPr sz="2000" b="1">
                <a:latin typeface="Arial" panose="020B0604020202020204" pitchFamily="34" charset="0"/>
                <a:cs typeface="Arial" panose="020B0604020202020204" pitchFamily="34" charset="0"/>
              </a:defRPr>
            </a:lvl1pPr>
            <a:lvl2pPr marL="0" indent="-292100">
              <a:spcBef>
                <a:spcPts val="600"/>
              </a:spcBef>
              <a:defRPr sz="2000">
                <a:latin typeface="Arial" panose="020B0604020202020204" pitchFamily="34" charset="0"/>
                <a:cs typeface="Arial" panose="020B0604020202020204" pitchFamily="34" charset="0"/>
              </a:defRPr>
            </a:lvl2pPr>
            <a:lvl3pPr marL="0" indent="-228600">
              <a:spcBef>
                <a:spcPts val="600"/>
              </a:spcBef>
              <a:defRPr sz="2000">
                <a:latin typeface="Arial" panose="020B0604020202020204" pitchFamily="34" charset="0"/>
                <a:cs typeface="Arial" panose="020B0604020202020204" pitchFamily="34" charset="0"/>
              </a:defRPr>
            </a:lvl3pPr>
            <a:lvl4pPr marL="0" indent="-228600">
              <a:spcBef>
                <a:spcPts val="600"/>
              </a:spcBef>
              <a:defRPr sz="2000">
                <a:latin typeface="Arial" panose="020B0604020202020204" pitchFamily="34" charset="0"/>
                <a:cs typeface="Arial" panose="020B0604020202020204" pitchFamily="34" charset="0"/>
              </a:defRPr>
            </a:lvl4pPr>
            <a:lvl5pPr marL="0" indent="-228600">
              <a:spcBef>
                <a:spcPts val="600"/>
              </a:spcBef>
              <a:defRPr sz="2000">
                <a:latin typeface="Arial" panose="020B0604020202020204" pitchFamily="34" charset="0"/>
                <a:cs typeface="Arial" panose="020B0604020202020204" pitchFamily="34" charset="0"/>
              </a:defRPr>
            </a:lvl5pPr>
            <a:lvl6pPr marL="0" indent="-228600">
              <a:spcBef>
                <a:spcPts val="600"/>
              </a:spcBef>
              <a:defRPr sz="2000">
                <a:latin typeface="Arial" panose="020B0604020202020204" pitchFamily="34" charset="0"/>
                <a:cs typeface="Arial" panose="020B06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138966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NA Text 3">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90689"/>
            <a:ext cx="4013200" cy="4665662"/>
          </a:xfrm>
          <a:prstGeom prst="rect">
            <a:avLst/>
          </a:prstGeom>
        </p:spPr>
        <p:txBody>
          <a:bodyPr vert="horz" lIns="91440" tIns="45720" rIns="91440" bIns="45720" rtlCol="0">
            <a:normAutofit/>
          </a:bodyPr>
          <a:lstStyle>
            <a:lvl1pPr marL="0" indent="0">
              <a:buNone/>
              <a:defRPr sz="2000" b="1">
                <a:latin typeface="Arial" panose="020B0604020202020204" pitchFamily="34" charset="0"/>
                <a:cs typeface="Arial" panose="020B0604020202020204" pitchFamily="34" charset="0"/>
              </a:defRPr>
            </a:lvl1pPr>
            <a:lvl2pPr marL="292100" indent="0">
              <a:buNone/>
              <a:defRPr sz="2000">
                <a:latin typeface="Arial" panose="020B0604020202020204" pitchFamily="34" charset="0"/>
                <a:cs typeface="Arial" panose="020B0604020202020204" pitchFamily="34" charset="0"/>
              </a:defRPr>
            </a:lvl2pPr>
            <a:lvl3pPr marL="685800" indent="-228600">
              <a:defRPr sz="2000">
                <a:latin typeface="Arial" panose="020B0604020202020204" pitchFamily="34" charset="0"/>
                <a:cs typeface="Arial" panose="020B0604020202020204" pitchFamily="34" charset="0"/>
              </a:defRPr>
            </a:lvl3pPr>
            <a:lvl4pPr marL="977900" indent="-228600">
              <a:defRPr sz="2000">
                <a:latin typeface="Arial" panose="020B0604020202020204" pitchFamily="34" charset="0"/>
                <a:cs typeface="Arial" panose="020B0604020202020204" pitchFamily="34" charset="0"/>
              </a:defRPr>
            </a:lvl4pPr>
            <a:lvl5pPr marL="1206500" indent="-228600">
              <a:defRPr sz="2000">
                <a:latin typeface="Arial" panose="020B0604020202020204" pitchFamily="34" charset="0"/>
                <a:cs typeface="Arial" panose="020B0604020202020204" pitchFamily="34" charset="0"/>
              </a:defRPr>
            </a:lvl5pPr>
            <a:lvl6pPr marL="1435100" indent="-228600">
              <a:defRPr sz="2000">
                <a:latin typeface="Arial" panose="020B0604020202020204" pitchFamily="34" charset="0"/>
                <a:cs typeface="Arial" panose="020B06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a:t>Click to edit Master title style</a:t>
            </a:r>
            <a:endParaRPr lang="en-US" dirty="0"/>
          </a:p>
        </p:txBody>
      </p:sp>
      <p:sp>
        <p:nvSpPr>
          <p:cNvPr id="8" name="Text Placeholder 2"/>
          <p:cNvSpPr>
            <a:spLocks noGrp="1"/>
          </p:cNvSpPr>
          <p:nvPr>
            <p:ph idx="10"/>
          </p:nvPr>
        </p:nvSpPr>
        <p:spPr>
          <a:xfrm>
            <a:off x="4673600" y="1690689"/>
            <a:ext cx="4013200" cy="4665662"/>
          </a:xfrm>
          <a:prstGeom prst="rect">
            <a:avLst/>
          </a:prstGeom>
        </p:spPr>
        <p:txBody>
          <a:bodyPr vert="horz" lIns="91440" tIns="45720" rIns="91440" bIns="45720" rtlCol="0">
            <a:normAutofit/>
          </a:bodyPr>
          <a:lstStyle>
            <a:lvl1pPr marL="0" indent="0">
              <a:buNone/>
              <a:defRPr sz="2000" b="1">
                <a:latin typeface="Arial" panose="020B0604020202020204" pitchFamily="34" charset="0"/>
                <a:cs typeface="Arial" panose="020B0604020202020204" pitchFamily="34" charset="0"/>
              </a:defRPr>
            </a:lvl1pPr>
            <a:lvl2pPr marL="292100" indent="0">
              <a:buNone/>
              <a:defRPr sz="2000">
                <a:latin typeface="Arial" panose="020B0604020202020204" pitchFamily="34" charset="0"/>
                <a:cs typeface="Arial" panose="020B0604020202020204" pitchFamily="34" charset="0"/>
              </a:defRPr>
            </a:lvl2pPr>
            <a:lvl3pPr marL="685800" indent="-228600">
              <a:defRPr sz="2000">
                <a:latin typeface="Arial" panose="020B0604020202020204" pitchFamily="34" charset="0"/>
                <a:cs typeface="Arial" panose="020B0604020202020204" pitchFamily="34" charset="0"/>
              </a:defRPr>
            </a:lvl3pPr>
            <a:lvl4pPr marL="977900" indent="-228600">
              <a:defRPr sz="2000">
                <a:latin typeface="Arial" panose="020B0604020202020204" pitchFamily="34" charset="0"/>
                <a:cs typeface="Arial" panose="020B0604020202020204" pitchFamily="34" charset="0"/>
              </a:defRPr>
            </a:lvl4pPr>
            <a:lvl5pPr marL="1206500" indent="-228600">
              <a:defRPr sz="2000">
                <a:latin typeface="Arial" panose="020B0604020202020204" pitchFamily="34" charset="0"/>
                <a:cs typeface="Arial" panose="020B0604020202020204" pitchFamily="34" charset="0"/>
              </a:defRPr>
            </a:lvl5pPr>
            <a:lvl6pPr marL="1435100" indent="-228600">
              <a:defRPr sz="2000">
                <a:latin typeface="Arial" panose="020B0604020202020204" pitchFamily="34" charset="0"/>
                <a:cs typeface="Arial" panose="020B060402020202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6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22313" y="4378891"/>
            <a:ext cx="7772399" cy="1418399"/>
          </a:xfrm>
          <a:prstGeom prst="rect">
            <a:avLst/>
          </a:prstGeom>
        </p:spPr>
        <p:txBody>
          <a:bodyPr anchor="t"/>
          <a:lstStyle>
            <a:lvl1pPr marL="0" indent="0" algn="ctr">
              <a:buNone/>
              <a:defRPr sz="1400">
                <a:solidFill>
                  <a:schemeClr val="tx1">
                    <a:lumMod val="65000"/>
                    <a:lumOff val="35000"/>
                  </a:schemeClr>
                </a:solidFill>
              </a:defRPr>
            </a:lvl1pPr>
            <a:lvl2pPr marL="3175" indent="0" algn="ctr">
              <a:buNone/>
              <a:defRPr sz="140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p:txBody>
      </p:sp>
      <p:sp>
        <p:nvSpPr>
          <p:cNvPr id="10" name="Title 1"/>
          <p:cNvSpPr>
            <a:spLocks noGrp="1"/>
          </p:cNvSpPr>
          <p:nvPr>
            <p:ph type="title" hasCustomPrompt="1"/>
          </p:nvPr>
        </p:nvSpPr>
        <p:spPr>
          <a:xfrm>
            <a:off x="722313" y="2689039"/>
            <a:ext cx="7772400" cy="594213"/>
          </a:xfrm>
          <a:prstGeom prst="rect">
            <a:avLst/>
          </a:prstGeom>
        </p:spPr>
        <p:txBody>
          <a:bodyPr anchor="b" anchorCtr="0"/>
          <a:lstStyle>
            <a:lvl1pPr algn="ctr" defTabSz="914400" rtl="0" eaLnBrk="1" latinLnBrk="0" hangingPunct="1">
              <a:lnSpc>
                <a:spcPct val="100000"/>
              </a:lnSpc>
              <a:spcBef>
                <a:spcPct val="0"/>
              </a:spcBef>
              <a:buNone/>
              <a:defRPr lang="en-US" sz="4400" kern="1200" spc="-50" dirty="0" smtClean="0">
                <a:solidFill>
                  <a:schemeClr val="bg1">
                    <a:lumMod val="95000"/>
                  </a:schemeClr>
                </a:solidFill>
                <a:effectLst/>
                <a:latin typeface="Arial"/>
                <a:ea typeface="+mj-ea"/>
                <a:cs typeface="Arial"/>
              </a:defRPr>
            </a:lvl1pPr>
          </a:lstStyle>
          <a:p>
            <a:r>
              <a:rPr lang="en-US" dirty="0"/>
              <a:t>Master title style</a:t>
            </a:r>
          </a:p>
        </p:txBody>
      </p:sp>
    </p:spTree>
    <p:extLst>
      <p:ext uri="{BB962C8B-B14F-4D97-AF65-F5344CB8AC3E}">
        <p14:creationId xmlns:p14="http://schemas.microsoft.com/office/powerpoint/2010/main" val="294938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NA Divider 2 (no tagline)">
    <p:spTree>
      <p:nvGrpSpPr>
        <p:cNvPr id="1" name=""/>
        <p:cNvGrpSpPr/>
        <p:nvPr/>
      </p:nvGrpSpPr>
      <p:grpSpPr>
        <a:xfrm>
          <a:off x="0" y="0"/>
          <a:ext cx="0" cy="0"/>
          <a:chOff x="0" y="0"/>
          <a:chExt cx="0" cy="0"/>
        </a:xfrm>
      </p:grpSpPr>
      <p:sp>
        <p:nvSpPr>
          <p:cNvPr id="4" name="Title 3"/>
          <p:cNvSpPr>
            <a:spLocks noGrp="1"/>
          </p:cNvSpPr>
          <p:nvPr>
            <p:ph type="title"/>
          </p:nvPr>
        </p:nvSpPr>
        <p:spPr>
          <a:xfrm>
            <a:off x="457200" y="2270904"/>
            <a:ext cx="8229600" cy="1143000"/>
          </a:xfrm>
          <a:prstGeom prst="rect">
            <a:avLst/>
          </a:prstGeom>
        </p:spPr>
        <p:txBody>
          <a:bodyPr anchor="ctr" anchorCtr="1"/>
          <a:lstStyle>
            <a:lvl1pPr>
              <a:defRPr lang="en-US" sz="4400" b="1" kern="1200" spc="-50" dirty="0" smtClean="0">
                <a:solidFill>
                  <a:schemeClr val="accent1"/>
                </a:solidFill>
                <a:effectLst/>
                <a:latin typeface="Arial"/>
                <a:ea typeface="+mj-ea"/>
                <a:cs typeface="Arial"/>
              </a:defRPr>
            </a:lvl1pPr>
          </a:lstStyle>
          <a:p>
            <a:r>
              <a:rPr lang="en-US"/>
              <a:t>Click to edit Master title style</a:t>
            </a:r>
            <a:endParaRPr lang="en-US" dirty="0"/>
          </a:p>
        </p:txBody>
      </p:sp>
    </p:spTree>
    <p:extLst>
      <p:ext uri="{BB962C8B-B14F-4D97-AF65-F5344CB8AC3E}">
        <p14:creationId xmlns:p14="http://schemas.microsoft.com/office/powerpoint/2010/main" val="6056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2B5A-7F64-B349-ACEB-83C3DCA6C484}"/>
              </a:ext>
            </a:extLst>
          </p:cNvPr>
          <p:cNvSpPr>
            <a:spLocks noGrp="1"/>
          </p:cNvSpPr>
          <p:nvPr>
            <p:ph type="ctrTitle"/>
          </p:nvPr>
        </p:nvSpPr>
        <p:spPr>
          <a:xfrm>
            <a:off x="1195038" y="1005840"/>
            <a:ext cx="6858000" cy="3163824"/>
          </a:xfrm>
          <a:prstGeom prst="rect">
            <a:avLst/>
          </a:prstGeom>
        </p:spPr>
        <p:txBody>
          <a:bodyPr anchor="t" anchorCtr="0"/>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E2C88309-AA7C-654B-A6C4-68DFA1534445}"/>
              </a:ext>
            </a:extLst>
          </p:cNvPr>
          <p:cNvSpPr>
            <a:spLocks noGrp="1"/>
          </p:cNvSpPr>
          <p:nvPr>
            <p:ph type="subTitle" idx="1"/>
          </p:nvPr>
        </p:nvSpPr>
        <p:spPr>
          <a:xfrm>
            <a:off x="1195038" y="4742519"/>
            <a:ext cx="6858000" cy="568518"/>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C433623C-D270-174E-B001-1844F9707F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FDC586D-5E6E-DC44-9FAA-F0EBA17DBAB9}" type="slidenum">
              <a:rPr kumimoji="0" lang="en-US" sz="10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2357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36F54DA-EF6B-40F6-9FD1-2E9B34359AAD}"/>
              </a:ext>
            </a:extLst>
          </p:cNvPr>
          <p:cNvSpPr>
            <a:spLocks noGrp="1"/>
          </p:cNvSpPr>
          <p:nvPr>
            <p:ph type="title" hasCustomPrompt="1"/>
          </p:nvPr>
        </p:nvSpPr>
        <p:spPr>
          <a:xfrm>
            <a:off x="722313" y="2631889"/>
            <a:ext cx="7772400" cy="594213"/>
          </a:xfrm>
          <a:prstGeom prst="rect">
            <a:avLst/>
          </a:prstGeom>
        </p:spPr>
        <p:txBody>
          <a:bodyPr anchor="ctr" anchorCtr="0"/>
          <a:lstStyle>
            <a:lvl1pPr algn="ctr" defTabSz="914400" rtl="0" eaLnBrk="1" latinLnBrk="0" hangingPunct="1">
              <a:lnSpc>
                <a:spcPct val="100000"/>
              </a:lnSpc>
              <a:spcBef>
                <a:spcPct val="0"/>
              </a:spcBef>
              <a:buNone/>
              <a:defRPr lang="en-US" sz="4400" b="1" kern="1200" spc="-50" dirty="0">
                <a:solidFill>
                  <a:schemeClr val="bg1"/>
                </a:solidFill>
                <a:effectLst/>
                <a:latin typeface="Arial"/>
                <a:ea typeface="+mj-ea"/>
                <a:cs typeface="Arial"/>
              </a:defRPr>
            </a:lvl1pPr>
          </a:lstStyle>
          <a:p>
            <a:r>
              <a:rPr lang="en-US" dirty="0"/>
              <a:t>Master title style</a:t>
            </a:r>
          </a:p>
        </p:txBody>
      </p:sp>
      <p:sp>
        <p:nvSpPr>
          <p:cNvPr id="5" name="Text Placeholder 2">
            <a:extLst>
              <a:ext uri="{FF2B5EF4-FFF2-40B4-BE49-F238E27FC236}">
                <a16:creationId xmlns:a16="http://schemas.microsoft.com/office/drawing/2014/main" id="{FCD8F1D4-2DE0-4553-BA01-8D0FF2BABB19}"/>
              </a:ext>
            </a:extLst>
          </p:cNvPr>
          <p:cNvSpPr>
            <a:spLocks noGrp="1"/>
          </p:cNvSpPr>
          <p:nvPr>
            <p:ph type="body" idx="1"/>
          </p:nvPr>
        </p:nvSpPr>
        <p:spPr>
          <a:xfrm>
            <a:off x="722313" y="3610338"/>
            <a:ext cx="7772400" cy="428987"/>
          </a:xfrm>
          <a:prstGeom prst="rect">
            <a:avLst/>
          </a:prstGeom>
        </p:spPr>
        <p:txBody>
          <a:bodyPr anchor="t"/>
          <a:lstStyle>
            <a:lvl1pPr marL="0" indent="0" algn="ctr">
              <a:buNone/>
              <a:defRPr sz="2000" b="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8819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19 CHNA Sidebar Blank (w/logo)">
    <p:spTree>
      <p:nvGrpSpPr>
        <p:cNvPr id="1" name=""/>
        <p:cNvGrpSpPr/>
        <p:nvPr/>
      </p:nvGrpSpPr>
      <p:grpSpPr>
        <a:xfrm>
          <a:off x="0" y="0"/>
          <a:ext cx="0" cy="0"/>
          <a:chOff x="0" y="0"/>
          <a:chExt cx="0" cy="0"/>
        </a:xfrm>
      </p:grpSpPr>
      <p:pic>
        <p:nvPicPr>
          <p:cNvPr id="10" name="Picture 9" descr="Log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267008" y="5739592"/>
            <a:ext cx="3876991" cy="1118407"/>
          </a:xfrm>
          <a:prstGeom prst="rect">
            <a:avLst/>
          </a:prstGeom>
        </p:spPr>
      </p:pic>
      <p:sp>
        <p:nvSpPr>
          <p:cNvPr id="6" name="Text Placeholder 12"/>
          <p:cNvSpPr>
            <a:spLocks noGrp="1"/>
          </p:cNvSpPr>
          <p:nvPr>
            <p:ph type="body" sz="quarter" idx="10"/>
          </p:nvPr>
        </p:nvSpPr>
        <p:spPr>
          <a:xfrm>
            <a:off x="76200" y="1266320"/>
            <a:ext cx="2120900" cy="4884314"/>
          </a:xfrm>
          <a:prstGeom prst="rect">
            <a:avLst/>
          </a:prstGeom>
        </p:spPr>
        <p:txBody>
          <a:bodyPr/>
          <a:lstStyle>
            <a:lvl1pPr marL="0" indent="0">
              <a:spcBef>
                <a:spcPts val="0"/>
              </a:spcBef>
              <a:spcAft>
                <a:spcPts val="600"/>
              </a:spcAft>
              <a:buNone/>
              <a:defRPr lang="en-US" sz="1400" b="1" kern="1200" dirty="0" smtClean="0">
                <a:solidFill>
                  <a:srgbClr val="FFFFFF"/>
                </a:solidFill>
                <a:latin typeface="Arial" panose="020B0604020202020204" pitchFamily="34" charset="0"/>
                <a:ea typeface="+mn-ea"/>
                <a:cs typeface="Arial" panose="020B0604020202020204" pitchFamily="34" charset="0"/>
              </a:defRPr>
            </a:lvl1pPr>
            <a:lvl2pPr marL="173038" indent="-173038">
              <a:spcBef>
                <a:spcPts val="0"/>
              </a:spcBef>
              <a:spcAft>
                <a:spcPts val="600"/>
              </a:spcAft>
              <a:tabLst/>
              <a:defRPr lang="en-US" sz="1200" b="0" kern="1200" dirty="0" smtClean="0">
                <a:solidFill>
                  <a:srgbClr val="FFFFFF"/>
                </a:solidFill>
                <a:latin typeface="Arial" panose="020B0604020202020204" pitchFamily="34" charset="0"/>
                <a:ea typeface="+mn-ea"/>
                <a:cs typeface="Arial" panose="020B0604020202020204" pitchFamily="34" charset="0"/>
              </a:defRPr>
            </a:lvl2pPr>
            <a:lvl3pPr marL="342900" indent="-173038">
              <a:spcBef>
                <a:spcPts val="0"/>
              </a:spcBef>
              <a:spcAft>
                <a:spcPts val="600"/>
              </a:spcAft>
              <a:tabLst/>
              <a:defRPr lang="en-US" sz="1200" b="0" kern="1200" dirty="0" smtClean="0">
                <a:solidFill>
                  <a:srgbClr val="FFFFFF"/>
                </a:solidFill>
                <a:latin typeface="Arial" panose="020B0604020202020204" pitchFamily="34" charset="0"/>
                <a:ea typeface="+mn-ea"/>
                <a:cs typeface="Arial" panose="020B0604020202020204" pitchFamily="34" charset="0"/>
              </a:defRPr>
            </a:lvl3pPr>
            <a:lvl4pPr marL="517525" indent="-173038">
              <a:spcBef>
                <a:spcPts val="0"/>
              </a:spcBef>
              <a:spcAft>
                <a:spcPts val="600"/>
              </a:spcAft>
              <a:tabLst/>
              <a:defRPr lang="en-US" sz="1200" b="0" kern="1200" dirty="0" smtClean="0">
                <a:solidFill>
                  <a:srgbClr val="FFFFFF"/>
                </a:solidFill>
                <a:latin typeface="Arial" panose="020B0604020202020204" pitchFamily="34" charset="0"/>
                <a:ea typeface="+mn-ea"/>
                <a:cs typeface="Arial" panose="020B0604020202020204" pitchFamily="34" charset="0"/>
              </a:defRPr>
            </a:lvl4pPr>
            <a:lvl5pPr marL="741363" indent="-173038">
              <a:spcBef>
                <a:spcPts val="0"/>
              </a:spcBef>
              <a:spcAft>
                <a:spcPts val="600"/>
              </a:spcAft>
              <a:tabLst/>
              <a:defRPr lang="en-US" sz="1200" b="0" kern="1200" dirty="0">
                <a:solidFill>
                  <a:srgbClr val="FFFFFF"/>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180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19 CHNA Char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53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19 CHNA Text 1">
    <p:spTree>
      <p:nvGrpSpPr>
        <p:cNvPr id="1" name=""/>
        <p:cNvGrpSpPr/>
        <p:nvPr/>
      </p:nvGrpSpPr>
      <p:grpSpPr>
        <a:xfrm>
          <a:off x="0" y="0"/>
          <a:ext cx="0" cy="0"/>
          <a:chOff x="0" y="0"/>
          <a:chExt cx="0" cy="0"/>
        </a:xfrm>
      </p:grpSpPr>
      <p:pic>
        <p:nvPicPr>
          <p:cNvPr id="4" name="Picture 3" descr="Log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267008" y="5739592"/>
            <a:ext cx="3876991" cy="1118407"/>
          </a:xfrm>
          <a:prstGeom prst="rect">
            <a:avLst/>
          </a:prstGeom>
          <a:solidFill>
            <a:schemeClr val="bg1"/>
          </a:solidFill>
        </p:spPr>
      </p:pic>
      <p:sp>
        <p:nvSpPr>
          <p:cNvPr id="7" name="Text Placeholder 2"/>
          <p:cNvSpPr>
            <a:spLocks noGrp="1"/>
          </p:cNvSpPr>
          <p:nvPr>
            <p:ph idx="1"/>
          </p:nvPr>
        </p:nvSpPr>
        <p:spPr>
          <a:xfrm>
            <a:off x="457200" y="1690689"/>
            <a:ext cx="8229600" cy="4665662"/>
          </a:xfrm>
          <a:prstGeom prst="rect">
            <a:avLst/>
          </a:prstGeom>
        </p:spPr>
        <p:txBody>
          <a:bodyPr vert="horz" lIns="91440" tIns="45720" rIns="91440" bIns="45720" rtlCol="0">
            <a:normAutofit/>
          </a:bodyPr>
          <a:lstStyle>
            <a:lvl1pPr>
              <a:defRPr sz="20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18317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19 CHNA Char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1"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rgbClr val="000000"/>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828800"/>
            <a:ext cx="8229600" cy="3383280"/>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16362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019 CHNA Section Header (no tag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643844"/>
            <a:ext cx="7772400" cy="594213"/>
          </a:xfrm>
          <a:prstGeom prst="rect">
            <a:avLst/>
          </a:prstGeom>
        </p:spPr>
        <p:txBody>
          <a:bodyPr anchor="ctr" anchorCtr="1"/>
          <a:lstStyle>
            <a:lvl1pPr algn="ctr" defTabSz="914400" rtl="0" eaLnBrk="1" latinLnBrk="0" hangingPunct="1">
              <a:lnSpc>
                <a:spcPct val="100000"/>
              </a:lnSpc>
              <a:spcBef>
                <a:spcPct val="0"/>
              </a:spcBef>
              <a:buNone/>
              <a:defRPr lang="en-US" sz="4400" b="1" kern="1200" spc="-50" dirty="0" smtClean="0">
                <a:solidFill>
                  <a:schemeClr val="accent1"/>
                </a:solidFill>
                <a:effectLst/>
                <a:latin typeface="Arial"/>
                <a:ea typeface="+mj-ea"/>
                <a:cs typeface="Arial"/>
              </a:defRPr>
            </a:lvl1pPr>
          </a:lstStyle>
          <a:p>
            <a:r>
              <a:rPr lang="en-US" dirty="0"/>
              <a:t>Master title style</a:t>
            </a:r>
          </a:p>
        </p:txBody>
      </p:sp>
    </p:spTree>
    <p:extLst>
      <p:ext uri="{BB962C8B-B14F-4D97-AF65-F5344CB8AC3E}">
        <p14:creationId xmlns:p14="http://schemas.microsoft.com/office/powerpoint/2010/main" val="16367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19 CHNA Ma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15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19 CHNA Chart Tren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1"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30936" indent="-630936" algn="l">
              <a:spcBef>
                <a:spcPts val="0"/>
              </a:spcBef>
              <a:buNone/>
              <a:tabLst>
                <a:tab pos="457200" algn="l"/>
                <a:tab pos="630238" algn="l"/>
              </a:tabLst>
              <a:defRPr sz="1000" b="0">
                <a:solidFill>
                  <a:srgbClr val="000000"/>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828800"/>
            <a:ext cx="5943600" cy="3383280"/>
          </a:xfrm>
          <a:prstGeom prst="rect">
            <a:avLst/>
          </a:prstGeom>
        </p:spPr>
        <p:txBody>
          <a:bodyPr/>
          <a:lstStyle>
            <a:lvl1pPr>
              <a:buNone/>
              <a:defRPr sz="2000">
                <a:latin typeface="Arial" panose="020B0604020202020204" pitchFamily="34" charset="0"/>
                <a:cs typeface="Arial" panose="020B0604020202020204" pitchFamily="34" charset="0"/>
              </a:defRPr>
            </a:lvl1pPr>
          </a:lstStyle>
          <a:p>
            <a:endParaRPr lang="en-US" dirty="0"/>
          </a:p>
        </p:txBody>
      </p:sp>
      <p:sp>
        <p:nvSpPr>
          <p:cNvPr id="6" name="Chart Placeholder 5"/>
          <p:cNvSpPr>
            <a:spLocks noGrp="1"/>
          </p:cNvSpPr>
          <p:nvPr>
            <p:ph type="chart" sz="quarter" idx="14"/>
          </p:nvPr>
        </p:nvSpPr>
        <p:spPr>
          <a:xfrm>
            <a:off x="6510528" y="1828800"/>
            <a:ext cx="2176272" cy="3382963"/>
          </a:xfrm>
          <a:prstGeom prst="rect">
            <a:avLst/>
          </a:prstGeom>
        </p:spPr>
        <p:txBody>
          <a:bodyPr/>
          <a:lstStyle>
            <a:lvl1pPr>
              <a:buNone/>
              <a:defRPr sz="2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2489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631889"/>
            <a:ext cx="7772400" cy="594213"/>
          </a:xfrm>
          <a:prstGeom prst="rect">
            <a:avLst/>
          </a:prstGeom>
        </p:spPr>
        <p:txBody>
          <a:bodyPr anchor="ctr" anchorCtr="0"/>
          <a:lstStyle>
            <a:lvl1pPr algn="ctr" defTabSz="914400" rtl="0" eaLnBrk="1" latinLnBrk="0" hangingPunct="1">
              <a:lnSpc>
                <a:spcPct val="100000"/>
              </a:lnSpc>
              <a:spcBef>
                <a:spcPct val="0"/>
              </a:spcBef>
              <a:buNone/>
              <a:defRPr lang="en-US" sz="4400" kern="1200" cap="all" spc="-50" baseline="0" dirty="0" smtClean="0">
                <a:solidFill>
                  <a:schemeClr val="bg1"/>
                </a:solidFill>
                <a:effectLst/>
                <a:latin typeface="Arial"/>
                <a:ea typeface="+mj-ea"/>
                <a:cs typeface="Arial"/>
              </a:defRPr>
            </a:lvl1pPr>
          </a:lstStyle>
          <a:p>
            <a:r>
              <a:rPr lang="en-US" dirty="0"/>
              <a:t>Master title style</a:t>
            </a:r>
          </a:p>
        </p:txBody>
      </p:sp>
      <p:sp>
        <p:nvSpPr>
          <p:cNvPr id="3" name="Text Placeholder 2"/>
          <p:cNvSpPr>
            <a:spLocks noGrp="1"/>
          </p:cNvSpPr>
          <p:nvPr>
            <p:ph type="body" idx="1"/>
          </p:nvPr>
        </p:nvSpPr>
        <p:spPr>
          <a:xfrm>
            <a:off x="722313" y="3610338"/>
            <a:ext cx="7772400" cy="428987"/>
          </a:xfrm>
          <a:prstGeom prst="rect">
            <a:avLst/>
          </a:prstGeom>
        </p:spPr>
        <p:txBody>
          <a:bodyPr anchor="t"/>
          <a:lstStyle>
            <a:lvl1pPr marL="0" indent="0" algn="ctr">
              <a:buNone/>
              <a:defRPr sz="2000" b="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131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19 CHNA Chart Key Informan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3424"/>
            <a:ext cx="8229600" cy="1035170"/>
          </a:xfrm>
          <a:prstGeom prst="rect">
            <a:avLst/>
          </a:prstGeom>
        </p:spPr>
        <p:txBody>
          <a:bodyPr lIns="0" tIns="0" rIns="0" bIns="0" anchor="b" anchorCtr="0"/>
          <a:lstStyle>
            <a:lvl1pPr algn="ctr">
              <a:lnSpc>
                <a:spcPct val="100000"/>
              </a:lnSpc>
              <a:defRPr sz="2200" b="1"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4309757"/>
            <a:ext cx="8229600" cy="828136"/>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rgbClr val="000000"/>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2625881"/>
            <a:ext cx="8229600" cy="1606238"/>
          </a:xfrm>
          <a:prstGeom prst="rect">
            <a:avLst/>
          </a:prstGeom>
        </p:spPr>
        <p:txBody>
          <a:bodyPr/>
          <a:lstStyle>
            <a:lvl1pPr>
              <a:buNone/>
              <a:defRPr sz="1800">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345709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19 CHNA Chart 2Pie v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28650" indent="-628650" algn="l">
              <a:spcBef>
                <a:spcPts val="0"/>
              </a:spcBef>
              <a:buNone/>
              <a:tabLst>
                <a:tab pos="457200" algn="l"/>
                <a:tab pos="628650" algn="l"/>
              </a:tabLst>
              <a:defRPr sz="1000" b="0">
                <a:solidFill>
                  <a:srgbClr val="000000"/>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198" y="2111275"/>
            <a:ext cx="3876675"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4810125" y="2111275"/>
            <a:ext cx="3876675"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40" y="808498"/>
            <a:ext cx="3877327" cy="1130200"/>
          </a:xfrm>
          <a:prstGeom prst="rect">
            <a:avLst/>
          </a:prstGeom>
        </p:spPr>
        <p:txBody>
          <a:bodyPr lIns="0" tIns="0" rIns="0" bIns="45720" anchor="b" anchorCtr="0">
            <a:noAutofit/>
          </a:bodyPr>
          <a:lstStyle>
            <a:lvl1pPr marL="0" indent="0" algn="ctr">
              <a:spcBef>
                <a:spcPts val="0"/>
              </a:spcBef>
              <a:buNone/>
              <a:defRPr sz="2200" b="1">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4810125" y="808498"/>
            <a:ext cx="3876675" cy="1130200"/>
          </a:xfrm>
          <a:prstGeom prst="rect">
            <a:avLst/>
          </a:prstGeom>
        </p:spPr>
        <p:txBody>
          <a:bodyPr lIns="0" tIns="0" rIns="0" bIns="45720" anchor="b" anchorCtr="0">
            <a:noAutofit/>
          </a:bodyPr>
          <a:lstStyle>
            <a:lvl1pPr marL="0" indent="0" algn="ctr">
              <a:spcBef>
                <a:spcPts val="0"/>
              </a:spcBef>
              <a:buNone/>
              <a:defRPr sz="2200" b="1">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297489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19 CHNA Chart 3Pie v2">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64489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1" kern="1200" spc="-50" baseline="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28650" indent="-628650" algn="l">
              <a:spcBef>
                <a:spcPts val="0"/>
              </a:spcBef>
              <a:buNone/>
              <a:tabLst>
                <a:tab pos="457200" algn="l"/>
                <a:tab pos="628650" algn="l"/>
              </a:tabLst>
              <a:defRPr sz="1000" b="0">
                <a:solidFill>
                  <a:srgbClr val="000000"/>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199" y="2111275"/>
            <a:ext cx="2631057"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3256513" y="2111275"/>
            <a:ext cx="2631500"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41" y="1264025"/>
            <a:ext cx="2631500" cy="847250"/>
          </a:xfrm>
          <a:prstGeom prst="rect">
            <a:avLst/>
          </a:prstGeom>
        </p:spPr>
        <p:txBody>
          <a:bodyPr lIns="0" tIns="0" rIns="0" bIns="45720" anchor="b" anchorCtr="0">
            <a:noAutofit/>
          </a:bodyPr>
          <a:lstStyle>
            <a:lvl1pPr marL="0" indent="0" algn="ctr">
              <a:buNone/>
              <a:defRPr sz="1800" b="1">
                <a:latin typeface="Arial Narrow" panose="020B060602020203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3256513" y="1264025"/>
            <a:ext cx="2631500" cy="847250"/>
          </a:xfrm>
          <a:prstGeom prst="rect">
            <a:avLst/>
          </a:prstGeom>
        </p:spPr>
        <p:txBody>
          <a:bodyPr lIns="0" tIns="0" rIns="0" bIns="45720" anchor="b" anchorCtr="0">
            <a:noAutofit/>
          </a:bodyPr>
          <a:lstStyle>
            <a:lvl1pPr marL="0" indent="0" algn="ctr">
              <a:buNone/>
              <a:defRPr sz="1800" b="1">
                <a:latin typeface="Arial Narrow" panose="020B060602020203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11" name="Chart Placeholder 7"/>
          <p:cNvSpPr>
            <a:spLocks noGrp="1"/>
          </p:cNvSpPr>
          <p:nvPr>
            <p:ph type="chart" sz="quarter" idx="17"/>
          </p:nvPr>
        </p:nvSpPr>
        <p:spPr>
          <a:xfrm>
            <a:off x="6055743" y="2111275"/>
            <a:ext cx="2631057"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12" name="Text Placeholder 6"/>
          <p:cNvSpPr>
            <a:spLocks noGrp="1"/>
          </p:cNvSpPr>
          <p:nvPr>
            <p:ph type="body" sz="quarter" idx="18" hasCustomPrompt="1"/>
          </p:nvPr>
        </p:nvSpPr>
        <p:spPr>
          <a:xfrm>
            <a:off x="6055785" y="1264025"/>
            <a:ext cx="2631500" cy="847250"/>
          </a:xfrm>
          <a:prstGeom prst="rect">
            <a:avLst/>
          </a:prstGeom>
        </p:spPr>
        <p:txBody>
          <a:bodyPr lIns="0" tIns="0" rIns="0" bIns="45720" anchor="b" anchorCtr="0">
            <a:noAutofit/>
          </a:bodyPr>
          <a:lstStyle>
            <a:lvl1pPr marL="0" indent="0" algn="ctr">
              <a:buNone/>
              <a:defRPr sz="1800" b="1">
                <a:latin typeface="Arial Narrow" panose="020B060602020203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302548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19 CHNA Closing Slide">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22313" y="4378891"/>
            <a:ext cx="7772399" cy="1418399"/>
          </a:xfrm>
          <a:prstGeom prst="rect">
            <a:avLst/>
          </a:prstGeom>
        </p:spPr>
        <p:txBody>
          <a:bodyPr anchor="t"/>
          <a:lstStyle>
            <a:lvl1pPr marL="0" indent="0" algn="ctr">
              <a:buNone/>
              <a:defRPr sz="1400">
                <a:solidFill>
                  <a:schemeClr val="bg1"/>
                </a:solidFill>
                <a:latin typeface="Arial Narrow" panose="020B0606020202030204" pitchFamily="34" charset="0"/>
              </a:defRPr>
            </a:lvl1pPr>
            <a:lvl2pPr marL="3175" indent="0" algn="ctr">
              <a:buNone/>
              <a:defRPr sz="1400">
                <a:solidFill>
                  <a:schemeClr val="bg1"/>
                </a:solidFill>
                <a:latin typeface="Arial Narrow" panose="020B0606020202030204" pitchFamily="34" charset="0"/>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p:txBody>
      </p:sp>
      <p:sp>
        <p:nvSpPr>
          <p:cNvPr id="10" name="Title 1"/>
          <p:cNvSpPr>
            <a:spLocks noGrp="1"/>
          </p:cNvSpPr>
          <p:nvPr>
            <p:ph type="title" hasCustomPrompt="1"/>
          </p:nvPr>
        </p:nvSpPr>
        <p:spPr>
          <a:xfrm>
            <a:off x="722313" y="2689039"/>
            <a:ext cx="7772400" cy="594213"/>
          </a:xfrm>
          <a:prstGeom prst="rect">
            <a:avLst/>
          </a:prstGeom>
        </p:spPr>
        <p:txBody>
          <a:bodyPr anchor="b" anchorCtr="0"/>
          <a:lstStyle>
            <a:lvl1pPr algn="ctr" defTabSz="914400" rtl="0" eaLnBrk="1" latinLnBrk="0" hangingPunct="1">
              <a:lnSpc>
                <a:spcPct val="100000"/>
              </a:lnSpc>
              <a:spcBef>
                <a:spcPct val="0"/>
              </a:spcBef>
              <a:buNone/>
              <a:defRPr lang="en-US" sz="4400" b="1" kern="1200" spc="-50" dirty="0" smtClean="0">
                <a:solidFill>
                  <a:schemeClr val="accent1"/>
                </a:solidFill>
                <a:effectLst/>
                <a:latin typeface="Arial"/>
                <a:ea typeface="+mj-ea"/>
                <a:cs typeface="Arial"/>
              </a:defRPr>
            </a:lvl1pPr>
          </a:lstStyle>
          <a:p>
            <a:r>
              <a:rPr lang="en-US" dirty="0"/>
              <a:t>Master title style</a:t>
            </a:r>
          </a:p>
        </p:txBody>
      </p:sp>
    </p:spTree>
    <p:extLst>
      <p:ext uri="{BB962C8B-B14F-4D97-AF65-F5344CB8AC3E}">
        <p14:creationId xmlns:p14="http://schemas.microsoft.com/office/powerpoint/2010/main" val="150465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19 CHNA 2Chart Comparison">
    <p:spTree>
      <p:nvGrpSpPr>
        <p:cNvPr id="1" name=""/>
        <p:cNvGrpSpPr/>
        <p:nvPr/>
      </p:nvGrpSpPr>
      <p:grpSpPr>
        <a:xfrm>
          <a:off x="0" y="0"/>
          <a:ext cx="0" cy="0"/>
          <a:chOff x="0" y="0"/>
          <a:chExt cx="0" cy="0"/>
        </a:xfrm>
      </p:grpSpPr>
      <p:sp>
        <p:nvSpPr>
          <p:cNvPr id="14"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rgbClr val="000000"/>
                </a:solidFill>
                <a:latin typeface="Arial Narrow" panose="020B0606020202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3"/>
          <p:cNvSpPr>
            <a:spLocks noGrp="1"/>
          </p:cNvSpPr>
          <p:nvPr>
            <p:ph type="body" sz="quarter" idx="18"/>
          </p:nvPr>
        </p:nvSpPr>
        <p:spPr>
          <a:xfrm>
            <a:off x="457200" y="978379"/>
            <a:ext cx="4040188" cy="915038"/>
          </a:xfrm>
          <a:prstGeom prst="rect">
            <a:avLst/>
          </a:prstGeom>
        </p:spPr>
        <p:txBody>
          <a:bodyPr anchor="t" anchorCtr="0"/>
          <a:lstStyle>
            <a:lvl1pPr marL="0" indent="0" algn="ctr">
              <a:spcBef>
                <a:spcPts val="0"/>
              </a:spcBef>
              <a:buNone/>
              <a:defRPr sz="1900" b="1" spc="-50">
                <a:latin typeface="Arial" panose="020B0604020202020204" pitchFamily="34" charset="0"/>
                <a:cs typeface="Arial" panose="020B0604020202020204" pitchFamily="34" charset="0"/>
              </a:defRPr>
            </a:lvl1pPr>
            <a:lvl2pPr marL="0" indent="0" algn="ctr">
              <a:spcBef>
                <a:spcPts val="0"/>
              </a:spcBef>
              <a:buNone/>
              <a:defRPr sz="1600" spc="-50">
                <a:latin typeface="Arial Narrow" panose="020B0606020202030204" pitchFamily="34" charset="0"/>
              </a:defRPr>
            </a:lvl2pPr>
          </a:lstStyle>
          <a:p>
            <a:pPr lvl="0"/>
            <a:r>
              <a:rPr lang="en-US" dirty="0"/>
              <a:t>Click to edit Master text styles</a:t>
            </a:r>
          </a:p>
          <a:p>
            <a:pPr lvl="1"/>
            <a:r>
              <a:rPr lang="en-US" dirty="0"/>
              <a:t>Second level</a:t>
            </a:r>
          </a:p>
        </p:txBody>
      </p:sp>
      <p:sp>
        <p:nvSpPr>
          <p:cNvPr id="16" name="Text Placeholder 3"/>
          <p:cNvSpPr>
            <a:spLocks noGrp="1"/>
          </p:cNvSpPr>
          <p:nvPr>
            <p:ph type="body" sz="quarter" idx="19"/>
          </p:nvPr>
        </p:nvSpPr>
        <p:spPr>
          <a:xfrm>
            <a:off x="4645025" y="978379"/>
            <a:ext cx="4040188" cy="915038"/>
          </a:xfrm>
          <a:prstGeom prst="rect">
            <a:avLst/>
          </a:prstGeom>
        </p:spPr>
        <p:txBody>
          <a:bodyPr anchor="t" anchorCtr="0"/>
          <a:lstStyle>
            <a:lvl1pPr marL="0" indent="0" algn="ctr">
              <a:spcBef>
                <a:spcPts val="0"/>
              </a:spcBef>
              <a:buNone/>
              <a:defRPr sz="1900" b="1" spc="-50">
                <a:latin typeface="Arial" panose="020B0604020202020204" pitchFamily="34" charset="0"/>
                <a:cs typeface="Arial" panose="020B0604020202020204" pitchFamily="34" charset="0"/>
              </a:defRPr>
            </a:lvl1pPr>
            <a:lvl2pPr marL="0" indent="0" algn="ctr">
              <a:spcBef>
                <a:spcPts val="0"/>
              </a:spcBef>
              <a:buNone/>
              <a:defRPr sz="1600" spc="-50">
                <a:latin typeface="Arial Narrow" panose="020B0606020202030204" pitchFamily="34" charset="0"/>
              </a:defRPr>
            </a:lvl2pPr>
          </a:lstStyle>
          <a:p>
            <a:pPr lvl="0"/>
            <a:r>
              <a:rPr lang="en-US" dirty="0"/>
              <a:t>Click to edit Master text styles</a:t>
            </a:r>
          </a:p>
          <a:p>
            <a:pPr lvl="1"/>
            <a:r>
              <a:rPr lang="en-US" dirty="0"/>
              <a:t>Second level</a:t>
            </a:r>
          </a:p>
        </p:txBody>
      </p:sp>
      <p:sp>
        <p:nvSpPr>
          <p:cNvPr id="4" name="Chart Placeholder 3"/>
          <p:cNvSpPr>
            <a:spLocks noGrp="1"/>
          </p:cNvSpPr>
          <p:nvPr>
            <p:ph type="chart" sz="quarter" idx="20"/>
          </p:nvPr>
        </p:nvSpPr>
        <p:spPr>
          <a:xfrm>
            <a:off x="457200" y="1992313"/>
            <a:ext cx="4040188" cy="3182937"/>
          </a:xfrm>
          <a:prstGeom prst="rect">
            <a:avLst/>
          </a:prstGeom>
        </p:spPr>
        <p:txBody>
          <a:bodyPr/>
          <a:lstStyle>
            <a:lvl1pPr marL="0" indent="0">
              <a:buNone/>
              <a:defRPr sz="2000">
                <a:latin typeface="Arial Narrow" panose="020B0606020202030204" pitchFamily="34" charset="0"/>
              </a:defRPr>
            </a:lvl1pPr>
          </a:lstStyle>
          <a:p>
            <a:endParaRPr lang="en-US" dirty="0"/>
          </a:p>
        </p:txBody>
      </p:sp>
      <p:sp>
        <p:nvSpPr>
          <p:cNvPr id="10" name="Chart Placeholder 3"/>
          <p:cNvSpPr>
            <a:spLocks noGrp="1"/>
          </p:cNvSpPr>
          <p:nvPr>
            <p:ph type="chart" sz="quarter" idx="21"/>
          </p:nvPr>
        </p:nvSpPr>
        <p:spPr>
          <a:xfrm>
            <a:off x="4648200" y="1992313"/>
            <a:ext cx="4040188" cy="3182937"/>
          </a:xfrm>
          <a:prstGeom prst="rect">
            <a:avLst/>
          </a:prstGeom>
        </p:spPr>
        <p:txBody>
          <a:bodyPr/>
          <a:lstStyle>
            <a:lvl1pPr marL="0" indent="0">
              <a:buNone/>
              <a:defRPr sz="2000">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40556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631889"/>
            <a:ext cx="7772400" cy="594213"/>
          </a:xfrm>
          <a:prstGeom prst="rect">
            <a:avLst/>
          </a:prstGeom>
        </p:spPr>
        <p:txBody>
          <a:bodyPr anchor="ctr" anchorCtr="0"/>
          <a:lstStyle>
            <a:lvl1pPr algn="ctr" defTabSz="914400" rtl="0" eaLnBrk="1" latinLnBrk="0" hangingPunct="1">
              <a:lnSpc>
                <a:spcPct val="100000"/>
              </a:lnSpc>
              <a:spcBef>
                <a:spcPct val="0"/>
              </a:spcBef>
              <a:buNone/>
              <a:defRPr lang="en-US" sz="4400" kern="1200" spc="-50" dirty="0" smtClean="0">
                <a:solidFill>
                  <a:schemeClr val="bg1"/>
                </a:solidFill>
                <a:effectLst/>
                <a:latin typeface="Arial"/>
                <a:ea typeface="+mj-ea"/>
                <a:cs typeface="Arial"/>
              </a:defRPr>
            </a:lvl1pPr>
          </a:lstStyle>
          <a:p>
            <a:r>
              <a:rPr lang="en-US" dirty="0"/>
              <a:t>Master title style</a:t>
            </a:r>
          </a:p>
        </p:txBody>
      </p:sp>
      <p:sp>
        <p:nvSpPr>
          <p:cNvPr id="3" name="Text Placeholder 2"/>
          <p:cNvSpPr>
            <a:spLocks noGrp="1"/>
          </p:cNvSpPr>
          <p:nvPr>
            <p:ph type="body" idx="1"/>
          </p:nvPr>
        </p:nvSpPr>
        <p:spPr>
          <a:xfrm>
            <a:off x="722313" y="3610338"/>
            <a:ext cx="7772400" cy="428987"/>
          </a:xfrm>
          <a:prstGeom prst="rect">
            <a:avLst/>
          </a:prstGeom>
        </p:spPr>
        <p:txBody>
          <a:bodyPr anchor="t"/>
          <a:lstStyle>
            <a:lvl1pPr marL="0" indent="0" algn="ctr">
              <a:buNone/>
              <a:defRPr sz="2000" b="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4547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22313" y="4378891"/>
            <a:ext cx="7772399" cy="1418399"/>
          </a:xfrm>
          <a:prstGeom prst="rect">
            <a:avLst/>
          </a:prstGeom>
        </p:spPr>
        <p:txBody>
          <a:bodyPr anchor="t"/>
          <a:lstStyle>
            <a:lvl1pPr marL="0" indent="0" algn="ctr">
              <a:buNone/>
              <a:defRPr sz="1400">
                <a:solidFill>
                  <a:schemeClr val="tx1">
                    <a:lumMod val="65000"/>
                    <a:lumOff val="35000"/>
                  </a:schemeClr>
                </a:solidFill>
              </a:defRPr>
            </a:lvl1pPr>
            <a:lvl2pPr marL="3175" indent="0" algn="ctr">
              <a:buNone/>
              <a:defRPr sz="140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endParaRPr lang="en-US" dirty="0"/>
          </a:p>
        </p:txBody>
      </p:sp>
      <p:sp>
        <p:nvSpPr>
          <p:cNvPr id="10" name="Title 1"/>
          <p:cNvSpPr>
            <a:spLocks noGrp="1"/>
          </p:cNvSpPr>
          <p:nvPr>
            <p:ph type="title" hasCustomPrompt="1"/>
          </p:nvPr>
        </p:nvSpPr>
        <p:spPr>
          <a:xfrm>
            <a:off x="722313" y="2689039"/>
            <a:ext cx="7772400" cy="594213"/>
          </a:xfrm>
          <a:prstGeom prst="rect">
            <a:avLst/>
          </a:prstGeom>
        </p:spPr>
        <p:txBody>
          <a:bodyPr anchor="b" anchorCtr="0"/>
          <a:lstStyle>
            <a:lvl1pPr algn="ctr" defTabSz="914400" rtl="0" eaLnBrk="1" latinLnBrk="0" hangingPunct="1">
              <a:lnSpc>
                <a:spcPct val="100000"/>
              </a:lnSpc>
              <a:spcBef>
                <a:spcPct val="0"/>
              </a:spcBef>
              <a:buNone/>
              <a:defRPr lang="en-US" sz="4400" kern="1200" spc="-50" dirty="0" smtClean="0">
                <a:solidFill>
                  <a:schemeClr val="bg1">
                    <a:lumMod val="95000"/>
                  </a:schemeClr>
                </a:solidFill>
                <a:effectLst/>
                <a:latin typeface="Arial"/>
                <a:ea typeface="+mj-ea"/>
                <a:cs typeface="Arial"/>
              </a:defRPr>
            </a:lvl1pPr>
          </a:lstStyle>
          <a:p>
            <a:r>
              <a:rPr lang="en-US" dirty="0"/>
              <a:t>Master title style</a:t>
            </a:r>
          </a:p>
        </p:txBody>
      </p:sp>
    </p:spTree>
    <p:extLst>
      <p:ext uri="{BB962C8B-B14F-4D97-AF65-F5344CB8AC3E}">
        <p14:creationId xmlns:p14="http://schemas.microsoft.com/office/powerpoint/2010/main" val="74344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465890" y="457200"/>
            <a:ext cx="6220910" cy="1014753"/>
          </a:xfrm>
          <a:prstGeom prst="rect">
            <a:avLst/>
          </a:prstGeom>
        </p:spPr>
        <p:txBody>
          <a:bodyPr vert="horz" lIns="91440" tIns="45720" rIns="91440" bIns="45720" rtlCol="0" anchor="b">
            <a:normAutofit/>
          </a:bodyPr>
          <a:lstStyle/>
          <a:p>
            <a:r>
              <a:rPr lang="en-US" dirty="0"/>
              <a:t>Click to edit Master title style</a:t>
            </a:r>
          </a:p>
        </p:txBody>
      </p:sp>
      <p:sp>
        <p:nvSpPr>
          <p:cNvPr id="10" name="Text Placeholder 2"/>
          <p:cNvSpPr>
            <a:spLocks noGrp="1"/>
          </p:cNvSpPr>
          <p:nvPr>
            <p:ph idx="1"/>
          </p:nvPr>
        </p:nvSpPr>
        <p:spPr>
          <a:xfrm>
            <a:off x="2465890" y="1645920"/>
            <a:ext cx="6220910" cy="4490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1"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
        <p:nvSpPr>
          <p:cNvPr id="6" name="Text Placeholder 3">
            <a:extLst>
              <a:ext uri="{FF2B5EF4-FFF2-40B4-BE49-F238E27FC236}">
                <a16:creationId xmlns:a16="http://schemas.microsoft.com/office/drawing/2014/main" id="{2AA21DEE-2B04-FE4D-B4DB-7CB667CE5EFF}"/>
              </a:ext>
            </a:extLst>
          </p:cNvPr>
          <p:cNvSpPr>
            <a:spLocks noGrp="1"/>
          </p:cNvSpPr>
          <p:nvPr>
            <p:ph type="body" sz="half" idx="11"/>
          </p:nvPr>
        </p:nvSpPr>
        <p:spPr>
          <a:xfrm>
            <a:off x="109728" y="1042416"/>
            <a:ext cx="1737360" cy="5303520"/>
          </a:xfrm>
        </p:spPr>
        <p:txBody>
          <a:bodyPr>
            <a:normAutofit/>
          </a:bodyPr>
          <a:lstStyle>
            <a:lvl1pPr marL="0" indent="0">
              <a:buNone/>
              <a:defRPr sz="1200" b="1">
                <a:solidFill>
                  <a:srgbClr val="FFFFFF"/>
                </a:solidFill>
              </a:defRPr>
            </a:lvl1pPr>
            <a:lvl2pPr marL="3175" indent="0">
              <a:buNone/>
              <a:defRPr sz="1200">
                <a:solidFill>
                  <a:schemeClr val="bg1"/>
                </a:solidFill>
              </a:defRPr>
            </a:lvl2pPr>
            <a:lvl3pPr marL="346075" indent="-117475">
              <a:buFont typeface="Arial"/>
              <a:buChar char="•"/>
              <a:defRPr sz="1000">
                <a:solidFill>
                  <a:srgbClr val="FFFFFF"/>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7826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65889" y="1371600"/>
            <a:ext cx="6028823" cy="2505075"/>
          </a:xfrm>
          <a:prstGeom prst="rect">
            <a:avLst/>
          </a:prstGeom>
        </p:spPr>
        <p:txBody>
          <a:bodyPr anchor="b"/>
          <a:lstStyle>
            <a:lvl1pPr algn="ctr" defTabSz="914400" rtl="0" eaLnBrk="1" latinLnBrk="0" hangingPunct="1">
              <a:lnSpc>
                <a:spcPts val="4200"/>
              </a:lnSpc>
              <a:spcBef>
                <a:spcPct val="0"/>
              </a:spcBef>
              <a:buNone/>
              <a:defRPr lang="en-US" sz="4000" kern="1200" spc="-100" dirty="0" smtClean="0">
                <a:solidFill>
                  <a:schemeClr val="accent1"/>
                </a:solidFill>
                <a:effectLst/>
                <a:latin typeface="Arial"/>
                <a:ea typeface="+mj-ea"/>
                <a:cs typeface="Arial"/>
              </a:defRPr>
            </a:lvl1pPr>
          </a:lstStyle>
          <a:p>
            <a:r>
              <a:rPr lang="en-US" dirty="0"/>
              <a:t>Click to edit Master title style</a:t>
            </a:r>
          </a:p>
        </p:txBody>
      </p:sp>
      <p:sp>
        <p:nvSpPr>
          <p:cNvPr id="13" name="Text Placeholder 3"/>
          <p:cNvSpPr>
            <a:spLocks noGrp="1"/>
          </p:cNvSpPr>
          <p:nvPr>
            <p:ph type="body" sz="half" idx="2"/>
          </p:nvPr>
        </p:nvSpPr>
        <p:spPr>
          <a:xfrm>
            <a:off x="159408" y="1146266"/>
            <a:ext cx="1916386" cy="4902083"/>
          </a:xfrm>
        </p:spPr>
        <p:txBody>
          <a:bodyPr/>
          <a:lstStyle>
            <a:lvl1pPr marL="0" indent="0">
              <a:buNone/>
              <a:defRPr sz="1400" b="1">
                <a:solidFill>
                  <a:srgbClr val="FFFFFF"/>
                </a:solidFill>
              </a:defRPr>
            </a:lvl1pPr>
            <a:lvl2pPr marL="3175" indent="0">
              <a:buNone/>
              <a:defRPr sz="1200">
                <a:solidFill>
                  <a:schemeClr val="bg1"/>
                </a:solidFill>
              </a:defRPr>
            </a:lvl2pPr>
            <a:lvl3pPr marL="346075" indent="-117475">
              <a:buFont typeface="Arial"/>
              <a:buChar char="•"/>
              <a:defRPr sz="1000">
                <a:solidFill>
                  <a:srgbClr val="FFFFFF"/>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2"/>
          <p:cNvSpPr>
            <a:spLocks noGrp="1"/>
          </p:cNvSpPr>
          <p:nvPr>
            <p:ph type="body" idx="13"/>
          </p:nvPr>
        </p:nvSpPr>
        <p:spPr>
          <a:xfrm>
            <a:off x="2465889" y="3888157"/>
            <a:ext cx="6028824" cy="1131887"/>
          </a:xfrm>
        </p:spPr>
        <p:txBody>
          <a:bodyPr anchor="t"/>
          <a:lstStyle>
            <a:lvl1pPr marL="0" indent="0" algn="ctr">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Tree>
    <p:extLst>
      <p:ext uri="{BB962C8B-B14F-4D97-AF65-F5344CB8AC3E}">
        <p14:creationId xmlns:p14="http://schemas.microsoft.com/office/powerpoint/2010/main" val="133716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3"/>
          <p:cNvSpPr>
            <a:spLocks noGrp="1"/>
          </p:cNvSpPr>
          <p:nvPr>
            <p:ph sz="half" idx="14"/>
          </p:nvPr>
        </p:nvSpPr>
        <p:spPr>
          <a:xfrm>
            <a:off x="5705856" y="1645920"/>
            <a:ext cx="2980944" cy="4260259"/>
          </a:xfrm>
        </p:spPr>
        <p:txBody>
          <a:bodyPr/>
          <a:lstStyle>
            <a:lvl1pPr>
              <a:defRPr sz="3000"/>
            </a:lvl1pPr>
            <a:lvl2pPr>
              <a:defRPr sz="2400"/>
            </a:lvl2pPr>
            <a:lvl3pPr>
              <a:defRPr sz="2400"/>
            </a:lvl3pPr>
            <a:lvl4pPr>
              <a:defRPr sz="20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8"/>
          <p:cNvSpPr>
            <a:spLocks noGrp="1"/>
          </p:cNvSpPr>
          <p:nvPr>
            <p:ph sz="quarter" idx="15"/>
          </p:nvPr>
        </p:nvSpPr>
        <p:spPr>
          <a:xfrm>
            <a:off x="2465890" y="1645920"/>
            <a:ext cx="2980944" cy="42605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2465890" y="457200"/>
            <a:ext cx="6220910" cy="1014753"/>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
        <p:nvSpPr>
          <p:cNvPr id="7" name="Text Placeholder 3">
            <a:extLst>
              <a:ext uri="{FF2B5EF4-FFF2-40B4-BE49-F238E27FC236}">
                <a16:creationId xmlns:a16="http://schemas.microsoft.com/office/drawing/2014/main" id="{EEE4184D-49BD-BE42-A49B-5453E5EF8E63}"/>
              </a:ext>
            </a:extLst>
          </p:cNvPr>
          <p:cNvSpPr>
            <a:spLocks noGrp="1"/>
          </p:cNvSpPr>
          <p:nvPr>
            <p:ph type="body" sz="half" idx="11"/>
          </p:nvPr>
        </p:nvSpPr>
        <p:spPr>
          <a:xfrm>
            <a:off x="109728" y="1042416"/>
            <a:ext cx="1737360" cy="5303520"/>
          </a:xfrm>
        </p:spPr>
        <p:txBody>
          <a:bodyPr>
            <a:normAutofit/>
          </a:bodyPr>
          <a:lstStyle>
            <a:lvl1pPr marL="0" indent="0">
              <a:buNone/>
              <a:defRPr sz="1200" b="1">
                <a:solidFill>
                  <a:srgbClr val="FFFFFF"/>
                </a:solidFill>
              </a:defRPr>
            </a:lvl1pPr>
            <a:lvl2pPr marL="3175" indent="0">
              <a:buNone/>
              <a:defRPr sz="1200">
                <a:solidFill>
                  <a:schemeClr val="bg1"/>
                </a:solidFill>
              </a:defRPr>
            </a:lvl2pPr>
            <a:lvl3pPr marL="346075" indent="-117475">
              <a:buFont typeface="Arial"/>
              <a:buChar char="•"/>
              <a:defRPr sz="1000">
                <a:solidFill>
                  <a:srgbClr val="FFFFFF"/>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358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22313" y="4378891"/>
            <a:ext cx="7772399" cy="1418399"/>
          </a:xfrm>
          <a:prstGeom prst="rect">
            <a:avLst/>
          </a:prstGeom>
        </p:spPr>
        <p:txBody>
          <a:bodyPr anchor="t"/>
          <a:lstStyle>
            <a:lvl1pPr marL="0" indent="0" algn="ctr">
              <a:buNone/>
              <a:defRPr sz="1400">
                <a:solidFill>
                  <a:schemeClr val="tx1">
                    <a:lumMod val="65000"/>
                    <a:lumOff val="35000"/>
                  </a:schemeClr>
                </a:solidFill>
              </a:defRPr>
            </a:lvl1pPr>
            <a:lvl2pPr marL="3175" indent="0" algn="ctr">
              <a:buNone/>
              <a:defRPr sz="1400">
                <a:solidFill>
                  <a:schemeClr val="bg1"/>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p:txBody>
      </p:sp>
      <p:sp>
        <p:nvSpPr>
          <p:cNvPr id="10" name="Title 1"/>
          <p:cNvSpPr>
            <a:spLocks noGrp="1"/>
          </p:cNvSpPr>
          <p:nvPr>
            <p:ph type="title" hasCustomPrompt="1"/>
          </p:nvPr>
        </p:nvSpPr>
        <p:spPr>
          <a:xfrm>
            <a:off x="722313" y="2689039"/>
            <a:ext cx="7772400" cy="594213"/>
          </a:xfrm>
          <a:prstGeom prst="rect">
            <a:avLst/>
          </a:prstGeom>
        </p:spPr>
        <p:txBody>
          <a:bodyPr anchor="b" anchorCtr="0"/>
          <a:lstStyle>
            <a:lvl1pPr algn="ctr" defTabSz="914400" rtl="0" eaLnBrk="1" latinLnBrk="0" hangingPunct="1">
              <a:lnSpc>
                <a:spcPct val="100000"/>
              </a:lnSpc>
              <a:spcBef>
                <a:spcPct val="0"/>
              </a:spcBef>
              <a:buNone/>
              <a:defRPr lang="en-US" sz="4400" kern="1200" spc="-50" dirty="0" smtClean="0">
                <a:solidFill>
                  <a:schemeClr val="bg1">
                    <a:lumMod val="95000"/>
                  </a:schemeClr>
                </a:solidFill>
                <a:effectLst/>
                <a:latin typeface="Arial"/>
                <a:ea typeface="+mj-ea"/>
                <a:cs typeface="Arial"/>
              </a:defRPr>
            </a:lvl1pPr>
          </a:lstStyle>
          <a:p>
            <a:r>
              <a:rPr lang="en-US" dirty="0"/>
              <a:t>Master title style</a:t>
            </a:r>
          </a:p>
        </p:txBody>
      </p:sp>
    </p:spTree>
    <p:extLst>
      <p:ext uri="{BB962C8B-B14F-4D97-AF65-F5344CB8AC3E}">
        <p14:creationId xmlns:p14="http://schemas.microsoft.com/office/powerpoint/2010/main" val="64814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2465890" y="457200"/>
            <a:ext cx="6220910" cy="1014753"/>
          </a:xfrm>
          <a:prstGeom prst="rect">
            <a:avLst/>
          </a:prstGeom>
        </p:spPr>
        <p:txBody>
          <a:bodyPr vert="horz" lIns="91440" tIns="45720" rIns="91440" bIns="45720" rtlCol="0" anchor="b">
            <a:normAutofit/>
          </a:bodyPr>
          <a:lstStyle/>
          <a:p>
            <a:r>
              <a:rPr lang="en-US" dirty="0"/>
              <a:t>Click to edit Master title style</a:t>
            </a:r>
          </a:p>
        </p:txBody>
      </p:sp>
      <p:sp>
        <p:nvSpPr>
          <p:cNvPr id="9"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
        <p:nvSpPr>
          <p:cNvPr id="5" name="Text Placeholder 3">
            <a:extLst>
              <a:ext uri="{FF2B5EF4-FFF2-40B4-BE49-F238E27FC236}">
                <a16:creationId xmlns:a16="http://schemas.microsoft.com/office/drawing/2014/main" id="{5C921ED3-2596-5040-BD29-145D8EB8CB1C}"/>
              </a:ext>
            </a:extLst>
          </p:cNvPr>
          <p:cNvSpPr>
            <a:spLocks noGrp="1"/>
          </p:cNvSpPr>
          <p:nvPr>
            <p:ph type="body" sz="half" idx="11"/>
          </p:nvPr>
        </p:nvSpPr>
        <p:spPr>
          <a:xfrm>
            <a:off x="109728" y="1042416"/>
            <a:ext cx="1737360" cy="5303520"/>
          </a:xfrm>
        </p:spPr>
        <p:txBody>
          <a:bodyPr>
            <a:normAutofit/>
          </a:bodyPr>
          <a:lstStyle>
            <a:lvl1pPr marL="0" indent="0">
              <a:buNone/>
              <a:defRPr sz="1200" b="1">
                <a:solidFill>
                  <a:srgbClr val="FFFFFF"/>
                </a:solidFill>
              </a:defRPr>
            </a:lvl1pPr>
            <a:lvl2pPr marL="3175" indent="0">
              <a:buNone/>
              <a:defRPr sz="1200">
                <a:solidFill>
                  <a:schemeClr val="bg1"/>
                </a:solidFill>
              </a:defRPr>
            </a:lvl2pPr>
            <a:lvl3pPr marL="346075" indent="-117475">
              <a:buFont typeface="Arial"/>
              <a:buChar char="•"/>
              <a:defRPr sz="1000">
                <a:solidFill>
                  <a:srgbClr val="FFFFFF"/>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616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1851E16C-89E2-174E-A5E6-3C0E7B93EA93}"/>
              </a:ext>
            </a:extLst>
          </p:cNvPr>
          <p:cNvSpPr>
            <a:spLocks noGrp="1"/>
          </p:cNvSpPr>
          <p:nvPr>
            <p:ph type="body" sz="half" idx="11"/>
          </p:nvPr>
        </p:nvSpPr>
        <p:spPr>
          <a:xfrm>
            <a:off x="109728" y="1042416"/>
            <a:ext cx="1737360" cy="5303520"/>
          </a:xfrm>
        </p:spPr>
        <p:txBody>
          <a:bodyPr>
            <a:normAutofit/>
          </a:bodyPr>
          <a:lstStyle>
            <a:lvl1pPr marL="0" indent="0">
              <a:buNone/>
              <a:defRPr sz="1200" b="1">
                <a:solidFill>
                  <a:srgbClr val="FFFFFF"/>
                </a:solidFill>
              </a:defRPr>
            </a:lvl1pPr>
            <a:lvl2pPr marL="3175" indent="0">
              <a:buNone/>
              <a:defRPr sz="1200">
                <a:solidFill>
                  <a:schemeClr val="bg1"/>
                </a:solidFill>
              </a:defRPr>
            </a:lvl2pPr>
            <a:lvl3pPr marL="346075" indent="-117475">
              <a:buFont typeface="Arial"/>
              <a:buChar char="•"/>
              <a:defRPr sz="1000">
                <a:solidFill>
                  <a:srgbClr val="FFFFFF"/>
                </a:solidFill>
              </a:defRPr>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63794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Text Placeholder 2"/>
          <p:cNvSpPr>
            <a:spLocks noGrp="1"/>
          </p:cNvSpPr>
          <p:nvPr>
            <p:ph idx="1"/>
          </p:nvPr>
        </p:nvSpPr>
        <p:spPr>
          <a:xfrm>
            <a:off x="457200" y="1645920"/>
            <a:ext cx="8229600" cy="4490427"/>
          </a:xfrm>
          <a:prstGeom prst="rect">
            <a:avLst/>
          </a:prstGeom>
        </p:spPr>
        <p:txBody>
          <a:bodyPr vert="horz" lIns="91440" tIns="45720" rIns="91440" bIns="45720" rtlCol="0">
            <a:normAutofit/>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Tree>
    <p:extLst>
      <p:ext uri="{BB962C8B-B14F-4D97-AF65-F5344CB8AC3E}">
        <p14:creationId xmlns:p14="http://schemas.microsoft.com/office/powerpoint/2010/main" val="11965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2505075"/>
          </a:xfrm>
        </p:spPr>
        <p:txBody>
          <a:bodyPr anchor="b"/>
          <a:lstStyle>
            <a:lvl1pPr marL="0" marR="0" indent="0" algn="ctr" defTabSz="914400" rtl="0" eaLnBrk="1" fontAlgn="auto" latinLnBrk="0" hangingPunct="1">
              <a:lnSpc>
                <a:spcPts val="4200"/>
              </a:lnSpc>
              <a:spcBef>
                <a:spcPct val="0"/>
              </a:spcBef>
              <a:spcAft>
                <a:spcPts val="0"/>
              </a:spcAft>
              <a:buClrTx/>
              <a:buSzTx/>
              <a:buFontTx/>
              <a:buNone/>
              <a:tabLst/>
              <a:defRPr lang="en-US" sz="4000" kern="1200" spc="-100" dirty="0" smtClean="0">
                <a:solidFill>
                  <a:schemeClr val="accent1"/>
                </a:solidFill>
                <a:effectLst/>
                <a:latin typeface="Arial"/>
                <a:ea typeface="+mj-ea"/>
                <a:cs typeface="Arial"/>
              </a:defRPr>
            </a:lvl1pPr>
          </a:lstStyle>
          <a:p>
            <a:r>
              <a:rPr lang="en-US" dirty="0"/>
              <a:t>Click to edit Master title style</a:t>
            </a:r>
          </a:p>
        </p:txBody>
      </p:sp>
      <p:sp>
        <p:nvSpPr>
          <p:cNvPr id="3" name="Text Placeholder 2"/>
          <p:cNvSpPr>
            <a:spLocks noGrp="1"/>
          </p:cNvSpPr>
          <p:nvPr>
            <p:ph type="body" idx="1"/>
          </p:nvPr>
        </p:nvSpPr>
        <p:spPr>
          <a:xfrm>
            <a:off x="685800" y="3888157"/>
            <a:ext cx="7772400" cy="1131887"/>
          </a:xfrm>
        </p:spPr>
        <p:txBody>
          <a:bodyPr anchor="t"/>
          <a:lstStyle>
            <a:lvl1pPr marL="0" indent="0" algn="ctr">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Tree>
    <p:extLst>
      <p:ext uri="{BB962C8B-B14F-4D97-AF65-F5344CB8AC3E}">
        <p14:creationId xmlns:p14="http://schemas.microsoft.com/office/powerpoint/2010/main" val="2678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645920"/>
            <a:ext cx="4038600" cy="4260259"/>
          </a:xfrm>
        </p:spPr>
        <p:txBody>
          <a:bodyPr/>
          <a:lstStyle>
            <a:lvl1pPr>
              <a:defRPr sz="3000"/>
            </a:lvl1pPr>
            <a:lvl2pPr>
              <a:defRPr sz="2400"/>
            </a:lvl2pPr>
            <a:lvl3pPr>
              <a:defRPr sz="2400"/>
            </a:lvl3pPr>
            <a:lvl4pPr>
              <a:defRPr sz="20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57200" y="1645920"/>
            <a:ext cx="3950208" cy="42605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457200" y="457200"/>
            <a:ext cx="8229600" cy="1014753"/>
          </a:xfrm>
          <a:prstGeom prst="rect">
            <a:avLst/>
          </a:prstGeom>
        </p:spPr>
        <p:txBody>
          <a:bodyPr vert="horz" lIns="91440" tIns="45720" rIns="91440" bIns="45720" rtlCol="0" anchor="b">
            <a:normAutofit/>
          </a:bodyPr>
          <a:lstStyle>
            <a:lvl1pPr>
              <a:defRPr>
                <a:solidFill>
                  <a:schemeClr val="accent1"/>
                </a:solidFill>
              </a:defRPr>
            </a:lvl1pPr>
          </a:lstStyle>
          <a:p>
            <a:r>
              <a:rPr lang="en-US" dirty="0"/>
              <a:t>Click to edit Master title style</a:t>
            </a:r>
          </a:p>
        </p:txBody>
      </p:sp>
      <p:sp>
        <p:nvSpPr>
          <p:cNvPr id="11" name="Slide Number Placeholder 2"/>
          <p:cNvSpPr>
            <a:spLocks noGrp="1"/>
          </p:cNvSpPr>
          <p:nvPr>
            <p:ph type="sldNum" sz="quarter" idx="10"/>
          </p:nvPr>
        </p:nvSpPr>
        <p:spPr>
          <a:xfrm>
            <a:off x="4351006"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Tree>
    <p:extLst>
      <p:ext uri="{BB962C8B-B14F-4D97-AF65-F5344CB8AC3E}">
        <p14:creationId xmlns:p14="http://schemas.microsoft.com/office/powerpoint/2010/main" val="418094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7" name="Slide Number Placeholder 2"/>
          <p:cNvSpPr>
            <a:spLocks noGrp="1"/>
          </p:cNvSpPr>
          <p:nvPr>
            <p:ph type="sldNum" sz="quarter" idx="10"/>
          </p:nvPr>
        </p:nvSpPr>
        <p:spPr>
          <a:xfrm>
            <a:off x="4346032"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Tree>
    <p:extLst>
      <p:ext uri="{BB962C8B-B14F-4D97-AF65-F5344CB8AC3E}">
        <p14:creationId xmlns:p14="http://schemas.microsoft.com/office/powerpoint/2010/main" val="2073945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a:xfrm>
            <a:off x="4346032"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Tree>
    <p:extLst>
      <p:ext uri="{BB962C8B-B14F-4D97-AF65-F5344CB8AC3E}">
        <p14:creationId xmlns:p14="http://schemas.microsoft.com/office/powerpoint/2010/main" val="36802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a:xfrm>
            <a:off x="4343400" y="6583680"/>
            <a:ext cx="451937" cy="304238"/>
          </a:xfrm>
          <a:prstGeom prst="rect">
            <a:avLst/>
          </a:prstGeom>
        </p:spPr>
        <p:txBody>
          <a:bodyPr/>
          <a:lstStyle>
            <a:lvl1pPr algn="ctr">
              <a:defRPr sz="1000">
                <a:solidFill>
                  <a:srgbClr val="5A85D7"/>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57613824-3905-D442-B6F7-9C6D3D1FE14D}" type="slidenum">
              <a:rPr kumimoji="0" lang="en-US" sz="1000" b="0" i="0" u="none" strike="noStrike" kern="1200" cap="none" spc="0" normalizeH="0" baseline="0" noProof="0" smtClean="0">
                <a:ln>
                  <a:noFill/>
                </a:ln>
                <a:solidFill>
                  <a:srgbClr val="5A85D7"/>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A85D7"/>
              </a:solidFill>
              <a:effectLst/>
              <a:uLnTx/>
              <a:uFillTx/>
              <a:latin typeface="Arial"/>
              <a:ea typeface="+mn-ea"/>
              <a:cs typeface="+mn-cs"/>
            </a:endParaRPr>
          </a:p>
        </p:txBody>
      </p:sp>
      <p:sp>
        <p:nvSpPr>
          <p:cNvPr id="6" name="Picture Placeholder 6">
            <a:extLst>
              <a:ext uri="{FF2B5EF4-FFF2-40B4-BE49-F238E27FC236}">
                <a16:creationId xmlns:a16="http://schemas.microsoft.com/office/drawing/2014/main" id="{E5966AEF-95E8-474C-9210-638E18DBF3A4}"/>
              </a:ext>
            </a:extLst>
          </p:cNvPr>
          <p:cNvSpPr>
            <a:spLocks noGrp="1"/>
          </p:cNvSpPr>
          <p:nvPr>
            <p:ph type="pic" sz="quarter" idx="14"/>
          </p:nvPr>
        </p:nvSpPr>
        <p:spPr>
          <a:xfrm>
            <a:off x="551841" y="1249752"/>
            <a:ext cx="4243496" cy="4247872"/>
          </a:xfrm>
          <a:prstGeom prst="ellipse">
            <a:avLst/>
          </a:prstGeom>
          <a:solidFill>
            <a:schemeClr val="bg1">
              <a:lumMod val="95000"/>
            </a:schemeClr>
          </a:solidFill>
        </p:spPr>
        <p:txBody>
          <a:bodyPr>
            <a:normAutofit/>
          </a:bodyPr>
          <a:lstStyle>
            <a:lvl1pPr algn="ctr">
              <a:defRPr sz="750"/>
            </a:lvl1pPr>
          </a:lstStyle>
          <a:p>
            <a:endParaRPr lang="en-US" dirty="0"/>
          </a:p>
        </p:txBody>
      </p:sp>
      <p:sp>
        <p:nvSpPr>
          <p:cNvPr id="7" name="Text Placeholder 8">
            <a:extLst>
              <a:ext uri="{FF2B5EF4-FFF2-40B4-BE49-F238E27FC236}">
                <a16:creationId xmlns:a16="http://schemas.microsoft.com/office/drawing/2014/main" id="{0BCBED36-1E8A-CC47-8F60-8C6020139DA5}"/>
              </a:ext>
            </a:extLst>
          </p:cNvPr>
          <p:cNvSpPr>
            <a:spLocks noGrp="1"/>
          </p:cNvSpPr>
          <p:nvPr>
            <p:ph type="body" sz="quarter" idx="15" hasCustomPrompt="1"/>
          </p:nvPr>
        </p:nvSpPr>
        <p:spPr>
          <a:xfrm>
            <a:off x="5007435" y="2387140"/>
            <a:ext cx="5142975" cy="2623475"/>
          </a:xfrm>
          <a:prstGeom prst="rect">
            <a:avLst/>
          </a:prstGeom>
        </p:spPr>
        <p:txBody>
          <a:bodyPr/>
          <a:lstStyle>
            <a:lvl1pPr>
              <a:defRPr sz="4000" cap="all" baseline="0">
                <a:solidFill>
                  <a:schemeClr val="accent1"/>
                </a:solidFill>
                <a:latin typeface="+mj-lt"/>
              </a:defRPr>
            </a:lvl1pPr>
            <a:lvl2pPr>
              <a:spcBef>
                <a:spcPts val="3384"/>
              </a:spcBef>
              <a:defRPr sz="1600" b="1" cap="all" baseline="0">
                <a:solidFill>
                  <a:schemeClr val="accent1"/>
                </a:solidFill>
              </a:defRPr>
            </a:lvl2pPr>
            <a:lvl3pPr marL="0" indent="0">
              <a:spcBef>
                <a:spcPts val="3376"/>
              </a:spcBef>
              <a:buNone/>
              <a:defRPr sz="1600" baseline="0">
                <a:latin typeface="+mn-lt"/>
              </a:defRPr>
            </a:lvl3pPr>
            <a:lvl5pPr>
              <a:spcBef>
                <a:spcPts val="3384"/>
              </a:spcBef>
              <a:defRPr baseline="0">
                <a:latin typeface="+mn-lt"/>
              </a:defRPr>
            </a:lvl5pPr>
          </a:lstStyle>
          <a:p>
            <a:pPr lvl="0"/>
            <a:r>
              <a:rPr lang="en-US" dirty="0"/>
              <a:t>HELLO!</a:t>
            </a:r>
          </a:p>
          <a:p>
            <a:pPr lvl="1"/>
            <a:r>
              <a:rPr lang="en-US" dirty="0"/>
              <a:t>SECOND LEVEL</a:t>
            </a:r>
          </a:p>
          <a:p>
            <a:pPr lvl="2"/>
            <a:r>
              <a:rPr lang="en-US" dirty="0"/>
              <a:t>Third Level</a:t>
            </a:r>
          </a:p>
        </p:txBody>
      </p:sp>
    </p:spTree>
    <p:extLst>
      <p:ext uri="{BB962C8B-B14F-4D97-AF65-F5344CB8AC3E}">
        <p14:creationId xmlns:p14="http://schemas.microsoft.com/office/powerpoint/2010/main" val="302492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NA Char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828800"/>
            <a:ext cx="8229600" cy="3383280"/>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96594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NA Chart Tren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30936" indent="-630936" algn="l">
              <a:spcBef>
                <a:spcPts val="0"/>
              </a:spcBef>
              <a:buNone/>
              <a:tabLst>
                <a:tab pos="457200" algn="l"/>
                <a:tab pos="63023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828800"/>
            <a:ext cx="5943600" cy="3383280"/>
          </a:xfrm>
          <a:prstGeom prst="rect">
            <a:avLst/>
          </a:prstGeom>
        </p:spPr>
        <p:txBody>
          <a:bodyPr/>
          <a:lstStyle>
            <a:lvl1pPr>
              <a:buNone/>
              <a:defRPr sz="2000">
                <a:latin typeface="Arial" panose="020B0604020202020204" pitchFamily="34" charset="0"/>
                <a:cs typeface="Arial" panose="020B0604020202020204" pitchFamily="34" charset="0"/>
              </a:defRPr>
            </a:lvl1pPr>
          </a:lstStyle>
          <a:p>
            <a:endParaRPr lang="en-US" dirty="0"/>
          </a:p>
        </p:txBody>
      </p:sp>
      <p:sp>
        <p:nvSpPr>
          <p:cNvPr id="6" name="Chart Placeholder 5"/>
          <p:cNvSpPr>
            <a:spLocks noGrp="1"/>
          </p:cNvSpPr>
          <p:nvPr>
            <p:ph type="chart" sz="quarter" idx="14"/>
          </p:nvPr>
        </p:nvSpPr>
        <p:spPr>
          <a:xfrm>
            <a:off x="6510528" y="1828800"/>
            <a:ext cx="2176272" cy="3382963"/>
          </a:xfrm>
          <a:prstGeom prst="rect">
            <a:avLst/>
          </a:prstGeom>
        </p:spPr>
        <p:txBody>
          <a:bodyPr/>
          <a:lstStyle>
            <a:lvl1pPr>
              <a:buNone/>
              <a:defRPr sz="20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92844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NA Char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Chart Placeholder 7"/>
          <p:cNvSpPr>
            <a:spLocks noGrp="1"/>
          </p:cNvSpPr>
          <p:nvPr>
            <p:ph type="chart" sz="quarter" idx="13"/>
          </p:nvPr>
        </p:nvSpPr>
        <p:spPr>
          <a:xfrm>
            <a:off x="457200" y="1828800"/>
            <a:ext cx="8229600" cy="3383280"/>
          </a:xfrm>
          <a:prstGeom prst="rect">
            <a:avLst/>
          </a:prstGeom>
        </p:spPr>
        <p:txBody>
          <a:bodyPr/>
          <a:lstStyle>
            <a:lvl1pPr>
              <a:buNone/>
              <a:defRPr>
                <a:latin typeface="Arial Narrow" panose="020B0606020202030204" pitchFamily="34" charset="0"/>
              </a:defRPr>
            </a:lvl1pPr>
          </a:lstStyle>
          <a:p>
            <a:r>
              <a:rPr lang="en-US"/>
              <a:t>Click icon to add chart</a:t>
            </a:r>
            <a:endParaRPr lang="en-US" dirty="0"/>
          </a:p>
        </p:txBody>
      </p:sp>
    </p:spTree>
    <p:extLst>
      <p:ext uri="{BB962C8B-B14F-4D97-AF65-F5344CB8AC3E}">
        <p14:creationId xmlns:p14="http://schemas.microsoft.com/office/powerpoint/2010/main" val="399622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HNA Chart Alternativ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1BB4AD-2503-4C03-AFB7-58B82A0B6052}"/>
              </a:ext>
            </a:extLst>
          </p:cNvPr>
          <p:cNvSpPr/>
          <p:nvPr userDrawn="1"/>
        </p:nvSpPr>
        <p:spPr>
          <a:xfrm>
            <a:off x="312516" y="1645920"/>
            <a:ext cx="2976784" cy="37769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457200" y="1828800"/>
            <a:ext cx="2654300" cy="1113739"/>
          </a:xfrm>
          <a:prstGeom prst="rect">
            <a:avLst/>
          </a:prstGeom>
        </p:spPr>
        <p:txBody>
          <a:bodyPr lIns="0" tIns="0" rIns="0" bIns="0" anchor="t" anchorCtr="0"/>
          <a:lstStyle>
            <a:lvl1pPr algn="l">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3822700"/>
            <a:ext cx="2654300" cy="1389380"/>
          </a:xfrm>
          <a:prstGeom prst="rect">
            <a:avLst/>
          </a:prstGeom>
        </p:spPr>
        <p:txBody>
          <a:bodyPr lIns="0" tIns="0" rIns="0" bIns="0" anchor="b" anchorCtr="0">
            <a:normAutofit/>
          </a:bodyPr>
          <a:lstStyle>
            <a:lvl1pPr marL="571500" indent="-571500" algn="l">
              <a:spcBef>
                <a:spcPts val="0"/>
              </a:spcBef>
              <a:buNone/>
              <a:tabLst>
                <a:tab pos="457200" algn="l"/>
                <a:tab pos="57150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3467100" y="1645920"/>
            <a:ext cx="5219700" cy="3776980"/>
          </a:xfrm>
          <a:prstGeom prst="rect">
            <a:avLst/>
          </a:prstGeom>
        </p:spPr>
        <p:txBody>
          <a:bodyPr/>
          <a:lstStyle>
            <a:lvl1pPr>
              <a:buNone/>
              <a:defRPr>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304242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NA 2Chart Comparison">
    <p:spTree>
      <p:nvGrpSpPr>
        <p:cNvPr id="1" name=""/>
        <p:cNvGrpSpPr/>
        <p:nvPr/>
      </p:nvGrpSpPr>
      <p:grpSpPr>
        <a:xfrm>
          <a:off x="0" y="0"/>
          <a:ext cx="0" cy="0"/>
          <a:chOff x="0" y="0"/>
          <a:chExt cx="0" cy="0"/>
        </a:xfrm>
      </p:grpSpPr>
      <p:sp>
        <p:nvSpPr>
          <p:cNvPr id="14"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3"/>
          <p:cNvSpPr>
            <a:spLocks noGrp="1"/>
          </p:cNvSpPr>
          <p:nvPr>
            <p:ph type="body" sz="quarter" idx="18"/>
          </p:nvPr>
        </p:nvSpPr>
        <p:spPr>
          <a:xfrm>
            <a:off x="457200" y="978379"/>
            <a:ext cx="3908612" cy="915038"/>
          </a:xfrm>
          <a:prstGeom prst="rect">
            <a:avLst/>
          </a:prstGeom>
        </p:spPr>
        <p:txBody>
          <a:bodyPr anchor="b" anchorCtr="0"/>
          <a:lstStyle>
            <a:lvl1pPr marL="0" indent="0" algn="ctr">
              <a:spcBef>
                <a:spcPts val="0"/>
              </a:spcBef>
              <a:buNone/>
              <a:defRPr sz="1900" b="0" spc="-50">
                <a:latin typeface="Arial" panose="020B0604020202020204" pitchFamily="34" charset="0"/>
                <a:cs typeface="Arial" panose="020B0604020202020204" pitchFamily="34" charset="0"/>
              </a:defRPr>
            </a:lvl1pPr>
            <a:lvl2pPr marL="0" indent="0" algn="ctr">
              <a:spcBef>
                <a:spcPts val="0"/>
              </a:spcBef>
              <a:buNone/>
              <a:defRPr sz="1600" b="0" spc="-50">
                <a:latin typeface="Arial Narrow" panose="020B0606020202030204" pitchFamily="34" charset="0"/>
              </a:defRPr>
            </a:lvl2pPr>
          </a:lstStyle>
          <a:p>
            <a:pPr lvl="0"/>
            <a:r>
              <a:rPr lang="en-US" dirty="0"/>
              <a:t>Click to edit Master text styles</a:t>
            </a:r>
          </a:p>
          <a:p>
            <a:pPr lvl="1"/>
            <a:r>
              <a:rPr lang="en-US" dirty="0"/>
              <a:t>Second level</a:t>
            </a:r>
          </a:p>
        </p:txBody>
      </p:sp>
      <p:sp>
        <p:nvSpPr>
          <p:cNvPr id="16" name="Text Placeholder 3"/>
          <p:cNvSpPr>
            <a:spLocks noGrp="1"/>
          </p:cNvSpPr>
          <p:nvPr>
            <p:ph type="body" sz="quarter" idx="19"/>
          </p:nvPr>
        </p:nvSpPr>
        <p:spPr>
          <a:xfrm>
            <a:off x="4775015" y="978379"/>
            <a:ext cx="3910198" cy="915038"/>
          </a:xfrm>
          <a:prstGeom prst="rect">
            <a:avLst/>
          </a:prstGeom>
        </p:spPr>
        <p:txBody>
          <a:bodyPr anchor="b" anchorCtr="0"/>
          <a:lstStyle>
            <a:lvl1pPr marL="0" indent="0" algn="ctr">
              <a:spcBef>
                <a:spcPts val="0"/>
              </a:spcBef>
              <a:buNone/>
              <a:defRPr sz="1900" b="0" spc="-50">
                <a:latin typeface="Arial" panose="020B0604020202020204" pitchFamily="34" charset="0"/>
                <a:cs typeface="Arial" panose="020B0604020202020204" pitchFamily="34" charset="0"/>
              </a:defRPr>
            </a:lvl1pPr>
            <a:lvl2pPr marL="0" indent="0" algn="ctr">
              <a:spcBef>
                <a:spcPts val="0"/>
              </a:spcBef>
              <a:buNone/>
              <a:defRPr sz="1600" b="0" spc="-50">
                <a:latin typeface="Arial Narrow" panose="020B0606020202030204" pitchFamily="34" charset="0"/>
              </a:defRPr>
            </a:lvl2pPr>
          </a:lstStyle>
          <a:p>
            <a:pPr lvl="0"/>
            <a:r>
              <a:rPr lang="en-US" dirty="0"/>
              <a:t>Click to edit Master text styles</a:t>
            </a:r>
          </a:p>
          <a:p>
            <a:pPr lvl="1"/>
            <a:r>
              <a:rPr lang="en-US" dirty="0"/>
              <a:t>Second level</a:t>
            </a:r>
          </a:p>
        </p:txBody>
      </p:sp>
      <p:sp>
        <p:nvSpPr>
          <p:cNvPr id="4" name="Chart Placeholder 3"/>
          <p:cNvSpPr>
            <a:spLocks noGrp="1"/>
          </p:cNvSpPr>
          <p:nvPr>
            <p:ph type="chart" sz="quarter" idx="20"/>
          </p:nvPr>
        </p:nvSpPr>
        <p:spPr>
          <a:xfrm>
            <a:off x="457200" y="1992313"/>
            <a:ext cx="3908612" cy="3182937"/>
          </a:xfrm>
          <a:prstGeom prst="rect">
            <a:avLst/>
          </a:prstGeom>
        </p:spPr>
        <p:txBody>
          <a:bodyPr/>
          <a:lstStyle>
            <a:lvl1pPr marL="0" indent="0">
              <a:buNone/>
              <a:defRPr sz="2000">
                <a:latin typeface="Arial Narrow" panose="020B0606020202030204" pitchFamily="34" charset="0"/>
              </a:defRPr>
            </a:lvl1pPr>
          </a:lstStyle>
          <a:p>
            <a:endParaRPr lang="en-US" dirty="0"/>
          </a:p>
        </p:txBody>
      </p:sp>
      <p:sp>
        <p:nvSpPr>
          <p:cNvPr id="10" name="Chart Placeholder 3"/>
          <p:cNvSpPr>
            <a:spLocks noGrp="1"/>
          </p:cNvSpPr>
          <p:nvPr>
            <p:ph type="chart" sz="quarter" idx="21"/>
          </p:nvPr>
        </p:nvSpPr>
        <p:spPr>
          <a:xfrm>
            <a:off x="4778190" y="1992313"/>
            <a:ext cx="3910198" cy="3182937"/>
          </a:xfrm>
          <a:prstGeom prst="rect">
            <a:avLst/>
          </a:prstGeom>
        </p:spPr>
        <p:txBody>
          <a:bodyPr/>
          <a:lstStyle>
            <a:lvl1pPr marL="0" indent="0">
              <a:buNone/>
              <a:defRPr sz="2000">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116384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NA Chart 2P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1933574"/>
            <a:ext cx="3917290" cy="2610373"/>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4769510" y="1933574"/>
            <a:ext cx="3917290" cy="2610373"/>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00" y="4641011"/>
            <a:ext cx="3917950" cy="559639"/>
          </a:xfrm>
          <a:prstGeom prst="rect">
            <a:avLst/>
          </a:prstGeom>
        </p:spPr>
        <p:txBody>
          <a:bodyPr anchor="ctr" anchorCtr="0">
            <a:normAutofit/>
          </a:bodyPr>
          <a:lstStyle>
            <a:lvl1pPr algn="ctr">
              <a:buNone/>
              <a:defRPr sz="1800" b="1">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4764025" y="4641011"/>
            <a:ext cx="3917950" cy="559639"/>
          </a:xfrm>
          <a:prstGeom prst="rect">
            <a:avLst/>
          </a:prstGeom>
        </p:spPr>
        <p:txBody>
          <a:bodyPr anchor="ctr" anchorCtr="0">
            <a:normAutofit/>
          </a:bodyPr>
          <a:lstStyle>
            <a:lvl1pPr algn="ctr">
              <a:buNone/>
              <a:defRPr sz="1800" b="1">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28720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NA Chart 3P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199" y="1828800"/>
            <a:ext cx="2631057"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3256513" y="1828800"/>
            <a:ext cx="2631500"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41"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3256513"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11" name="Chart Placeholder 7"/>
          <p:cNvSpPr>
            <a:spLocks noGrp="1"/>
          </p:cNvSpPr>
          <p:nvPr>
            <p:ph type="chart" sz="quarter" idx="17"/>
          </p:nvPr>
        </p:nvSpPr>
        <p:spPr>
          <a:xfrm>
            <a:off x="6055743" y="1828800"/>
            <a:ext cx="2631057"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12" name="Text Placeholder 6"/>
          <p:cNvSpPr>
            <a:spLocks noGrp="1"/>
          </p:cNvSpPr>
          <p:nvPr>
            <p:ph type="body" sz="quarter" idx="18" hasCustomPrompt="1"/>
          </p:nvPr>
        </p:nvSpPr>
        <p:spPr>
          <a:xfrm>
            <a:off x="6055785" y="4841875"/>
            <a:ext cx="2631500" cy="358775"/>
          </a:xfrm>
          <a:prstGeom prst="rect">
            <a:avLst/>
          </a:prstGeom>
        </p:spPr>
        <p:txBody>
          <a:bodyPr anchor="ctr" anchorCtr="0">
            <a:normAutofit/>
          </a:bodyPr>
          <a:lstStyle>
            <a:lvl1pPr algn="ctr">
              <a:buNone/>
              <a:defRPr sz="1800" b="1">
                <a:latin typeface="Arial Narrow" panose="020B060602020203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15026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NA Chart 3Pie v2">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64489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28650" indent="-628650" algn="l">
              <a:spcBef>
                <a:spcPts val="0"/>
              </a:spcBef>
              <a:buNone/>
              <a:tabLst>
                <a:tab pos="457200" algn="l"/>
                <a:tab pos="62865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2111275"/>
            <a:ext cx="2524126"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3343801" y="2111275"/>
            <a:ext cx="2456924"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41" y="1264025"/>
            <a:ext cx="2524551"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3343801" y="1264025"/>
            <a:ext cx="2456924"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11" name="Chart Placeholder 7"/>
          <p:cNvSpPr>
            <a:spLocks noGrp="1"/>
          </p:cNvSpPr>
          <p:nvPr>
            <p:ph type="chart" sz="quarter" idx="17"/>
          </p:nvPr>
        </p:nvSpPr>
        <p:spPr>
          <a:xfrm>
            <a:off x="6162734" y="2111275"/>
            <a:ext cx="2524066"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12" name="Text Placeholder 6"/>
          <p:cNvSpPr>
            <a:spLocks noGrp="1"/>
          </p:cNvSpPr>
          <p:nvPr>
            <p:ph type="body" sz="quarter" idx="18" hasCustomPrompt="1"/>
          </p:nvPr>
        </p:nvSpPr>
        <p:spPr>
          <a:xfrm>
            <a:off x="6162793" y="1264025"/>
            <a:ext cx="2524491" cy="847250"/>
          </a:xfrm>
          <a:prstGeom prst="rect">
            <a:avLst/>
          </a:prstGeom>
        </p:spPr>
        <p:txBody>
          <a:bodyPr lIns="0" tIns="0" rIns="0" bIns="45720" anchor="b" anchorCtr="0">
            <a:noAutofit/>
          </a:bodyPr>
          <a:lstStyle>
            <a:lvl1pPr marL="0" indent="0" algn="ctr">
              <a:spcBef>
                <a:spcPts val="0"/>
              </a:spcBef>
              <a:buNone/>
              <a:defRPr sz="15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379820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NA Chart 2Pie v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28650" indent="-628650" algn="l">
              <a:spcBef>
                <a:spcPts val="0"/>
              </a:spcBef>
              <a:buNone/>
              <a:tabLst>
                <a:tab pos="457200" algn="l"/>
                <a:tab pos="62865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198" y="2111275"/>
            <a:ext cx="3876675"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5" name="Chart Placeholder 7"/>
          <p:cNvSpPr>
            <a:spLocks noGrp="1"/>
          </p:cNvSpPr>
          <p:nvPr>
            <p:ph type="chart" sz="quarter" idx="14"/>
          </p:nvPr>
        </p:nvSpPr>
        <p:spPr>
          <a:xfrm>
            <a:off x="4810125" y="2111275"/>
            <a:ext cx="3876675" cy="3013862"/>
          </a:xfrm>
          <a:prstGeom prst="rect">
            <a:avLst/>
          </a:prstGeom>
        </p:spPr>
        <p:txBody>
          <a:bodyPr/>
          <a:lstStyle>
            <a:lvl1pPr>
              <a:buNone/>
              <a:defRPr sz="2000">
                <a:latin typeface="Arial Narrow" panose="020B0606020202030204" pitchFamily="34" charset="0"/>
              </a:defRPr>
            </a:lvl1pPr>
          </a:lstStyle>
          <a:p>
            <a:endParaRPr lang="en-US" dirty="0"/>
          </a:p>
        </p:txBody>
      </p:sp>
      <p:sp>
        <p:nvSpPr>
          <p:cNvPr id="7" name="Text Placeholder 6"/>
          <p:cNvSpPr>
            <a:spLocks noGrp="1"/>
          </p:cNvSpPr>
          <p:nvPr>
            <p:ph type="body" sz="quarter" idx="15" hasCustomPrompt="1"/>
          </p:nvPr>
        </p:nvSpPr>
        <p:spPr>
          <a:xfrm>
            <a:off x="457240" y="808498"/>
            <a:ext cx="3877327" cy="1130200"/>
          </a:xfrm>
          <a:prstGeom prst="rect">
            <a:avLst/>
          </a:prstGeom>
        </p:spPr>
        <p:txBody>
          <a:bodyPr lIns="0" tIns="0" rIns="0" bIns="45720" anchor="b" anchorCtr="0">
            <a:noAutofit/>
          </a:bodyPr>
          <a:lstStyle>
            <a:lvl1pPr marL="0" indent="0" algn="ctr">
              <a:spcBef>
                <a:spcPts val="0"/>
              </a:spcBef>
              <a:buNone/>
              <a:defRPr sz="22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4810125" y="808498"/>
            <a:ext cx="3876675" cy="1130200"/>
          </a:xfrm>
          <a:prstGeom prst="rect">
            <a:avLst/>
          </a:prstGeom>
        </p:spPr>
        <p:txBody>
          <a:bodyPr lIns="0" tIns="0" rIns="0" bIns="45720" anchor="b" anchorCtr="0">
            <a:noAutofit/>
          </a:bodyPr>
          <a:lstStyle>
            <a:lvl1pPr marL="0" indent="0" algn="ctr">
              <a:spcBef>
                <a:spcPts val="0"/>
              </a:spcBef>
              <a:buNone/>
              <a:defRPr sz="2200" b="0">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16197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NA Chart Key Informan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3424"/>
            <a:ext cx="8229600" cy="1035170"/>
          </a:xfrm>
          <a:prstGeom prst="rect">
            <a:avLst/>
          </a:prstGeom>
        </p:spPr>
        <p:txBody>
          <a:bodyPr lIns="0" tIns="0" rIns="0" bIns="0" anchor="b" anchorCtr="0"/>
          <a:lstStyle>
            <a:lvl1pPr algn="ctr">
              <a:lnSpc>
                <a:spcPct val="100000"/>
              </a:lnSpc>
              <a:defRPr sz="2200" b="0" spc="-50" baseline="0">
                <a:solidFill>
                  <a:srgbClr val="0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57200" y="4309757"/>
            <a:ext cx="8229600" cy="828136"/>
          </a:xfrm>
          <a:prstGeom prst="rect">
            <a:avLst/>
          </a:prstGeom>
        </p:spPr>
        <p:txBody>
          <a:bodyPr lIns="0" tIns="0" rIns="0" bIns="0">
            <a:normAutofit/>
          </a:bodyPr>
          <a:lstStyle>
            <a:lvl1pPr marL="740664" indent="-740664" algn="l">
              <a:spcBef>
                <a:spcPts val="0"/>
              </a:spcBef>
              <a:buNone/>
              <a:tabLst>
                <a:tab pos="569913" algn="l"/>
                <a:tab pos="741363"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Chart Placeholder 7"/>
          <p:cNvSpPr>
            <a:spLocks noGrp="1"/>
          </p:cNvSpPr>
          <p:nvPr>
            <p:ph type="chart" sz="quarter" idx="13"/>
          </p:nvPr>
        </p:nvSpPr>
        <p:spPr>
          <a:xfrm>
            <a:off x="457200" y="2625881"/>
            <a:ext cx="8229600" cy="1606238"/>
          </a:xfrm>
          <a:prstGeom prst="rect">
            <a:avLst/>
          </a:prstGeom>
        </p:spPr>
        <p:txBody>
          <a:bodyPr/>
          <a:lstStyle>
            <a:lvl1pPr>
              <a:buNone/>
              <a:defRPr sz="1800">
                <a:latin typeface="Arial Narrow" panose="020B0606020202030204" pitchFamily="34" charset="0"/>
              </a:defRPr>
            </a:lvl1pPr>
          </a:lstStyle>
          <a:p>
            <a:endParaRPr lang="en-US" dirty="0"/>
          </a:p>
        </p:txBody>
      </p:sp>
    </p:spTree>
    <p:extLst>
      <p:ext uri="{BB962C8B-B14F-4D97-AF65-F5344CB8AC3E}">
        <p14:creationId xmlns:p14="http://schemas.microsoft.com/office/powerpoint/2010/main" val="395768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NA Map">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95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NA Char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1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NA Text 1">
    <p:spTree>
      <p:nvGrpSpPr>
        <p:cNvPr id="1" name=""/>
        <p:cNvGrpSpPr/>
        <p:nvPr/>
      </p:nvGrpSpPr>
      <p:grpSpPr>
        <a:xfrm>
          <a:off x="0" y="0"/>
          <a:ext cx="0" cy="0"/>
          <a:chOff x="0" y="0"/>
          <a:chExt cx="0" cy="0"/>
        </a:xfrm>
      </p:grpSpPr>
      <p:pic>
        <p:nvPicPr>
          <p:cNvPr id="4" name="Picture 3" descr="Logo.psd"/>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267008" y="5739592"/>
            <a:ext cx="3876991" cy="1118407"/>
          </a:xfrm>
          <a:prstGeom prst="rect">
            <a:avLst/>
          </a:prstGeom>
          <a:solidFill>
            <a:schemeClr val="bg1"/>
          </a:solidFill>
        </p:spPr>
      </p:pic>
      <p:sp>
        <p:nvSpPr>
          <p:cNvPr id="7" name="Text Placeholder 2"/>
          <p:cNvSpPr>
            <a:spLocks noGrp="1"/>
          </p:cNvSpPr>
          <p:nvPr>
            <p:ph idx="1"/>
          </p:nvPr>
        </p:nvSpPr>
        <p:spPr>
          <a:xfrm>
            <a:off x="457200" y="1690689"/>
            <a:ext cx="8229600" cy="4665662"/>
          </a:xfrm>
          <a:prstGeom prst="rect">
            <a:avLst/>
          </a:prstGeom>
        </p:spPr>
        <p:txBody>
          <a:bodyPr vert="horz" lIns="91440" tIns="45720" rIns="91440" bIns="45720" rtlCol="0">
            <a:normAutofit/>
          </a:bodyPr>
          <a:lstStyle>
            <a:lvl1pPr>
              <a:defRPr sz="20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88329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NA Chart Tren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630936" indent="-630936" algn="l">
              <a:spcBef>
                <a:spcPts val="0"/>
              </a:spcBef>
              <a:buNone/>
              <a:tabLst>
                <a:tab pos="457200" algn="l"/>
                <a:tab pos="63023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Chart Placeholder 7"/>
          <p:cNvSpPr>
            <a:spLocks noGrp="1"/>
          </p:cNvSpPr>
          <p:nvPr>
            <p:ph type="chart" sz="quarter" idx="13"/>
          </p:nvPr>
        </p:nvSpPr>
        <p:spPr>
          <a:xfrm>
            <a:off x="457200" y="1828800"/>
            <a:ext cx="5943600" cy="3383280"/>
          </a:xfrm>
          <a:prstGeom prst="rect">
            <a:avLst/>
          </a:prstGeom>
        </p:spPr>
        <p:txBody>
          <a:bodyPr/>
          <a:lstStyle>
            <a:lvl1pPr>
              <a:buNone/>
              <a:defRPr sz="2000">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6" name="Chart Placeholder 5"/>
          <p:cNvSpPr>
            <a:spLocks noGrp="1"/>
          </p:cNvSpPr>
          <p:nvPr>
            <p:ph type="chart" sz="quarter" idx="14"/>
          </p:nvPr>
        </p:nvSpPr>
        <p:spPr>
          <a:xfrm>
            <a:off x="6510528" y="1828800"/>
            <a:ext cx="2176272" cy="3382963"/>
          </a:xfrm>
          <a:prstGeom prst="rect">
            <a:avLst/>
          </a:prstGeom>
        </p:spPr>
        <p:txBody>
          <a:bodyPr/>
          <a:lstStyle>
            <a:lvl1pPr>
              <a:buNone/>
              <a:defRPr sz="2000">
                <a:latin typeface="Arial" panose="020B0604020202020204" pitchFamily="34" charset="0"/>
                <a:cs typeface="Arial" panose="020B0604020202020204" pitchFamily="34" charset="0"/>
              </a:defRPr>
            </a:lvl1pPr>
          </a:lstStyle>
          <a:p>
            <a:r>
              <a:rPr lang="en-US"/>
              <a:t>Click icon to add chart</a:t>
            </a:r>
            <a:endParaRPr lang="en-US" dirty="0"/>
          </a:p>
        </p:txBody>
      </p:sp>
    </p:spTree>
    <p:extLst>
      <p:ext uri="{BB962C8B-B14F-4D97-AF65-F5344CB8AC3E}">
        <p14:creationId xmlns:p14="http://schemas.microsoft.com/office/powerpoint/2010/main" val="23035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NA Text 1 (no logo)">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90689"/>
            <a:ext cx="8229600" cy="4665662"/>
          </a:xfrm>
          <a:prstGeom prst="rect">
            <a:avLst/>
          </a:prstGeom>
        </p:spPr>
        <p:txBody>
          <a:bodyPr vert="horz" lIns="91440" tIns="45720" rIns="91440" bIns="45720" rtlCol="0">
            <a:normAutofit/>
          </a:bodyPr>
          <a:lstStyle>
            <a:lvl1pPr>
              <a:defRPr sz="2000" b="1">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0809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NA Text 2">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90689"/>
            <a:ext cx="8229600" cy="4665662"/>
          </a:xfrm>
          <a:prstGeom prst="rect">
            <a:avLst/>
          </a:prstGeom>
        </p:spPr>
        <p:txBody>
          <a:bodyPr vert="horz" lIns="91440" tIns="45720" rIns="91440" bIns="45720" rtlCol="0">
            <a:normAutofit/>
          </a:bodyPr>
          <a:lstStyle>
            <a:lvl1pPr marL="0" indent="0">
              <a:spcBef>
                <a:spcPts val="600"/>
              </a:spcBef>
              <a:buNone/>
              <a:defRPr sz="2000" b="1">
                <a:latin typeface="Arial" panose="020B0604020202020204" pitchFamily="34" charset="0"/>
                <a:cs typeface="Arial" panose="020B0604020202020204" pitchFamily="34" charset="0"/>
              </a:defRPr>
            </a:lvl1pPr>
            <a:lvl2pPr marL="0" indent="-292100">
              <a:spcBef>
                <a:spcPts val="600"/>
              </a:spcBef>
              <a:defRPr sz="2000">
                <a:latin typeface="Arial" panose="020B0604020202020204" pitchFamily="34" charset="0"/>
                <a:cs typeface="Arial" panose="020B0604020202020204" pitchFamily="34" charset="0"/>
              </a:defRPr>
            </a:lvl2pPr>
            <a:lvl3pPr marL="0" indent="-228600">
              <a:spcBef>
                <a:spcPts val="600"/>
              </a:spcBef>
              <a:defRPr sz="2000">
                <a:latin typeface="Arial" panose="020B0604020202020204" pitchFamily="34" charset="0"/>
                <a:cs typeface="Arial" panose="020B0604020202020204" pitchFamily="34" charset="0"/>
              </a:defRPr>
            </a:lvl3pPr>
            <a:lvl4pPr marL="0" indent="-228600">
              <a:spcBef>
                <a:spcPts val="600"/>
              </a:spcBef>
              <a:defRPr sz="2000">
                <a:latin typeface="Arial" panose="020B0604020202020204" pitchFamily="34" charset="0"/>
                <a:cs typeface="Arial" panose="020B0604020202020204" pitchFamily="34" charset="0"/>
              </a:defRPr>
            </a:lvl4pPr>
            <a:lvl5pPr marL="0" indent="-228600">
              <a:spcBef>
                <a:spcPts val="600"/>
              </a:spcBef>
              <a:defRPr sz="2000">
                <a:latin typeface="Arial" panose="020B0604020202020204" pitchFamily="34" charset="0"/>
                <a:cs typeface="Arial" panose="020B0604020202020204" pitchFamily="34" charset="0"/>
              </a:defRPr>
            </a:lvl5pPr>
            <a:lvl6pPr marL="0" indent="-228600">
              <a:spcBef>
                <a:spcPts val="600"/>
              </a:spcBef>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63719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NA Text 3">
    <p:spTree>
      <p:nvGrpSpPr>
        <p:cNvPr id="1" name=""/>
        <p:cNvGrpSpPr/>
        <p:nvPr/>
      </p:nvGrpSpPr>
      <p:grpSpPr>
        <a:xfrm>
          <a:off x="0" y="0"/>
          <a:ext cx="0" cy="0"/>
          <a:chOff x="0" y="0"/>
          <a:chExt cx="0" cy="0"/>
        </a:xfrm>
      </p:grpSpPr>
      <p:sp>
        <p:nvSpPr>
          <p:cNvPr id="7" name="Text Placeholder 2"/>
          <p:cNvSpPr>
            <a:spLocks noGrp="1"/>
          </p:cNvSpPr>
          <p:nvPr>
            <p:ph idx="1"/>
          </p:nvPr>
        </p:nvSpPr>
        <p:spPr>
          <a:xfrm>
            <a:off x="457200" y="1690689"/>
            <a:ext cx="4013200" cy="4665662"/>
          </a:xfrm>
          <a:prstGeom prst="rect">
            <a:avLst/>
          </a:prstGeom>
        </p:spPr>
        <p:txBody>
          <a:bodyPr vert="horz" lIns="91440" tIns="45720" rIns="91440" bIns="45720" rtlCol="0">
            <a:normAutofit/>
          </a:bodyPr>
          <a:lstStyle>
            <a:lvl1pPr marL="0" indent="0">
              <a:buNone/>
              <a:defRPr sz="2000" b="1">
                <a:latin typeface="Arial" panose="020B0604020202020204" pitchFamily="34" charset="0"/>
                <a:cs typeface="Arial" panose="020B0604020202020204" pitchFamily="34" charset="0"/>
              </a:defRPr>
            </a:lvl1pPr>
            <a:lvl2pPr marL="292100" indent="0">
              <a:buNone/>
              <a:defRPr sz="2000">
                <a:latin typeface="Arial" panose="020B0604020202020204" pitchFamily="34" charset="0"/>
                <a:cs typeface="Arial" panose="020B0604020202020204" pitchFamily="34" charset="0"/>
              </a:defRPr>
            </a:lvl2pPr>
            <a:lvl3pPr marL="685800" indent="-228600">
              <a:defRPr sz="2000">
                <a:latin typeface="Arial" panose="020B0604020202020204" pitchFamily="34" charset="0"/>
                <a:cs typeface="Arial" panose="020B0604020202020204" pitchFamily="34" charset="0"/>
              </a:defRPr>
            </a:lvl3pPr>
            <a:lvl4pPr marL="977900" indent="-228600">
              <a:defRPr sz="2000">
                <a:latin typeface="Arial" panose="020B0604020202020204" pitchFamily="34" charset="0"/>
                <a:cs typeface="Arial" panose="020B0604020202020204" pitchFamily="34" charset="0"/>
              </a:defRPr>
            </a:lvl4pPr>
            <a:lvl5pPr marL="1206500" indent="-228600">
              <a:defRPr sz="2000">
                <a:latin typeface="Arial" panose="020B0604020202020204" pitchFamily="34" charset="0"/>
                <a:cs typeface="Arial" panose="020B0604020202020204" pitchFamily="34" charset="0"/>
              </a:defRPr>
            </a:lvl5pPr>
            <a:lvl6pPr marL="1435100" indent="-228600">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8"/>
          <p:cNvSpPr>
            <a:spLocks noGrp="1"/>
          </p:cNvSpPr>
          <p:nvPr>
            <p:ph type="title"/>
          </p:nvPr>
        </p:nvSpPr>
        <p:spPr>
          <a:xfrm>
            <a:off x="457200" y="927100"/>
            <a:ext cx="8229600" cy="763588"/>
          </a:xfrm>
          <a:prstGeom prst="rect">
            <a:avLst/>
          </a:prstGeom>
        </p:spPr>
        <p:txBody>
          <a:bodyPr anchor="ctr" anchorCtr="0"/>
          <a:lstStyle>
            <a:lvl1pPr algn="l">
              <a:defRPr sz="3200" b="1">
                <a:solidFill>
                  <a:schemeClr val="accent1"/>
                </a:solidFill>
              </a:defRPr>
            </a:lvl1pPr>
          </a:lstStyle>
          <a:p>
            <a:r>
              <a:rPr lang="en-US" dirty="0"/>
              <a:t>Click to edit Master title style</a:t>
            </a:r>
          </a:p>
        </p:txBody>
      </p:sp>
      <p:sp>
        <p:nvSpPr>
          <p:cNvPr id="8" name="Text Placeholder 2"/>
          <p:cNvSpPr>
            <a:spLocks noGrp="1"/>
          </p:cNvSpPr>
          <p:nvPr>
            <p:ph idx="10"/>
          </p:nvPr>
        </p:nvSpPr>
        <p:spPr>
          <a:xfrm>
            <a:off x="4673600" y="1690689"/>
            <a:ext cx="4013200" cy="4665662"/>
          </a:xfrm>
          <a:prstGeom prst="rect">
            <a:avLst/>
          </a:prstGeom>
        </p:spPr>
        <p:txBody>
          <a:bodyPr vert="horz" lIns="91440" tIns="45720" rIns="91440" bIns="45720" rtlCol="0">
            <a:normAutofit/>
          </a:bodyPr>
          <a:lstStyle>
            <a:lvl1pPr marL="0" indent="0">
              <a:buNone/>
              <a:defRPr sz="2000" b="1">
                <a:latin typeface="Arial" panose="020B0604020202020204" pitchFamily="34" charset="0"/>
                <a:cs typeface="Arial" panose="020B0604020202020204" pitchFamily="34" charset="0"/>
              </a:defRPr>
            </a:lvl1pPr>
            <a:lvl2pPr marL="292100" indent="0">
              <a:buNone/>
              <a:defRPr sz="2000">
                <a:latin typeface="Arial" panose="020B0604020202020204" pitchFamily="34" charset="0"/>
                <a:cs typeface="Arial" panose="020B0604020202020204" pitchFamily="34" charset="0"/>
              </a:defRPr>
            </a:lvl2pPr>
            <a:lvl3pPr marL="685800" indent="-228600">
              <a:defRPr sz="2000">
                <a:latin typeface="Arial" panose="020B0604020202020204" pitchFamily="34" charset="0"/>
                <a:cs typeface="Arial" panose="020B0604020202020204" pitchFamily="34" charset="0"/>
              </a:defRPr>
            </a:lvl3pPr>
            <a:lvl4pPr marL="977900" indent="-228600">
              <a:defRPr sz="2000">
                <a:latin typeface="Arial" panose="020B0604020202020204" pitchFamily="34" charset="0"/>
                <a:cs typeface="Arial" panose="020B0604020202020204" pitchFamily="34" charset="0"/>
              </a:defRPr>
            </a:lvl4pPr>
            <a:lvl5pPr marL="1206500" indent="-228600">
              <a:defRPr sz="2000">
                <a:latin typeface="Arial" panose="020B0604020202020204" pitchFamily="34" charset="0"/>
                <a:cs typeface="Arial" panose="020B0604020202020204" pitchFamily="34" charset="0"/>
              </a:defRPr>
            </a:lvl5pPr>
            <a:lvl6pPr marL="1435100" indent="-228600">
              <a:defRPr sz="2000">
                <a:latin typeface="Arial" panose="020B0604020202020204" pitchFamily="34" charset="0"/>
                <a:cs typeface="Arial" panose="020B0604020202020204"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29712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NA Divider 2 (no tagline)">
    <p:spTree>
      <p:nvGrpSpPr>
        <p:cNvPr id="1" name=""/>
        <p:cNvGrpSpPr/>
        <p:nvPr/>
      </p:nvGrpSpPr>
      <p:grpSpPr>
        <a:xfrm>
          <a:off x="0" y="0"/>
          <a:ext cx="0" cy="0"/>
          <a:chOff x="0" y="0"/>
          <a:chExt cx="0" cy="0"/>
        </a:xfrm>
      </p:grpSpPr>
      <p:sp>
        <p:nvSpPr>
          <p:cNvPr id="4" name="Title 3"/>
          <p:cNvSpPr>
            <a:spLocks noGrp="1"/>
          </p:cNvSpPr>
          <p:nvPr>
            <p:ph type="title"/>
          </p:nvPr>
        </p:nvSpPr>
        <p:spPr>
          <a:xfrm>
            <a:off x="457200" y="2270904"/>
            <a:ext cx="8229600" cy="1143000"/>
          </a:xfrm>
          <a:prstGeom prst="rect">
            <a:avLst/>
          </a:prstGeom>
        </p:spPr>
        <p:txBody>
          <a:bodyPr anchor="ctr" anchorCtr="1"/>
          <a:lstStyle>
            <a:lvl1pPr>
              <a:defRPr lang="en-US" sz="4400" b="1" kern="1200" spc="-50" dirty="0" smtClean="0">
                <a:solidFill>
                  <a:schemeClr val="accent1"/>
                </a:solidFill>
                <a:effectLst/>
                <a:latin typeface="Arial"/>
                <a:ea typeface="+mj-ea"/>
                <a:cs typeface="Arial"/>
              </a:defRPr>
            </a:lvl1pPr>
          </a:lstStyle>
          <a:p>
            <a:r>
              <a:rPr lang="en-US" dirty="0"/>
              <a:t>Click to edit Master title style</a:t>
            </a:r>
          </a:p>
        </p:txBody>
      </p:sp>
    </p:spTree>
    <p:extLst>
      <p:ext uri="{BB962C8B-B14F-4D97-AF65-F5344CB8AC3E}">
        <p14:creationId xmlns:p14="http://schemas.microsoft.com/office/powerpoint/2010/main" val="392189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HNA Chart Alternativ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1BB4AD-2503-4C03-AFB7-58B82A0B6052}"/>
              </a:ext>
            </a:extLst>
          </p:cNvPr>
          <p:cNvSpPr/>
          <p:nvPr/>
        </p:nvSpPr>
        <p:spPr>
          <a:xfrm>
            <a:off x="312516" y="1645920"/>
            <a:ext cx="2976784" cy="37769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ctrTitle"/>
          </p:nvPr>
        </p:nvSpPr>
        <p:spPr>
          <a:xfrm>
            <a:off x="457200" y="1828800"/>
            <a:ext cx="2654300" cy="1113739"/>
          </a:xfrm>
          <a:prstGeom prst="rect">
            <a:avLst/>
          </a:prstGeom>
        </p:spPr>
        <p:txBody>
          <a:bodyPr lIns="0" tIns="0" rIns="0" bIns="0" anchor="t" anchorCtr="0"/>
          <a:lstStyle>
            <a:lvl1pPr algn="l">
              <a:lnSpc>
                <a:spcPct val="100000"/>
              </a:lnSpc>
              <a:defRPr sz="2200" b="0" kern="1200" spc="-50" baseline="0">
                <a:solidFill>
                  <a:srgbClr val="0000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3822700"/>
            <a:ext cx="2654300" cy="1389380"/>
          </a:xfrm>
          <a:prstGeom prst="rect">
            <a:avLst/>
          </a:prstGeom>
        </p:spPr>
        <p:txBody>
          <a:bodyPr lIns="0" tIns="0" rIns="0" bIns="0" anchor="b" anchorCtr="0">
            <a:normAutofit/>
          </a:bodyPr>
          <a:lstStyle>
            <a:lvl1pPr marL="571500" indent="-571500" algn="l">
              <a:spcBef>
                <a:spcPts val="0"/>
              </a:spcBef>
              <a:buNone/>
              <a:tabLst>
                <a:tab pos="457200" algn="l"/>
                <a:tab pos="571500"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Chart Placeholder 7"/>
          <p:cNvSpPr>
            <a:spLocks noGrp="1"/>
          </p:cNvSpPr>
          <p:nvPr>
            <p:ph type="chart" sz="quarter" idx="13"/>
          </p:nvPr>
        </p:nvSpPr>
        <p:spPr>
          <a:xfrm>
            <a:off x="3467100" y="1645920"/>
            <a:ext cx="5219700" cy="3776980"/>
          </a:xfrm>
          <a:prstGeom prst="rect">
            <a:avLst/>
          </a:prstGeom>
        </p:spPr>
        <p:txBody>
          <a:bodyPr/>
          <a:lstStyle>
            <a:lvl1pPr>
              <a:buNone/>
              <a:defRPr>
                <a:latin typeface="Arial Narrow" panose="020B0606020202030204" pitchFamily="34" charset="0"/>
              </a:defRPr>
            </a:lvl1pPr>
          </a:lstStyle>
          <a:p>
            <a:r>
              <a:rPr lang="en-US"/>
              <a:t>Click icon to add chart</a:t>
            </a:r>
            <a:endParaRPr lang="en-US" dirty="0"/>
          </a:p>
        </p:txBody>
      </p:sp>
    </p:spTree>
    <p:extLst>
      <p:ext uri="{BB962C8B-B14F-4D97-AF65-F5344CB8AC3E}">
        <p14:creationId xmlns:p14="http://schemas.microsoft.com/office/powerpoint/2010/main" val="236825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NA 2Chart Comparison">
    <p:spTree>
      <p:nvGrpSpPr>
        <p:cNvPr id="1" name=""/>
        <p:cNvGrpSpPr/>
        <p:nvPr/>
      </p:nvGrpSpPr>
      <p:grpSpPr>
        <a:xfrm>
          <a:off x="0" y="0"/>
          <a:ext cx="0" cy="0"/>
          <a:chOff x="0" y="0"/>
          <a:chExt cx="0" cy="0"/>
        </a:xfrm>
      </p:grpSpPr>
      <p:sp>
        <p:nvSpPr>
          <p:cNvPr id="14"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Text Placeholder 3"/>
          <p:cNvSpPr>
            <a:spLocks noGrp="1"/>
          </p:cNvSpPr>
          <p:nvPr>
            <p:ph type="body" sz="quarter" idx="18"/>
          </p:nvPr>
        </p:nvSpPr>
        <p:spPr>
          <a:xfrm>
            <a:off x="457200" y="978379"/>
            <a:ext cx="3908612" cy="915038"/>
          </a:xfrm>
          <a:prstGeom prst="rect">
            <a:avLst/>
          </a:prstGeom>
        </p:spPr>
        <p:txBody>
          <a:bodyPr anchor="b" anchorCtr="0"/>
          <a:lstStyle>
            <a:lvl1pPr marL="0" indent="0" algn="ctr">
              <a:spcBef>
                <a:spcPts val="0"/>
              </a:spcBef>
              <a:buNone/>
              <a:defRPr sz="1900" b="0" spc="-50">
                <a:latin typeface="Arial" panose="020B0604020202020204" pitchFamily="34" charset="0"/>
                <a:cs typeface="Arial" panose="020B0604020202020204" pitchFamily="34" charset="0"/>
              </a:defRPr>
            </a:lvl1pPr>
            <a:lvl2pPr marL="0" indent="0" algn="ctr">
              <a:spcBef>
                <a:spcPts val="0"/>
              </a:spcBef>
              <a:buNone/>
              <a:defRPr sz="1600" b="0" spc="-50">
                <a:latin typeface="Arial Narrow" panose="020B0606020202030204" pitchFamily="34" charset="0"/>
              </a:defRPr>
            </a:lvl2pPr>
          </a:lstStyle>
          <a:p>
            <a:pPr lvl="0"/>
            <a:r>
              <a:rPr lang="en-US"/>
              <a:t>Click to edit Master text styles</a:t>
            </a:r>
          </a:p>
          <a:p>
            <a:pPr lvl="1"/>
            <a:r>
              <a:rPr lang="en-US"/>
              <a:t>Second level</a:t>
            </a:r>
          </a:p>
        </p:txBody>
      </p:sp>
      <p:sp>
        <p:nvSpPr>
          <p:cNvPr id="16" name="Text Placeholder 3"/>
          <p:cNvSpPr>
            <a:spLocks noGrp="1"/>
          </p:cNvSpPr>
          <p:nvPr>
            <p:ph type="body" sz="quarter" idx="19"/>
          </p:nvPr>
        </p:nvSpPr>
        <p:spPr>
          <a:xfrm>
            <a:off x="4775015" y="978379"/>
            <a:ext cx="3910198" cy="915038"/>
          </a:xfrm>
          <a:prstGeom prst="rect">
            <a:avLst/>
          </a:prstGeom>
        </p:spPr>
        <p:txBody>
          <a:bodyPr anchor="b" anchorCtr="0"/>
          <a:lstStyle>
            <a:lvl1pPr marL="0" indent="0" algn="ctr">
              <a:spcBef>
                <a:spcPts val="0"/>
              </a:spcBef>
              <a:buNone/>
              <a:defRPr sz="1900" b="0" spc="-50">
                <a:latin typeface="Arial" panose="020B0604020202020204" pitchFamily="34" charset="0"/>
                <a:cs typeface="Arial" panose="020B0604020202020204" pitchFamily="34" charset="0"/>
              </a:defRPr>
            </a:lvl1pPr>
            <a:lvl2pPr marL="0" indent="0" algn="ctr">
              <a:spcBef>
                <a:spcPts val="0"/>
              </a:spcBef>
              <a:buNone/>
              <a:defRPr sz="1600" b="0" spc="-50">
                <a:latin typeface="Arial Narrow" panose="020B0606020202030204" pitchFamily="34" charset="0"/>
              </a:defRPr>
            </a:lvl2pPr>
          </a:lstStyle>
          <a:p>
            <a:pPr lvl="0"/>
            <a:r>
              <a:rPr lang="en-US"/>
              <a:t>Click to edit Master text styles</a:t>
            </a:r>
          </a:p>
          <a:p>
            <a:pPr lvl="1"/>
            <a:r>
              <a:rPr lang="en-US"/>
              <a:t>Second level</a:t>
            </a:r>
          </a:p>
        </p:txBody>
      </p:sp>
      <p:sp>
        <p:nvSpPr>
          <p:cNvPr id="4" name="Chart Placeholder 3"/>
          <p:cNvSpPr>
            <a:spLocks noGrp="1"/>
          </p:cNvSpPr>
          <p:nvPr>
            <p:ph type="chart" sz="quarter" idx="20"/>
          </p:nvPr>
        </p:nvSpPr>
        <p:spPr>
          <a:xfrm>
            <a:off x="457200" y="1992313"/>
            <a:ext cx="3908612" cy="3182937"/>
          </a:xfrm>
          <a:prstGeom prst="rect">
            <a:avLst/>
          </a:prstGeom>
        </p:spPr>
        <p:txBody>
          <a:bodyPr/>
          <a:lstStyle>
            <a:lvl1pPr marL="0" indent="0">
              <a:buNone/>
              <a:defRPr sz="2000">
                <a:latin typeface="Arial Narrow" panose="020B0606020202030204" pitchFamily="34" charset="0"/>
              </a:defRPr>
            </a:lvl1pPr>
          </a:lstStyle>
          <a:p>
            <a:r>
              <a:rPr lang="en-US"/>
              <a:t>Click icon to add chart</a:t>
            </a:r>
            <a:endParaRPr lang="en-US" dirty="0"/>
          </a:p>
        </p:txBody>
      </p:sp>
      <p:sp>
        <p:nvSpPr>
          <p:cNvPr id="10" name="Chart Placeholder 3"/>
          <p:cNvSpPr>
            <a:spLocks noGrp="1"/>
          </p:cNvSpPr>
          <p:nvPr>
            <p:ph type="chart" sz="quarter" idx="21"/>
          </p:nvPr>
        </p:nvSpPr>
        <p:spPr>
          <a:xfrm>
            <a:off x="4778190" y="1992313"/>
            <a:ext cx="3910198" cy="3182937"/>
          </a:xfrm>
          <a:prstGeom prst="rect">
            <a:avLst/>
          </a:prstGeom>
        </p:spPr>
        <p:txBody>
          <a:bodyPr/>
          <a:lstStyle>
            <a:lvl1pPr marL="0" indent="0">
              <a:buNone/>
              <a:defRPr sz="2000">
                <a:latin typeface="Arial Narrow" panose="020B0606020202030204" pitchFamily="34" charset="0"/>
              </a:defRPr>
            </a:lvl1pPr>
          </a:lstStyle>
          <a:p>
            <a:r>
              <a:rPr lang="en-US"/>
              <a:t>Click icon to add chart</a:t>
            </a:r>
            <a:endParaRPr lang="en-US" dirty="0"/>
          </a:p>
        </p:txBody>
      </p:sp>
    </p:spTree>
    <p:extLst>
      <p:ext uri="{BB962C8B-B14F-4D97-AF65-F5344CB8AC3E}">
        <p14:creationId xmlns:p14="http://schemas.microsoft.com/office/powerpoint/2010/main" val="263862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NA Chart 2Pi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19125"/>
            <a:ext cx="8229600" cy="1113739"/>
          </a:xfrm>
          <a:prstGeom prst="rect">
            <a:avLst/>
          </a:prstGeom>
        </p:spPr>
        <p:txBody>
          <a:bodyPr lIns="0" tIns="0" rIns="0" bIns="0" anchor="b" anchorCtr="0"/>
          <a:lstStyle>
            <a:lvl1pPr algn="ctr" defTabSz="914400" rtl="0" eaLnBrk="1" latinLnBrk="0" hangingPunct="1">
              <a:lnSpc>
                <a:spcPct val="100000"/>
              </a:lnSpc>
              <a:spcBef>
                <a:spcPct val="0"/>
              </a:spcBef>
              <a:buNone/>
              <a:defRPr lang="en-US" sz="2200" b="0" kern="1200" spc="-50" baseline="0" dirty="0">
                <a:solidFill>
                  <a:srgbClr val="00000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457200" y="5297714"/>
            <a:ext cx="8229600" cy="987552"/>
          </a:xfrm>
          <a:prstGeom prst="rect">
            <a:avLst/>
          </a:prstGeom>
        </p:spPr>
        <p:txBody>
          <a:bodyPr lIns="0" tIns="0" rIns="0" bIns="0">
            <a:normAutofit/>
          </a:bodyPr>
          <a:lstStyle>
            <a:lvl1pPr marL="576072" indent="-576072" algn="l">
              <a:spcBef>
                <a:spcPts val="0"/>
              </a:spcBef>
              <a:buNone/>
              <a:tabLst>
                <a:tab pos="457200" algn="l"/>
                <a:tab pos="573088" algn="l"/>
              </a:tabLst>
              <a:defRPr sz="1000" b="0">
                <a:solidFill>
                  <a:schemeClr val="tx1">
                    <a:lumMod val="65000"/>
                    <a:lumOff val="35000"/>
                  </a:schemeClr>
                </a:solidFill>
                <a:latin typeface="Arial Narrow" panose="020B060602020203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Chart Placeholder 7"/>
          <p:cNvSpPr>
            <a:spLocks noGrp="1"/>
          </p:cNvSpPr>
          <p:nvPr>
            <p:ph type="chart" sz="quarter" idx="13"/>
          </p:nvPr>
        </p:nvSpPr>
        <p:spPr>
          <a:xfrm>
            <a:off x="457200" y="1933574"/>
            <a:ext cx="3917290" cy="2610373"/>
          </a:xfrm>
          <a:prstGeom prst="rect">
            <a:avLst/>
          </a:prstGeom>
        </p:spPr>
        <p:txBody>
          <a:bodyPr/>
          <a:lstStyle>
            <a:lvl1pPr>
              <a:buNone/>
              <a:defRPr sz="2000">
                <a:latin typeface="Arial Narrow" panose="020B0606020202030204" pitchFamily="34" charset="0"/>
              </a:defRPr>
            </a:lvl1pPr>
          </a:lstStyle>
          <a:p>
            <a:r>
              <a:rPr lang="en-US"/>
              <a:t>Click icon to add chart</a:t>
            </a:r>
            <a:endParaRPr lang="en-US" dirty="0"/>
          </a:p>
        </p:txBody>
      </p:sp>
      <p:sp>
        <p:nvSpPr>
          <p:cNvPr id="5" name="Chart Placeholder 7"/>
          <p:cNvSpPr>
            <a:spLocks noGrp="1"/>
          </p:cNvSpPr>
          <p:nvPr>
            <p:ph type="chart" sz="quarter" idx="14"/>
          </p:nvPr>
        </p:nvSpPr>
        <p:spPr>
          <a:xfrm>
            <a:off x="4769510" y="1933574"/>
            <a:ext cx="3917290" cy="2610373"/>
          </a:xfrm>
          <a:prstGeom prst="rect">
            <a:avLst/>
          </a:prstGeom>
        </p:spPr>
        <p:txBody>
          <a:bodyPr/>
          <a:lstStyle>
            <a:lvl1pPr>
              <a:buNone/>
              <a:defRPr sz="2000">
                <a:latin typeface="Arial Narrow" panose="020B0606020202030204" pitchFamily="34" charset="0"/>
              </a:defRPr>
            </a:lvl1pPr>
          </a:lstStyle>
          <a:p>
            <a:r>
              <a:rPr lang="en-US"/>
              <a:t>Click icon to add chart</a:t>
            </a:r>
            <a:endParaRPr lang="en-US" dirty="0"/>
          </a:p>
        </p:txBody>
      </p:sp>
      <p:sp>
        <p:nvSpPr>
          <p:cNvPr id="7" name="Text Placeholder 6"/>
          <p:cNvSpPr>
            <a:spLocks noGrp="1"/>
          </p:cNvSpPr>
          <p:nvPr>
            <p:ph type="body" sz="quarter" idx="15" hasCustomPrompt="1"/>
          </p:nvPr>
        </p:nvSpPr>
        <p:spPr>
          <a:xfrm>
            <a:off x="457200" y="4641011"/>
            <a:ext cx="3917950" cy="559639"/>
          </a:xfrm>
          <a:prstGeom prst="rect">
            <a:avLst/>
          </a:prstGeom>
        </p:spPr>
        <p:txBody>
          <a:bodyPr anchor="ctr" anchorCtr="0">
            <a:normAutofit/>
          </a:bodyPr>
          <a:lstStyle>
            <a:lvl1pPr algn="ctr">
              <a:buNone/>
              <a:defRPr sz="1800" b="1">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
        <p:nvSpPr>
          <p:cNvPr id="9" name="Text Placeholder 6"/>
          <p:cNvSpPr>
            <a:spLocks noGrp="1"/>
          </p:cNvSpPr>
          <p:nvPr>
            <p:ph type="body" sz="quarter" idx="16" hasCustomPrompt="1"/>
          </p:nvPr>
        </p:nvSpPr>
        <p:spPr>
          <a:xfrm>
            <a:off x="4764025" y="4641011"/>
            <a:ext cx="3917950" cy="559639"/>
          </a:xfrm>
          <a:prstGeom prst="rect">
            <a:avLst/>
          </a:prstGeom>
        </p:spPr>
        <p:txBody>
          <a:bodyPr anchor="ctr" anchorCtr="0">
            <a:normAutofit/>
          </a:bodyPr>
          <a:lstStyle>
            <a:lvl1pPr algn="ctr">
              <a:buNone/>
              <a:defRPr sz="1800" b="1">
                <a:latin typeface="Arial" panose="020B0604020202020204" pitchFamily="34" charset="0"/>
                <a:cs typeface="Arial" panose="020B0604020202020204" pitchFamily="34" charset="0"/>
              </a:defRPr>
            </a:lvl1pPr>
            <a:lvl2pPr algn="ctr">
              <a:buNone/>
              <a:defRPr/>
            </a:lvl2pPr>
            <a:lvl3pPr algn="ctr">
              <a:buNone/>
              <a:defRPr/>
            </a:lvl3pPr>
            <a:lvl4pPr algn="ctr">
              <a:buNone/>
              <a:defRPr/>
            </a:lvl4pPr>
            <a:lvl5pPr algn="ctr">
              <a:buNone/>
              <a:defRPr/>
            </a:lvl5pPr>
          </a:lstStyle>
          <a:p>
            <a:pPr lvl="0"/>
            <a:r>
              <a:rPr lang="en-US" dirty="0"/>
              <a:t>Click to edit title</a:t>
            </a:r>
          </a:p>
        </p:txBody>
      </p:sp>
    </p:spTree>
    <p:extLst>
      <p:ext uri="{BB962C8B-B14F-4D97-AF65-F5344CB8AC3E}">
        <p14:creationId xmlns:p14="http://schemas.microsoft.com/office/powerpoint/2010/main" val="94309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3.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microsoft.com/office/2007/relationships/hdphoto" Target="../media/hdphoto1.wdp"/><Relationship Id="rId2" Type="http://schemas.openxmlformats.org/officeDocument/2006/relationships/slideLayout" Target="../slideLayouts/slideLayout22.xml"/><Relationship Id="rId16" Type="http://schemas.openxmlformats.org/officeDocument/2006/relationships/image" Target="../media/image6.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4.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44.xml"/><Relationship Id="rId7" Type="http://schemas.openxmlformats.org/officeDocument/2006/relationships/theme" Target="../theme/theme7.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8.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F945FB4-794C-C04C-B24A-D456B6BB55E6}"/>
              </a:ext>
            </a:extLst>
          </p:cNvPr>
          <p:cNvPicPr>
            <a:picLocks noChangeAspect="1"/>
          </p:cNvPicPr>
          <p:nvPr/>
        </p:nvPicPr>
        <p:blipFill rotWithShape="1">
          <a:blip r:embed="rId4" cstate="hqprint">
            <a:grayscl/>
            <a:alphaModFix amt="70000"/>
            <a:extLst>
              <a:ext uri="{28A0092B-C50C-407E-A947-70E740481C1C}">
                <a14:useLocalDpi xmlns:a14="http://schemas.microsoft.com/office/drawing/2010/main"/>
              </a:ext>
            </a:extLst>
          </a:blip>
          <a:srcRect/>
          <a:stretch/>
        </p:blipFill>
        <p:spPr>
          <a:xfrm>
            <a:off x="1" y="1808251"/>
            <a:ext cx="9144000" cy="2250041"/>
          </a:xfrm>
          <a:prstGeom prst="rect">
            <a:avLst/>
          </a:prstGeom>
        </p:spPr>
      </p:pic>
      <p:pic>
        <p:nvPicPr>
          <p:cNvPr id="13" name="Picture 12">
            <a:extLst>
              <a:ext uri="{FF2B5EF4-FFF2-40B4-BE49-F238E27FC236}">
                <a16:creationId xmlns:a16="http://schemas.microsoft.com/office/drawing/2014/main" id="{ECC19421-F87A-3C49-95DD-97A6A8728D6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15350" y="6209569"/>
            <a:ext cx="402290" cy="509093"/>
          </a:xfrm>
          <a:prstGeom prst="rect">
            <a:avLst/>
          </a:prstGeom>
        </p:spPr>
      </p:pic>
      <p:sp>
        <p:nvSpPr>
          <p:cNvPr id="10" name="Rectangle 9">
            <a:extLst>
              <a:ext uri="{FF2B5EF4-FFF2-40B4-BE49-F238E27FC236}">
                <a16:creationId xmlns:a16="http://schemas.microsoft.com/office/drawing/2014/main" id="{D0C38866-7023-5349-92FF-09A9493CAF0E}"/>
              </a:ext>
            </a:extLst>
          </p:cNvPr>
          <p:cNvSpPr/>
          <p:nvPr/>
        </p:nvSpPr>
        <p:spPr>
          <a:xfrm>
            <a:off x="0" y="1808251"/>
            <a:ext cx="9144000" cy="2250042"/>
          </a:xfrm>
          <a:prstGeom prst="rect">
            <a:avLst/>
          </a:prstGeom>
          <a:gradFill flip="none" rotWithShape="1">
            <a:gsLst>
              <a:gs pos="0">
                <a:srgbClr val="E98300"/>
              </a:gs>
              <a:gs pos="100000">
                <a:srgbClr val="E98300">
                  <a:lumMod val="100000"/>
                  <a:alpha val="84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8541E34E-4A54-DD45-9C50-6392DEBD557B}"/>
              </a:ext>
            </a:extLst>
          </p:cNvPr>
          <p:cNvPicPr>
            <a:picLocks noChangeAspect="1"/>
          </p:cNvPicPr>
          <p:nvPr/>
        </p:nvPicPr>
        <p:blipFill>
          <a:blip r:embed="rId6">
            <a:duotone>
              <a:prstClr val="black"/>
              <a:schemeClr val="accent3">
                <a:tint val="45000"/>
                <a:satMod val="400000"/>
              </a:schemeClr>
            </a:duotone>
          </a:blip>
          <a:stretch>
            <a:fillRect/>
          </a:stretch>
        </p:blipFill>
        <p:spPr>
          <a:xfrm>
            <a:off x="164578" y="6623685"/>
            <a:ext cx="330200" cy="142875"/>
          </a:xfrm>
          <a:prstGeom prst="rect">
            <a:avLst/>
          </a:prstGeom>
        </p:spPr>
      </p:pic>
    </p:spTree>
    <p:extLst>
      <p:ext uri="{BB962C8B-B14F-4D97-AF65-F5344CB8AC3E}">
        <p14:creationId xmlns:p14="http://schemas.microsoft.com/office/powerpoint/2010/main" val="3037606688"/>
      </p:ext>
    </p:extLst>
  </p:cSld>
  <p:clrMap bg1="lt1" tx1="dk1" bg2="lt2" tx2="dk2" accent1="accent1" accent2="accent2" accent3="accent3" accent4="accent4" accent5="accent5" accent6="accent6" hlink="hlink" folHlink="folHlink"/>
  <p:sldLayoutIdLst>
    <p:sldLayoutId id="2147484523" r:id="rId1"/>
    <p:sldLayoutId id="214748452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5800"/>
        </a:lnSpc>
        <a:spcBef>
          <a:spcPct val="0"/>
        </a:spcBef>
        <a:buNone/>
        <a:defRPr sz="4400" b="1" kern="1200">
          <a:solidFill>
            <a:schemeClr val="bg1"/>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82625" indent="-228600"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684213" indent="-225425"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3491CE-3EFE-164A-B41F-FD9305E25D1F}"/>
              </a:ext>
            </a:extLst>
          </p:cNvPr>
          <p:cNvPicPr>
            <a:picLocks noChangeAspect="1"/>
          </p:cNvPicPr>
          <p:nvPr/>
        </p:nvPicPr>
        <p:blipFill rotWithShape="1">
          <a:blip r:embed="rId4" cstate="hqprint">
            <a:grayscl/>
            <a:alphaModFix amt="70000"/>
            <a:extLst>
              <a:ext uri="{28A0092B-C50C-407E-A947-70E740481C1C}">
                <a14:useLocalDpi xmlns:a14="http://schemas.microsoft.com/office/drawing/2010/main"/>
              </a:ext>
            </a:extLst>
          </a:blip>
          <a:srcRect/>
          <a:stretch/>
        </p:blipFill>
        <p:spPr>
          <a:xfrm>
            <a:off x="1" y="1808251"/>
            <a:ext cx="9144000" cy="2250041"/>
          </a:xfrm>
          <a:prstGeom prst="rect">
            <a:avLst/>
          </a:prstGeom>
        </p:spPr>
      </p:pic>
      <p:pic>
        <p:nvPicPr>
          <p:cNvPr id="11" name="Picture 10">
            <a:extLst>
              <a:ext uri="{FF2B5EF4-FFF2-40B4-BE49-F238E27FC236}">
                <a16:creationId xmlns:a16="http://schemas.microsoft.com/office/drawing/2014/main" id="{AB857DE1-29BA-814A-BCCC-9A896DEBEFD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15350" y="6209569"/>
            <a:ext cx="402290" cy="509093"/>
          </a:xfrm>
          <a:prstGeom prst="rect">
            <a:avLst/>
          </a:prstGeom>
        </p:spPr>
      </p:pic>
      <p:sp>
        <p:nvSpPr>
          <p:cNvPr id="12" name="Rectangle 11">
            <a:extLst>
              <a:ext uri="{FF2B5EF4-FFF2-40B4-BE49-F238E27FC236}">
                <a16:creationId xmlns:a16="http://schemas.microsoft.com/office/drawing/2014/main" id="{1E6164B0-463B-B641-88B7-0A066C84B644}"/>
              </a:ext>
            </a:extLst>
          </p:cNvPr>
          <p:cNvSpPr/>
          <p:nvPr/>
        </p:nvSpPr>
        <p:spPr>
          <a:xfrm>
            <a:off x="0" y="1808251"/>
            <a:ext cx="9144000" cy="2250042"/>
          </a:xfrm>
          <a:prstGeom prst="rect">
            <a:avLst/>
          </a:prstGeom>
          <a:gradFill flip="none" rotWithShape="1">
            <a:gsLst>
              <a:gs pos="0">
                <a:srgbClr val="5A85D7"/>
              </a:gs>
              <a:gs pos="100000">
                <a:srgbClr val="5A85D7">
                  <a:alpha val="7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95EE5A0E-2D49-7B4A-AD19-1872C907B53D}"/>
              </a:ext>
            </a:extLst>
          </p:cNvPr>
          <p:cNvPicPr>
            <a:picLocks noChangeAspect="1"/>
          </p:cNvPicPr>
          <p:nvPr/>
        </p:nvPicPr>
        <p:blipFill>
          <a:blip r:embed="rId6">
            <a:duotone>
              <a:prstClr val="black"/>
              <a:schemeClr val="accent3">
                <a:tint val="45000"/>
                <a:satMod val="400000"/>
              </a:schemeClr>
            </a:duotone>
          </a:blip>
          <a:stretch>
            <a:fillRect/>
          </a:stretch>
        </p:blipFill>
        <p:spPr>
          <a:xfrm>
            <a:off x="164578" y="6623685"/>
            <a:ext cx="330200" cy="142875"/>
          </a:xfrm>
          <a:prstGeom prst="rect">
            <a:avLst/>
          </a:prstGeom>
        </p:spPr>
      </p:pic>
    </p:spTree>
    <p:extLst>
      <p:ext uri="{BB962C8B-B14F-4D97-AF65-F5344CB8AC3E}">
        <p14:creationId xmlns:p14="http://schemas.microsoft.com/office/powerpoint/2010/main" val="3303608242"/>
      </p:ext>
    </p:extLst>
  </p:cSld>
  <p:clrMap bg1="lt1" tx1="dk1" bg2="lt2" tx2="dk2" accent1="accent1" accent2="accent2" accent3="accent3" accent4="accent4" accent5="accent5" accent6="accent6" hlink="hlink" folHlink="folHlink"/>
  <p:sldLayoutIdLst>
    <p:sldLayoutId id="2147484526" r:id="rId1"/>
    <p:sldLayoutId id="214748452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5800"/>
        </a:lnSpc>
        <a:spcBef>
          <a:spcPct val="0"/>
        </a:spcBef>
        <a:buNone/>
        <a:defRPr sz="4400" b="1" kern="1200">
          <a:solidFill>
            <a:schemeClr val="bg1"/>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82625" indent="-228600"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684213" indent="-225425"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DC5BE6-18A7-46F5-8E20-ADB3BA7AA871}"/>
              </a:ext>
            </a:extLst>
          </p:cNvPr>
          <p:cNvSpPr/>
          <p:nvPr/>
        </p:nvSpPr>
        <p:spPr>
          <a:xfrm>
            <a:off x="0" y="1"/>
            <a:ext cx="87682" cy="1321496"/>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FAFFD12-7899-4C40-B650-7E55D7428430}"/>
              </a:ext>
            </a:extLst>
          </p:cNvPr>
          <p:cNvSpPr/>
          <p:nvPr/>
        </p:nvSpPr>
        <p:spPr>
          <a:xfrm>
            <a:off x="6081386" y="6766560"/>
            <a:ext cx="3062614" cy="9144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D4407E7C-82B2-44C1-BA8B-9898024FE21E}"/>
              </a:ext>
            </a:extLst>
          </p:cNvPr>
          <p:cNvPicPr>
            <a:picLocks noChangeAspect="1"/>
          </p:cNvPicPr>
          <p:nvPr/>
        </p:nvPicPr>
        <p:blipFill>
          <a:blip r:embed="rId18"/>
          <a:stretch>
            <a:fillRect/>
          </a:stretch>
        </p:blipFill>
        <p:spPr>
          <a:xfrm>
            <a:off x="164578" y="6623685"/>
            <a:ext cx="330200" cy="142875"/>
          </a:xfrm>
          <a:prstGeom prst="rect">
            <a:avLst/>
          </a:prstGeom>
        </p:spPr>
      </p:pic>
      <p:sp>
        <p:nvSpPr>
          <p:cNvPr id="15" name="Text Placeholder 4">
            <a:extLst>
              <a:ext uri="{FF2B5EF4-FFF2-40B4-BE49-F238E27FC236}">
                <a16:creationId xmlns:a16="http://schemas.microsoft.com/office/drawing/2014/main" id="{5BF6155A-09BD-4E6C-927A-837D4F8B23A8}"/>
              </a:ext>
            </a:extLst>
          </p:cNvPr>
          <p:cNvSpPr txBox="1">
            <a:spLocks/>
          </p:cNvSpPr>
          <p:nvPr/>
        </p:nvSpPr>
        <p:spPr>
          <a:xfrm>
            <a:off x="4676775" y="107950"/>
            <a:ext cx="4362537" cy="349250"/>
          </a:xfrm>
          <a:prstGeom prst="rect">
            <a:avLst/>
          </a:prstGeom>
        </p:spPr>
        <p:txBody>
          <a:bodyPr anchor="ctr" anchorCtr="0">
            <a:noAutofit/>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200" b="1" kern="1200">
                <a:solidFill>
                  <a:srgbClr val="FFFFFF"/>
                </a:solidFill>
                <a:latin typeface="Arial"/>
                <a:ea typeface="+mn-ea"/>
                <a:cs typeface="Arial"/>
              </a:defRPr>
            </a:lvl1pPr>
            <a:lvl2pPr marL="1588" indent="0" algn="l" defTabSz="457200" rtl="0" eaLnBrk="1" latinLnBrk="0" hangingPunct="1">
              <a:lnSpc>
                <a:spcPct val="90000"/>
              </a:lnSpc>
              <a:spcBef>
                <a:spcPct val="20000"/>
              </a:spcBef>
              <a:buFont typeface="Arial"/>
              <a:buNone/>
              <a:defRPr sz="900" kern="1200">
                <a:solidFill>
                  <a:schemeClr val="bg1"/>
                </a:solidFill>
                <a:latin typeface="Arial"/>
                <a:ea typeface="+mn-ea"/>
                <a:cs typeface="Arial"/>
              </a:defRPr>
            </a:lvl2pPr>
            <a:lvl3pPr marL="914400" indent="0" algn="l" defTabSz="457200" rtl="0" eaLnBrk="1" latinLnBrk="0" hangingPunct="1">
              <a:spcBef>
                <a:spcPct val="20000"/>
              </a:spcBef>
              <a:buFont typeface="Arial"/>
              <a:buNone/>
              <a:defRPr sz="11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1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CC6600"/>
                </a:solidFill>
                <a:effectLst/>
                <a:uLnTx/>
                <a:uFillTx/>
                <a:latin typeface="Arial"/>
                <a:ea typeface="+mn-ea"/>
                <a:cs typeface="Arial"/>
              </a:rPr>
              <a:t>PRC COMMUNITY HEALTH NEEDS ASSESSMENT</a:t>
            </a:r>
          </a:p>
        </p:txBody>
      </p:sp>
    </p:spTree>
    <p:extLst>
      <p:ext uri="{BB962C8B-B14F-4D97-AF65-F5344CB8AC3E}">
        <p14:creationId xmlns:p14="http://schemas.microsoft.com/office/powerpoint/2010/main" val="1606213937"/>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 id="2147484561" r:id="rId13"/>
    <p:sldLayoutId id="2147484562" r:id="rId14"/>
    <p:sldLayoutId id="2147484563" r:id="rId15"/>
    <p:sldLayoutId id="2147484564"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371F55-8D2E-3243-885C-CE90E0E10A8A}"/>
              </a:ext>
            </a:extLst>
          </p:cNvPr>
          <p:cNvPicPr>
            <a:picLocks noChangeAspect="1"/>
          </p:cNvPicPr>
          <p:nvPr userDrawn="1"/>
        </p:nvPicPr>
        <p:blipFill rotWithShape="1">
          <a:blip r:embed="rId16" cstate="hqprint">
            <a:extLst>
              <a:ext uri="{BEBA8EAE-BF5A-486C-A8C5-ECC9F3942E4B}">
                <a14:imgProps xmlns:a14="http://schemas.microsoft.com/office/drawing/2010/main">
                  <a14:imgLayer r:embed="rId17">
                    <a14:imgEffect>
                      <a14:brightnessContrast bright="59000" contrast="42000"/>
                    </a14:imgEffect>
                  </a14:imgLayer>
                </a14:imgProps>
              </a:ext>
              <a:ext uri="{28A0092B-C50C-407E-A947-70E740481C1C}">
                <a14:useLocalDpi xmlns:a14="http://schemas.microsoft.com/office/drawing/2010/main"/>
              </a:ext>
            </a:extLst>
          </a:blip>
          <a:srcRect r="11174"/>
          <a:stretch/>
        </p:blipFill>
        <p:spPr>
          <a:xfrm>
            <a:off x="-5569" y="-21829"/>
            <a:ext cx="9149569" cy="6176962"/>
          </a:xfrm>
          <a:prstGeom prst="rect">
            <a:avLst/>
          </a:prstGeom>
        </p:spPr>
      </p:pic>
      <p:sp>
        <p:nvSpPr>
          <p:cNvPr id="7" name="Rectangle 6">
            <a:extLst>
              <a:ext uri="{FF2B5EF4-FFF2-40B4-BE49-F238E27FC236}">
                <a16:creationId xmlns:a16="http://schemas.microsoft.com/office/drawing/2014/main" id="{5C94ADB9-F319-0B49-B532-C20A73450E9F}"/>
              </a:ext>
            </a:extLst>
          </p:cNvPr>
          <p:cNvSpPr/>
          <p:nvPr userDrawn="1"/>
        </p:nvSpPr>
        <p:spPr>
          <a:xfrm>
            <a:off x="0" y="-21830"/>
            <a:ext cx="9144000" cy="6176963"/>
          </a:xfrm>
          <a:prstGeom prst="rect">
            <a:avLst/>
          </a:prstGeom>
          <a:solidFill>
            <a:srgbClr val="0017A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Placeholder 1">
            <a:extLst>
              <a:ext uri="{FF2B5EF4-FFF2-40B4-BE49-F238E27FC236}">
                <a16:creationId xmlns:a16="http://schemas.microsoft.com/office/drawing/2014/main" id="{1F5C4D42-BAD3-CF4A-8192-E9E38E66208B}"/>
              </a:ext>
            </a:extLst>
          </p:cNvPr>
          <p:cNvSpPr>
            <a:spLocks noGrp="1"/>
          </p:cNvSpPr>
          <p:nvPr>
            <p:ph type="title"/>
          </p:nvPr>
        </p:nvSpPr>
        <p:spPr>
          <a:xfrm>
            <a:off x="1216152" y="1170432"/>
            <a:ext cx="7102584" cy="157292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4AC200E9-3E39-A64A-9C84-E765DBC456F0}"/>
              </a:ext>
            </a:extLst>
          </p:cNvPr>
          <p:cNvSpPr>
            <a:spLocks noGrp="1"/>
          </p:cNvSpPr>
          <p:nvPr>
            <p:ph type="body" idx="1"/>
          </p:nvPr>
        </p:nvSpPr>
        <p:spPr>
          <a:xfrm>
            <a:off x="1201356" y="2877447"/>
            <a:ext cx="7886700" cy="23485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C9348AC-A6B9-2548-8760-BA6A9FA05CB9}"/>
              </a:ext>
            </a:extLst>
          </p:cNvPr>
          <p:cNvSpPr>
            <a:spLocks noGrp="1"/>
          </p:cNvSpPr>
          <p:nvPr>
            <p:ph type="sldNum" sz="quarter" idx="4"/>
          </p:nvPr>
        </p:nvSpPr>
        <p:spPr>
          <a:xfrm>
            <a:off x="3543300" y="6527332"/>
            <a:ext cx="20574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1FDC586D-5E6E-DC44-9FAA-F0EBA17DBAB9}" type="slidenum">
              <a:rPr kumimoji="0" lang="en-US" sz="1000" b="0"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BAA4AB78-AE1B-6641-BA07-78A450F44499}"/>
              </a:ext>
            </a:extLst>
          </p:cNvPr>
          <p:cNvPicPr>
            <a:picLocks noChangeAspect="1"/>
          </p:cNvPicPr>
          <p:nvPr userDrawn="1"/>
        </p:nvPicPr>
        <p:blipFill>
          <a:blip r:embed="rId18" cstate="hqprint">
            <a:extLst>
              <a:ext uri="{28A0092B-C50C-407E-A947-70E740481C1C}">
                <a14:useLocalDpi xmlns:a14="http://schemas.microsoft.com/office/drawing/2010/main"/>
              </a:ext>
            </a:extLst>
          </a:blip>
          <a:stretch>
            <a:fillRect/>
          </a:stretch>
        </p:blipFill>
        <p:spPr>
          <a:xfrm>
            <a:off x="179446" y="6231746"/>
            <a:ext cx="402290" cy="509093"/>
          </a:xfrm>
          <a:prstGeom prst="rect">
            <a:avLst/>
          </a:prstGeom>
        </p:spPr>
      </p:pic>
      <p:sp>
        <p:nvSpPr>
          <p:cNvPr id="10" name="Rectangle 9">
            <a:extLst>
              <a:ext uri="{FF2B5EF4-FFF2-40B4-BE49-F238E27FC236}">
                <a16:creationId xmlns:a16="http://schemas.microsoft.com/office/drawing/2014/main" id="{06DAEE69-299F-B34A-A437-97CD8C1A5938}"/>
              </a:ext>
            </a:extLst>
          </p:cNvPr>
          <p:cNvSpPr/>
          <p:nvPr userDrawn="1"/>
        </p:nvSpPr>
        <p:spPr>
          <a:xfrm rot="16200000">
            <a:off x="-438210" y="2594116"/>
            <a:ext cx="3029347" cy="13084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2141"/>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 id="2147484583" r:id="rId12"/>
    <p:sldLayoutId id="2147484584" r:id="rId13"/>
    <p:sldLayoutId id="214748458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5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Tx/>
        <a:buFont typeface="Wingdings" pitchFamily="2" charset="2"/>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Tx/>
        <a:buFont typeface="Wingdings" pitchFamily="2" charset="2"/>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Tx/>
        <a:buFont typeface="Wingdings" pitchFamily="2" charset="2"/>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Tx/>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Tx/>
        <a:buFont typeface="Wingdings" pitchFamily="2" charset="2"/>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3491CE-3EFE-164A-B41F-FD9305E25D1F}"/>
              </a:ext>
            </a:extLst>
          </p:cNvPr>
          <p:cNvPicPr>
            <a:picLocks noChangeAspect="1"/>
          </p:cNvPicPr>
          <p:nvPr userDrawn="1"/>
        </p:nvPicPr>
        <p:blipFill rotWithShape="1">
          <a:blip r:embed="rId4" cstate="hqprint">
            <a:grayscl/>
            <a:alphaModFix amt="70000"/>
            <a:extLst>
              <a:ext uri="{28A0092B-C50C-407E-A947-70E740481C1C}">
                <a14:useLocalDpi xmlns:a14="http://schemas.microsoft.com/office/drawing/2010/main"/>
              </a:ext>
            </a:extLst>
          </a:blip>
          <a:srcRect/>
          <a:stretch/>
        </p:blipFill>
        <p:spPr>
          <a:xfrm>
            <a:off x="1" y="1808251"/>
            <a:ext cx="9144000" cy="2250041"/>
          </a:xfrm>
          <a:prstGeom prst="rect">
            <a:avLst/>
          </a:prstGeom>
        </p:spPr>
      </p:pic>
      <p:pic>
        <p:nvPicPr>
          <p:cNvPr id="11" name="Picture 10">
            <a:extLst>
              <a:ext uri="{FF2B5EF4-FFF2-40B4-BE49-F238E27FC236}">
                <a16:creationId xmlns:a16="http://schemas.microsoft.com/office/drawing/2014/main" id="{AB857DE1-29BA-814A-BCCC-9A896DEBEFD2}"/>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515350" y="6209569"/>
            <a:ext cx="402290" cy="509093"/>
          </a:xfrm>
          <a:prstGeom prst="rect">
            <a:avLst/>
          </a:prstGeom>
        </p:spPr>
      </p:pic>
      <p:sp>
        <p:nvSpPr>
          <p:cNvPr id="12" name="Rectangle 11">
            <a:extLst>
              <a:ext uri="{FF2B5EF4-FFF2-40B4-BE49-F238E27FC236}">
                <a16:creationId xmlns:a16="http://schemas.microsoft.com/office/drawing/2014/main" id="{1E6164B0-463B-B641-88B7-0A066C84B644}"/>
              </a:ext>
            </a:extLst>
          </p:cNvPr>
          <p:cNvSpPr/>
          <p:nvPr userDrawn="1"/>
        </p:nvSpPr>
        <p:spPr>
          <a:xfrm>
            <a:off x="0" y="1808251"/>
            <a:ext cx="9144000" cy="2250042"/>
          </a:xfrm>
          <a:prstGeom prst="rect">
            <a:avLst/>
          </a:prstGeom>
          <a:gradFill flip="none" rotWithShape="1">
            <a:gsLst>
              <a:gs pos="0">
                <a:srgbClr val="5A85D7"/>
              </a:gs>
              <a:gs pos="100000">
                <a:srgbClr val="5A85D7">
                  <a:alpha val="7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95EE5A0E-2D49-7B4A-AD19-1872C907B53D}"/>
              </a:ext>
            </a:extLst>
          </p:cNvPr>
          <p:cNvPicPr>
            <a:picLocks noChangeAspect="1"/>
          </p:cNvPicPr>
          <p:nvPr userDrawn="1"/>
        </p:nvPicPr>
        <p:blipFill>
          <a:blip r:embed="rId6">
            <a:duotone>
              <a:prstClr val="black"/>
              <a:schemeClr val="accent3">
                <a:tint val="45000"/>
                <a:satMod val="400000"/>
              </a:schemeClr>
            </a:duotone>
          </a:blip>
          <a:stretch>
            <a:fillRect/>
          </a:stretch>
        </p:blipFill>
        <p:spPr>
          <a:xfrm>
            <a:off x="164578" y="6623685"/>
            <a:ext cx="330200" cy="142875"/>
          </a:xfrm>
          <a:prstGeom prst="rect">
            <a:avLst/>
          </a:prstGeom>
        </p:spPr>
      </p:pic>
    </p:spTree>
    <p:extLst>
      <p:ext uri="{BB962C8B-B14F-4D97-AF65-F5344CB8AC3E}">
        <p14:creationId xmlns:p14="http://schemas.microsoft.com/office/powerpoint/2010/main" val="2026340393"/>
      </p:ext>
    </p:extLst>
  </p:cSld>
  <p:clrMap bg1="lt1" tx1="dk1" bg2="lt2" tx2="dk2" accent1="accent1" accent2="accent2" accent3="accent3" accent4="accent4" accent5="accent5" accent6="accent6" hlink="hlink" folHlink="folHlink"/>
  <p:sldLayoutIdLst>
    <p:sldLayoutId id="2147484587" r:id="rId1"/>
    <p:sldLayoutId id="214748458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5800"/>
        </a:lnSpc>
        <a:spcBef>
          <a:spcPct val="0"/>
        </a:spcBef>
        <a:buNone/>
        <a:defRPr sz="4400" b="1" kern="1200">
          <a:solidFill>
            <a:schemeClr val="bg1"/>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82625" indent="-228600"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684213" indent="-225425"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65890" y="1645920"/>
            <a:ext cx="6220910" cy="4490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itle Placeholder 1"/>
          <p:cNvSpPr>
            <a:spLocks noGrp="1"/>
          </p:cNvSpPr>
          <p:nvPr>
            <p:ph type="title"/>
          </p:nvPr>
        </p:nvSpPr>
        <p:spPr>
          <a:xfrm>
            <a:off x="2465890" y="457200"/>
            <a:ext cx="6220910" cy="1014753"/>
          </a:xfrm>
          <a:prstGeom prst="rect">
            <a:avLst/>
          </a:prstGeom>
        </p:spPr>
        <p:txBody>
          <a:bodyPr vert="horz" lIns="91440" tIns="45720" rIns="91440" bIns="45720" rtlCol="0" anchor="b">
            <a:normAutofit/>
          </a:bodyPr>
          <a:lstStyle/>
          <a:p>
            <a:r>
              <a:rPr lang="en-US" dirty="0"/>
              <a:t>Click to edit Master title style</a:t>
            </a:r>
          </a:p>
        </p:txBody>
      </p:sp>
      <p:grpSp>
        <p:nvGrpSpPr>
          <p:cNvPr id="4" name="Group 3">
            <a:extLst>
              <a:ext uri="{FF2B5EF4-FFF2-40B4-BE49-F238E27FC236}">
                <a16:creationId xmlns:a16="http://schemas.microsoft.com/office/drawing/2014/main" id="{AEFC6396-46C8-E74F-AF11-F14D8E1D87D8}"/>
              </a:ext>
            </a:extLst>
          </p:cNvPr>
          <p:cNvGrpSpPr/>
          <p:nvPr userDrawn="1"/>
        </p:nvGrpSpPr>
        <p:grpSpPr>
          <a:xfrm>
            <a:off x="0" y="0"/>
            <a:ext cx="2011680" cy="6858000"/>
            <a:chOff x="0" y="0"/>
            <a:chExt cx="2011680" cy="6858000"/>
          </a:xfrm>
        </p:grpSpPr>
        <p:sp>
          <p:nvSpPr>
            <p:cNvPr id="5" name="Rectangle 4">
              <a:extLst>
                <a:ext uri="{FF2B5EF4-FFF2-40B4-BE49-F238E27FC236}">
                  <a16:creationId xmlns:a16="http://schemas.microsoft.com/office/drawing/2014/main" id="{DBD81479-C4BA-0746-8CBC-5EC6799DA929}"/>
                </a:ext>
              </a:extLst>
            </p:cNvPr>
            <p:cNvSpPr/>
            <p:nvPr userDrawn="1"/>
          </p:nvSpPr>
          <p:spPr>
            <a:xfrm>
              <a:off x="0" y="0"/>
              <a:ext cx="2011680" cy="685800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6C570DB4-625D-F645-9015-24F0BEFB665F}"/>
                </a:ext>
              </a:extLst>
            </p:cNvPr>
            <p:cNvGrpSpPr/>
            <p:nvPr userDrawn="1"/>
          </p:nvGrpSpPr>
          <p:grpSpPr>
            <a:xfrm>
              <a:off x="213336" y="0"/>
              <a:ext cx="1585008" cy="743415"/>
              <a:chOff x="341972" y="0"/>
              <a:chExt cx="1585008" cy="743415"/>
            </a:xfrm>
          </p:grpSpPr>
          <p:sp>
            <p:nvSpPr>
              <p:cNvPr id="8" name="Rectangle 7">
                <a:extLst>
                  <a:ext uri="{FF2B5EF4-FFF2-40B4-BE49-F238E27FC236}">
                    <a16:creationId xmlns:a16="http://schemas.microsoft.com/office/drawing/2014/main" id="{E0D82BC3-48FC-DA4B-B873-3B07B042FD49}"/>
                  </a:ext>
                </a:extLst>
              </p:cNvPr>
              <p:cNvSpPr/>
              <p:nvPr userDrawn="1"/>
            </p:nvSpPr>
            <p:spPr>
              <a:xfrm>
                <a:off x="341972" y="0"/>
                <a:ext cx="483219" cy="743415"/>
              </a:xfrm>
              <a:prstGeom prst="rect">
                <a:avLst/>
              </a:prstGeom>
              <a:solidFill>
                <a:srgbClr val="F8A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F241DB59-7FA5-2740-BC00-A2CE60944442}"/>
                  </a:ext>
                </a:extLst>
              </p:cNvPr>
              <p:cNvSpPr/>
              <p:nvPr userDrawn="1"/>
            </p:nvSpPr>
            <p:spPr>
              <a:xfrm>
                <a:off x="892867" y="0"/>
                <a:ext cx="483219" cy="449766"/>
              </a:xfrm>
              <a:prstGeom prst="rect">
                <a:avLst/>
              </a:prstGeom>
              <a:solidFill>
                <a:srgbClr val="F8A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67CD2D17-4DFD-2C46-B3F7-19B20D89A72A}"/>
                  </a:ext>
                </a:extLst>
              </p:cNvPr>
              <p:cNvSpPr/>
              <p:nvPr userDrawn="1"/>
            </p:nvSpPr>
            <p:spPr>
              <a:xfrm>
                <a:off x="1443761" y="0"/>
                <a:ext cx="483219" cy="174171"/>
              </a:xfrm>
              <a:prstGeom prst="rect">
                <a:avLst/>
              </a:prstGeom>
              <a:solidFill>
                <a:srgbClr val="F8A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grpSp>
      <p:sp>
        <p:nvSpPr>
          <p:cNvPr id="11" name="Rectangle 10">
            <a:extLst>
              <a:ext uri="{FF2B5EF4-FFF2-40B4-BE49-F238E27FC236}">
                <a16:creationId xmlns:a16="http://schemas.microsoft.com/office/drawing/2014/main" id="{EA9CAC7E-3B89-5F47-8549-1D59632ED68C}"/>
              </a:ext>
            </a:extLst>
          </p:cNvPr>
          <p:cNvSpPr/>
          <p:nvPr userDrawn="1"/>
        </p:nvSpPr>
        <p:spPr>
          <a:xfrm>
            <a:off x="0" y="6529413"/>
            <a:ext cx="2011680" cy="1923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white"/>
                </a:solidFill>
                <a:effectLst/>
                <a:uLnTx/>
                <a:uFillTx/>
                <a:latin typeface="Arial"/>
                <a:ea typeface="+mn-ea"/>
                <a:cs typeface="+mn-cs"/>
              </a:rPr>
              <a:t>© PRC</a:t>
            </a:r>
          </a:p>
        </p:txBody>
      </p:sp>
    </p:spTree>
    <p:extLst>
      <p:ext uri="{BB962C8B-B14F-4D97-AF65-F5344CB8AC3E}">
        <p14:creationId xmlns:p14="http://schemas.microsoft.com/office/powerpoint/2010/main" val="1082519514"/>
      </p:ext>
    </p:extLst>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4000"/>
        </a:lnSpc>
        <a:spcBef>
          <a:spcPct val="0"/>
        </a:spcBef>
        <a:buNone/>
        <a:defRPr sz="4000" b="1" kern="1200" spc="-100">
          <a:solidFill>
            <a:srgbClr val="5A85D7"/>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27063" indent="-173038"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800100" indent="-109538"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014753"/>
          </a:xfrm>
          <a:prstGeom prst="rect">
            <a:avLst/>
          </a:prstGeom>
        </p:spPr>
        <p:txBody>
          <a:bodyPr vert="horz" lIns="91440" tIns="45720" rIns="91440" bIns="45720" rtlCol="0" anchor="b">
            <a:normAutofit/>
          </a:bodyPr>
          <a:lstStyle/>
          <a:p>
            <a:endParaRPr lang="en-US" dirty="0"/>
          </a:p>
        </p:txBody>
      </p:sp>
      <p:sp>
        <p:nvSpPr>
          <p:cNvPr id="3" name="Text Placeholder 2"/>
          <p:cNvSpPr>
            <a:spLocks noGrp="1"/>
          </p:cNvSpPr>
          <p:nvPr>
            <p:ph type="body" idx="1"/>
          </p:nvPr>
        </p:nvSpPr>
        <p:spPr>
          <a:xfrm>
            <a:off x="457200" y="1645920"/>
            <a:ext cx="8229600" cy="4490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Rectangle 3">
            <a:extLst>
              <a:ext uri="{FF2B5EF4-FFF2-40B4-BE49-F238E27FC236}">
                <a16:creationId xmlns:a16="http://schemas.microsoft.com/office/drawing/2014/main" id="{0A0D7E21-E934-ED44-9F31-2AC0BF15C96C}"/>
              </a:ext>
            </a:extLst>
          </p:cNvPr>
          <p:cNvSpPr/>
          <p:nvPr userDrawn="1"/>
        </p:nvSpPr>
        <p:spPr>
          <a:xfrm>
            <a:off x="0" y="1"/>
            <a:ext cx="87682" cy="1321496"/>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21229646-8D5E-A240-B576-A3FE8DD23CD2}"/>
              </a:ext>
            </a:extLst>
          </p:cNvPr>
          <p:cNvSpPr/>
          <p:nvPr userDrawn="1"/>
        </p:nvSpPr>
        <p:spPr>
          <a:xfrm>
            <a:off x="6081386" y="6766560"/>
            <a:ext cx="3062614" cy="9144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a:extLst>
              <a:ext uri="{FF2B5EF4-FFF2-40B4-BE49-F238E27FC236}">
                <a16:creationId xmlns:a16="http://schemas.microsoft.com/office/drawing/2014/main" id="{D7AFA20C-0E1F-8A43-8DA9-C4FB956528BD}"/>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8680537" y="6230154"/>
            <a:ext cx="358775" cy="454025"/>
          </a:xfrm>
          <a:prstGeom prst="rect">
            <a:avLst/>
          </a:prstGeom>
        </p:spPr>
      </p:pic>
      <p:pic>
        <p:nvPicPr>
          <p:cNvPr id="11" name="Picture 10">
            <a:extLst>
              <a:ext uri="{FF2B5EF4-FFF2-40B4-BE49-F238E27FC236}">
                <a16:creationId xmlns:a16="http://schemas.microsoft.com/office/drawing/2014/main" id="{40F65AD5-7B97-BE46-A537-360860C2110A}"/>
              </a:ext>
            </a:extLst>
          </p:cNvPr>
          <p:cNvPicPr>
            <a:picLocks noChangeAspect="1"/>
          </p:cNvPicPr>
          <p:nvPr userDrawn="1"/>
        </p:nvPicPr>
        <p:blipFill>
          <a:blip r:embed="rId9"/>
          <a:stretch>
            <a:fillRect/>
          </a:stretch>
        </p:blipFill>
        <p:spPr>
          <a:xfrm>
            <a:off x="164578" y="6623685"/>
            <a:ext cx="330200" cy="142875"/>
          </a:xfrm>
          <a:prstGeom prst="rect">
            <a:avLst/>
          </a:prstGeom>
        </p:spPr>
      </p:pic>
    </p:spTree>
    <p:extLst>
      <p:ext uri="{BB962C8B-B14F-4D97-AF65-F5344CB8AC3E}">
        <p14:creationId xmlns:p14="http://schemas.microsoft.com/office/powerpoint/2010/main" val="3433032284"/>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ts val="4000"/>
        </a:lnSpc>
        <a:spcBef>
          <a:spcPts val="0"/>
        </a:spcBef>
        <a:buNone/>
        <a:defRPr sz="4000" b="1" kern="1200" spc="-100">
          <a:solidFill>
            <a:schemeClr val="accent1"/>
          </a:solidFill>
          <a:effectLst/>
          <a:latin typeface="Arial"/>
          <a:ea typeface="+mj-ea"/>
          <a:cs typeface="Arial"/>
        </a:defRPr>
      </a:lvl1pPr>
    </p:titleStyle>
    <p:bodyStyle>
      <a:lvl1pPr marL="0" indent="0" algn="l" defTabSz="914400" rtl="0" eaLnBrk="1" latinLnBrk="0" hangingPunct="1">
        <a:spcBef>
          <a:spcPct val="20000"/>
        </a:spcBef>
        <a:buFont typeface="Arial" pitchFamily="34" charset="0"/>
        <a:buNone/>
        <a:defRPr sz="3000" b="1" kern="1200">
          <a:solidFill>
            <a:srgbClr val="000000"/>
          </a:solidFill>
          <a:latin typeface="Arial"/>
          <a:ea typeface="+mn-ea"/>
          <a:cs typeface="Arial"/>
        </a:defRPr>
      </a:lvl1pPr>
      <a:lvl2pPr marL="0" indent="0" algn="l" defTabSz="914400" rtl="0" eaLnBrk="1" latinLnBrk="0" hangingPunct="1">
        <a:spcBef>
          <a:spcPct val="20000"/>
        </a:spcBef>
        <a:buFont typeface="Courier New" pitchFamily="49" charset="0"/>
        <a:buNone/>
        <a:defRPr sz="2400" kern="1200">
          <a:solidFill>
            <a:srgbClr val="000000"/>
          </a:solidFill>
          <a:latin typeface="Arial"/>
          <a:ea typeface="+mn-ea"/>
          <a:cs typeface="Arial"/>
        </a:defRPr>
      </a:lvl2pPr>
      <a:lvl3pPr marL="627063" indent="-173038" algn="l" defTabSz="914400" rtl="0" eaLnBrk="1" latinLnBrk="0" hangingPunct="1">
        <a:spcBef>
          <a:spcPct val="20000"/>
        </a:spcBef>
        <a:buFont typeface="Arial" pitchFamily="34" charset="0"/>
        <a:buChar char="•"/>
        <a:defRPr sz="2400" kern="1200">
          <a:solidFill>
            <a:srgbClr val="000000"/>
          </a:solidFill>
          <a:latin typeface="Arial"/>
          <a:ea typeface="+mn-ea"/>
          <a:cs typeface="Arial"/>
        </a:defRPr>
      </a:lvl3pPr>
      <a:lvl4pPr marL="3175" indent="0" algn="l" defTabSz="914400" rtl="0" eaLnBrk="1" latinLnBrk="0" hangingPunct="1">
        <a:spcBef>
          <a:spcPct val="20000"/>
        </a:spcBef>
        <a:buFont typeface="Courier New" pitchFamily="49" charset="0"/>
        <a:buNone/>
        <a:defRPr sz="2000" b="1" kern="120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kern="1200">
          <a:solidFill>
            <a:srgbClr val="000000"/>
          </a:solidFill>
          <a:latin typeface="Arial"/>
          <a:ea typeface="+mn-ea"/>
          <a:cs typeface="Arial"/>
        </a:defRPr>
      </a:lvl5pPr>
      <a:lvl6pPr marL="800100" indent="-115888" algn="l" defTabSz="914400" rtl="0" eaLnBrk="1" latinLnBrk="0" hangingPunct="1">
        <a:spcBef>
          <a:spcPct val="20000"/>
        </a:spcBef>
        <a:buFont typeface="Arial"/>
        <a:buChar char="•"/>
        <a:tabLst/>
        <a:defRPr sz="1600" kern="1200">
          <a:solidFill>
            <a:srgbClr val="000000"/>
          </a:solidFill>
          <a:latin typeface="Arial"/>
          <a:ea typeface="+mn-ea"/>
          <a:cs typeface="Arial"/>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DC5BE6-18A7-46F5-8E20-ADB3BA7AA871}"/>
              </a:ext>
            </a:extLst>
          </p:cNvPr>
          <p:cNvSpPr/>
          <p:nvPr userDrawn="1"/>
        </p:nvSpPr>
        <p:spPr>
          <a:xfrm>
            <a:off x="0" y="1"/>
            <a:ext cx="87682" cy="1321496"/>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FAFFD12-7899-4C40-B650-7E55D7428430}"/>
              </a:ext>
            </a:extLst>
          </p:cNvPr>
          <p:cNvSpPr/>
          <p:nvPr userDrawn="1"/>
        </p:nvSpPr>
        <p:spPr>
          <a:xfrm>
            <a:off x="6081386" y="6766560"/>
            <a:ext cx="3062614" cy="91440"/>
          </a:xfrm>
          <a:prstGeom prst="rect">
            <a:avLst/>
          </a:prstGeom>
          <a:solidFill>
            <a:srgbClr val="EB8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D4407E7C-82B2-44C1-BA8B-9898024FE21E}"/>
              </a:ext>
            </a:extLst>
          </p:cNvPr>
          <p:cNvPicPr>
            <a:picLocks noChangeAspect="1"/>
          </p:cNvPicPr>
          <p:nvPr userDrawn="1"/>
        </p:nvPicPr>
        <p:blipFill>
          <a:blip r:embed="rId18"/>
          <a:stretch>
            <a:fillRect/>
          </a:stretch>
        </p:blipFill>
        <p:spPr>
          <a:xfrm>
            <a:off x="164578" y="6623685"/>
            <a:ext cx="330200" cy="142875"/>
          </a:xfrm>
          <a:prstGeom prst="rect">
            <a:avLst/>
          </a:prstGeom>
        </p:spPr>
      </p:pic>
      <p:sp>
        <p:nvSpPr>
          <p:cNvPr id="2" name="TextBox 1">
            <a:extLst>
              <a:ext uri="{FF2B5EF4-FFF2-40B4-BE49-F238E27FC236}">
                <a16:creationId xmlns:a16="http://schemas.microsoft.com/office/drawing/2014/main" id="{C0F8FCDA-B916-4C16-A30B-64511319A1F5}"/>
              </a:ext>
            </a:extLst>
          </p:cNvPr>
          <p:cNvSpPr txBox="1"/>
          <p:nvPr userDrawn="1"/>
        </p:nvSpPr>
        <p:spPr>
          <a:xfrm>
            <a:off x="4038600" y="6410325"/>
            <a:ext cx="1028700" cy="365760"/>
          </a:xfrm>
          <a:prstGeom prst="rect">
            <a:avLst/>
          </a:prstGeom>
          <a:solidFill>
            <a:schemeClr val="bg1"/>
          </a:solidFill>
          <a:ln>
            <a:noFill/>
          </a:ln>
        </p:spPr>
        <p:txBody>
          <a:bodyPr wrap="square" rtlCol="0" anchor="ctr" anchorCtr="0">
            <a:noAutofit/>
          </a:bodyPr>
          <a:lstStyle/>
          <a:p>
            <a:pPr algn="ctr"/>
            <a:fld id="{776B0E33-4351-47F0-94FF-FA3C18CCE64A}" type="slidenum">
              <a:rPr lang="en-US" sz="1100" smtClean="0">
                <a:solidFill>
                  <a:schemeClr val="accent1"/>
                </a:solidFill>
                <a:latin typeface="Arial" panose="020B0604020202020204" pitchFamily="34" charset="0"/>
                <a:cs typeface="Arial" panose="020B0604020202020204" pitchFamily="34" charset="0"/>
              </a:rPr>
              <a:t>‹#›</a:t>
            </a:fld>
            <a:endParaRPr lang="en-US" sz="1100" dirty="0" err="1">
              <a:solidFill>
                <a:schemeClr val="accent1"/>
              </a:solidFill>
              <a:latin typeface="Arial" panose="020B0604020202020204" pitchFamily="34" charset="0"/>
              <a:cs typeface="Arial" panose="020B0604020202020204" pitchFamily="34" charset="0"/>
            </a:endParaRPr>
          </a:p>
        </p:txBody>
      </p:sp>
      <p:sp>
        <p:nvSpPr>
          <p:cNvPr id="15" name="Text Placeholder 4">
            <a:extLst>
              <a:ext uri="{FF2B5EF4-FFF2-40B4-BE49-F238E27FC236}">
                <a16:creationId xmlns:a16="http://schemas.microsoft.com/office/drawing/2014/main" id="{5BF6155A-09BD-4E6C-927A-837D4F8B23A8}"/>
              </a:ext>
            </a:extLst>
          </p:cNvPr>
          <p:cNvSpPr txBox="1">
            <a:spLocks/>
          </p:cNvSpPr>
          <p:nvPr userDrawn="1"/>
        </p:nvSpPr>
        <p:spPr>
          <a:xfrm>
            <a:off x="4676775" y="107950"/>
            <a:ext cx="4362537" cy="349250"/>
          </a:xfrm>
          <a:prstGeom prst="rect">
            <a:avLst/>
          </a:prstGeom>
        </p:spPr>
        <p:txBody>
          <a:bodyPr anchor="ctr" anchorCtr="0">
            <a:noAutofit/>
          </a:bodyPr>
          <a:lstStyle>
            <a:lvl1pPr marL="0" marR="0" indent="0" algn="l" defTabSz="457200" rtl="0" eaLnBrk="1" fontAlgn="auto" latinLnBrk="0" hangingPunct="1">
              <a:lnSpc>
                <a:spcPct val="90000"/>
              </a:lnSpc>
              <a:spcBef>
                <a:spcPct val="20000"/>
              </a:spcBef>
              <a:spcAft>
                <a:spcPts val="0"/>
              </a:spcAft>
              <a:buClrTx/>
              <a:buSzTx/>
              <a:buFont typeface="Arial"/>
              <a:buNone/>
              <a:tabLst/>
              <a:defRPr sz="1200" b="1" kern="1200">
                <a:solidFill>
                  <a:srgbClr val="FFFFFF"/>
                </a:solidFill>
                <a:latin typeface="Arial"/>
                <a:ea typeface="+mn-ea"/>
                <a:cs typeface="Arial"/>
              </a:defRPr>
            </a:lvl1pPr>
            <a:lvl2pPr marL="1588" indent="0" algn="l" defTabSz="457200" rtl="0" eaLnBrk="1" latinLnBrk="0" hangingPunct="1">
              <a:lnSpc>
                <a:spcPct val="90000"/>
              </a:lnSpc>
              <a:spcBef>
                <a:spcPct val="20000"/>
              </a:spcBef>
              <a:buFont typeface="Arial"/>
              <a:buNone/>
              <a:defRPr sz="900" kern="1200">
                <a:solidFill>
                  <a:schemeClr val="bg1"/>
                </a:solidFill>
                <a:latin typeface="Arial"/>
                <a:ea typeface="+mn-ea"/>
                <a:cs typeface="Arial"/>
              </a:defRPr>
            </a:lvl2pPr>
            <a:lvl3pPr marL="914400" indent="0" algn="l" defTabSz="457200" rtl="0" eaLnBrk="1" latinLnBrk="0" hangingPunct="1">
              <a:spcBef>
                <a:spcPct val="20000"/>
              </a:spcBef>
              <a:buFont typeface="Arial"/>
              <a:buNone/>
              <a:defRPr sz="11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1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1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CC6600"/>
                </a:solidFill>
                <a:effectLst/>
                <a:uLnTx/>
                <a:uFillTx/>
                <a:latin typeface="Arial"/>
                <a:ea typeface="+mn-ea"/>
                <a:cs typeface="Arial"/>
              </a:rPr>
              <a:t>PRC COMMUNITY HEALTH NEEDS ASSESSMENT</a:t>
            </a:r>
          </a:p>
        </p:txBody>
      </p:sp>
    </p:spTree>
    <p:extLst>
      <p:ext uri="{BB962C8B-B14F-4D97-AF65-F5344CB8AC3E}">
        <p14:creationId xmlns:p14="http://schemas.microsoft.com/office/powerpoint/2010/main" val="2361377914"/>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 id="2147484616" r:id="rId14"/>
    <p:sldLayoutId id="2147484617" r:id="rId15"/>
    <p:sldLayoutId id="214748461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1.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2022</a:t>
            </a:r>
            <a:r>
              <a:rPr lang="en-US" dirty="0"/>
              <a:t> </a:t>
            </a:r>
            <a:br>
              <a:rPr lang="en-US" dirty="0"/>
            </a:br>
            <a:r>
              <a:rPr lang="en-US" dirty="0"/>
              <a:t>PRC Community </a:t>
            </a:r>
            <a:br>
              <a:rPr lang="en-US" dirty="0"/>
            </a:br>
            <a:r>
              <a:rPr lang="en-US" dirty="0"/>
              <a:t>Health Needs Assessment</a:t>
            </a:r>
          </a:p>
        </p:txBody>
      </p:sp>
      <p:sp>
        <p:nvSpPr>
          <p:cNvPr id="3" name="Subtitle 2"/>
          <p:cNvSpPr>
            <a:spLocks noGrp="1"/>
          </p:cNvSpPr>
          <p:nvPr>
            <p:ph type="subTitle" idx="1"/>
          </p:nvPr>
        </p:nvSpPr>
        <p:spPr/>
        <p:txBody>
          <a:bodyPr/>
          <a:lstStyle/>
          <a:p>
            <a:r>
              <a:rPr lang="en-US" dirty="0"/>
              <a:t>Miami County, Indiana</a:t>
            </a:r>
          </a:p>
          <a:p>
            <a:endParaRPr lang="en-US" dirty="0"/>
          </a:p>
        </p:txBody>
      </p:sp>
      <p:sp>
        <p:nvSpPr>
          <p:cNvPr id="18" name="TextBox 17">
            <a:extLst>
              <a:ext uri="{FF2B5EF4-FFF2-40B4-BE49-F238E27FC236}">
                <a16:creationId xmlns:a16="http://schemas.microsoft.com/office/drawing/2014/main" id="{0615C85B-E3F7-4AA3-ABCC-312FE82FAD6C}"/>
              </a:ext>
            </a:extLst>
          </p:cNvPr>
          <p:cNvSpPr txBox="1"/>
          <p:nvPr/>
        </p:nvSpPr>
        <p:spPr>
          <a:xfrm>
            <a:off x="685800" y="6311898"/>
            <a:ext cx="2920285" cy="430887"/>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Bruce Lockwood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Senior Vice President, Community Health</a:t>
            </a:r>
          </a:p>
        </p:txBody>
      </p:sp>
      <p:pic>
        <p:nvPicPr>
          <p:cNvPr id="4" name="Picture 3">
            <a:extLst>
              <a:ext uri="{FF2B5EF4-FFF2-40B4-BE49-F238E27FC236}">
                <a16:creationId xmlns:a16="http://schemas.microsoft.com/office/drawing/2014/main" id="{ACE3E262-3423-41E9-8B9F-00A225B23403}"/>
              </a:ext>
            </a:extLst>
          </p:cNvPr>
          <p:cNvPicPr>
            <a:picLocks noChangeAspect="1"/>
          </p:cNvPicPr>
          <p:nvPr/>
        </p:nvPicPr>
        <p:blipFill>
          <a:blip r:embed="rId3"/>
          <a:stretch>
            <a:fillRect/>
          </a:stretch>
        </p:blipFill>
        <p:spPr>
          <a:xfrm>
            <a:off x="6889750" y="6238211"/>
            <a:ext cx="2133602" cy="554151"/>
          </a:xfrm>
          <a:prstGeom prst="rect">
            <a:avLst/>
          </a:prstGeom>
        </p:spPr>
      </p:pic>
    </p:spTree>
    <p:extLst>
      <p:ext uri="{BB962C8B-B14F-4D97-AF65-F5344CB8AC3E}">
        <p14:creationId xmlns:p14="http://schemas.microsoft.com/office/powerpoint/2010/main" val="130610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C0BEC-9CDA-48A2-91D3-133EFE19BE9D}"/>
              </a:ext>
            </a:extLst>
          </p:cNvPr>
          <p:cNvSpPr>
            <a:spLocks noGrp="1"/>
          </p:cNvSpPr>
          <p:nvPr>
            <p:ph idx="1"/>
          </p:nvPr>
        </p:nvSpPr>
        <p:spPr/>
        <p:txBody>
          <a:bodyPr>
            <a:normAutofit/>
          </a:bodyPr>
          <a:lstStyle/>
          <a:p>
            <a:pPr marL="0" indent="0">
              <a:spcAft>
                <a:spcPts val="600"/>
              </a:spcAft>
              <a:buNone/>
            </a:pPr>
            <a:r>
              <a:rPr lang="en-US" sz="2400" dirty="0">
                <a:solidFill>
                  <a:schemeClr val="accent4">
                    <a:lumMod val="50000"/>
                  </a:schemeClr>
                </a:solidFill>
              </a:rPr>
              <a:t>Access to Care/Services </a:t>
            </a:r>
          </a:p>
          <a:p>
            <a:pPr marL="0" indent="0">
              <a:spcBef>
                <a:spcPts val="600"/>
              </a:spcBef>
              <a:spcAft>
                <a:spcPts val="600"/>
              </a:spcAft>
              <a:buNone/>
            </a:pPr>
            <a:r>
              <a:rPr lang="en-US" sz="2400" dirty="0">
                <a:solidFill>
                  <a:schemeClr val="accent4">
                    <a:lumMod val="50000"/>
                  </a:schemeClr>
                </a:solidFill>
              </a:rPr>
              <a:t>Awareness/Education</a:t>
            </a:r>
          </a:p>
          <a:p>
            <a:pPr marL="0" indent="0">
              <a:spcBef>
                <a:spcPts val="600"/>
              </a:spcBef>
              <a:spcAft>
                <a:spcPts val="600"/>
              </a:spcAft>
              <a:buNone/>
            </a:pPr>
            <a:r>
              <a:rPr lang="en-US" sz="2400" dirty="0">
                <a:solidFill>
                  <a:schemeClr val="accent4">
                    <a:lumMod val="50000"/>
                  </a:schemeClr>
                </a:solidFill>
              </a:rPr>
              <a:t>Denial/Stigma</a:t>
            </a:r>
          </a:p>
        </p:txBody>
      </p:sp>
      <p:sp>
        <p:nvSpPr>
          <p:cNvPr id="4" name="Title 2">
            <a:extLst>
              <a:ext uri="{FF2B5EF4-FFF2-40B4-BE49-F238E27FC236}">
                <a16:creationId xmlns:a16="http://schemas.microsoft.com/office/drawing/2014/main" id="{EB380E45-31D5-479C-8748-4D0397AAFE1A}"/>
              </a:ext>
            </a:extLst>
          </p:cNvPr>
          <p:cNvSpPr>
            <a:spLocks noGrp="1"/>
          </p:cNvSpPr>
          <p:nvPr>
            <p:ph type="title"/>
          </p:nvPr>
        </p:nvSpPr>
        <p:spPr>
          <a:xfrm>
            <a:off x="457200" y="545306"/>
            <a:ext cx="8229600" cy="763588"/>
          </a:xfrm>
        </p:spPr>
        <p:txBody>
          <a:bodyPr/>
          <a:lstStyle/>
          <a:p>
            <a:r>
              <a:rPr lang="en-US" sz="2800" dirty="0"/>
              <a:t>Key Informants: </a:t>
            </a:r>
            <a:br>
              <a:rPr lang="en-US" sz="2800" dirty="0"/>
            </a:br>
            <a:r>
              <a:rPr lang="en-US" sz="2800" dirty="0"/>
              <a:t>Top Reasons for "Major Problem" Responses </a:t>
            </a:r>
          </a:p>
        </p:txBody>
      </p:sp>
    </p:spTree>
    <p:extLst>
      <p:ext uri="{BB962C8B-B14F-4D97-AF65-F5344CB8AC3E}">
        <p14:creationId xmlns:p14="http://schemas.microsoft.com/office/powerpoint/2010/main" val="369832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C0BEC-9CDA-48A2-91D3-133EFE19BE9D}"/>
              </a:ext>
            </a:extLst>
          </p:cNvPr>
          <p:cNvSpPr>
            <a:spLocks noGrp="1"/>
          </p:cNvSpPr>
          <p:nvPr>
            <p:ph idx="1"/>
          </p:nvPr>
        </p:nvSpPr>
        <p:spPr/>
        <p:txBody>
          <a:bodyPr>
            <a:normAutofit fontScale="92500" lnSpcReduction="10000"/>
          </a:bodyPr>
          <a:lstStyle/>
          <a:p>
            <a:pPr marL="0" indent="0">
              <a:spcAft>
                <a:spcPts val="600"/>
              </a:spcAft>
              <a:buNone/>
            </a:pPr>
            <a:r>
              <a:rPr lang="en-US" sz="2400" dirty="0">
                <a:solidFill>
                  <a:schemeClr val="accent4">
                    <a:lumMod val="50000"/>
                  </a:schemeClr>
                </a:solidFill>
              </a:rPr>
              <a:t>Access to Care/Services </a:t>
            </a:r>
          </a:p>
          <a:p>
            <a:pPr>
              <a:spcAft>
                <a:spcPts val="600"/>
              </a:spcAft>
            </a:pPr>
            <a:r>
              <a:rPr lang="en-US" b="0" i="1" dirty="0"/>
              <a:t>Close facilities and expenses. COVID-19 makes all access more difficult. Express Med locations are needed. </a:t>
            </a:r>
            <a:r>
              <a:rPr lang="en-US" b="0" dirty="0">
                <a:solidFill>
                  <a:schemeClr val="tx1">
                    <a:lumMod val="50000"/>
                    <a:lumOff val="50000"/>
                  </a:schemeClr>
                </a:solidFill>
              </a:rPr>
              <a:t>– Community Leader</a:t>
            </a:r>
          </a:p>
          <a:p>
            <a:pPr>
              <a:spcAft>
                <a:spcPts val="600"/>
              </a:spcAft>
            </a:pPr>
            <a:r>
              <a:rPr lang="en-US" b="0" i="1" dirty="0"/>
              <a:t>We have no treatment centers in town. Have to drive an hour for a treatment center</a:t>
            </a:r>
            <a:r>
              <a:rPr lang="en-US" b="0" dirty="0"/>
              <a:t>. </a:t>
            </a:r>
            <a:r>
              <a:rPr lang="en-US" b="0" dirty="0">
                <a:solidFill>
                  <a:schemeClr val="tx1">
                    <a:lumMod val="50000"/>
                    <a:lumOff val="50000"/>
                  </a:schemeClr>
                </a:solidFill>
              </a:rPr>
              <a:t>– Social Services Provider </a:t>
            </a:r>
          </a:p>
          <a:p>
            <a:pPr>
              <a:spcAft>
                <a:spcPts val="600"/>
              </a:spcAft>
            </a:pPr>
            <a:r>
              <a:rPr lang="en-US" b="0" i="1" dirty="0"/>
              <a:t>Lack of places to get treatment. </a:t>
            </a:r>
            <a:r>
              <a:rPr lang="en-US" b="0" dirty="0">
                <a:solidFill>
                  <a:schemeClr val="tx1">
                    <a:lumMod val="50000"/>
                    <a:lumOff val="50000"/>
                  </a:schemeClr>
                </a:solidFill>
              </a:rPr>
              <a:t>– Community Leader </a:t>
            </a:r>
          </a:p>
          <a:p>
            <a:pPr marL="0" indent="0">
              <a:spcBef>
                <a:spcPts val="600"/>
              </a:spcBef>
              <a:spcAft>
                <a:spcPts val="600"/>
              </a:spcAft>
              <a:buNone/>
            </a:pPr>
            <a:r>
              <a:rPr lang="en-US" sz="2400" dirty="0">
                <a:solidFill>
                  <a:schemeClr val="accent4">
                    <a:lumMod val="50000"/>
                  </a:schemeClr>
                </a:solidFill>
              </a:rPr>
              <a:t>Awareness/Education</a:t>
            </a:r>
          </a:p>
          <a:p>
            <a:pPr>
              <a:spcAft>
                <a:spcPts val="600"/>
              </a:spcAft>
            </a:pPr>
            <a:r>
              <a:rPr lang="en-US" b="0" i="1" dirty="0"/>
              <a:t>Awareness and treatment facilities. </a:t>
            </a:r>
            <a:r>
              <a:rPr lang="en-US" b="0" dirty="0">
                <a:solidFill>
                  <a:schemeClr val="tx1">
                    <a:lumMod val="50000"/>
                    <a:lumOff val="50000"/>
                  </a:schemeClr>
                </a:solidFill>
              </a:rPr>
              <a:t>– Community Leader</a:t>
            </a:r>
            <a:r>
              <a:rPr lang="en-US" b="0" dirty="0"/>
              <a:t> </a:t>
            </a:r>
          </a:p>
          <a:p>
            <a:pPr>
              <a:spcAft>
                <a:spcPts val="600"/>
              </a:spcAft>
            </a:pPr>
            <a:r>
              <a:rPr lang="en-US" b="0" i="1" dirty="0"/>
              <a:t>Not sure of programs. </a:t>
            </a:r>
            <a:r>
              <a:rPr lang="en-US" b="0" dirty="0">
                <a:solidFill>
                  <a:schemeClr val="tx1">
                    <a:lumMod val="50000"/>
                    <a:lumOff val="50000"/>
                  </a:schemeClr>
                </a:solidFill>
              </a:rPr>
              <a:t>– Social Services Provider </a:t>
            </a:r>
          </a:p>
          <a:p>
            <a:pPr marL="0" indent="0">
              <a:spcBef>
                <a:spcPts val="600"/>
              </a:spcBef>
              <a:spcAft>
                <a:spcPts val="600"/>
              </a:spcAft>
              <a:buNone/>
            </a:pPr>
            <a:r>
              <a:rPr lang="en-US" sz="2400" dirty="0">
                <a:solidFill>
                  <a:schemeClr val="accent4">
                    <a:lumMod val="50000"/>
                  </a:schemeClr>
                </a:solidFill>
              </a:rPr>
              <a:t>Denial/Stigma</a:t>
            </a:r>
          </a:p>
          <a:p>
            <a:pPr indent="-176213">
              <a:spcBef>
                <a:spcPts val="600"/>
              </a:spcBef>
              <a:spcAft>
                <a:spcPts val="600"/>
              </a:spcAft>
            </a:pPr>
            <a:r>
              <a:rPr lang="en-US" b="0" i="1" dirty="0"/>
              <a:t>People unwilling to see their need for help, and a high cost for treatment</a:t>
            </a:r>
            <a:r>
              <a:rPr lang="en-US" b="0" dirty="0"/>
              <a:t>.</a:t>
            </a:r>
            <a:r>
              <a:rPr lang="en-US" b="0" dirty="0">
                <a:solidFill>
                  <a:schemeClr val="tx1">
                    <a:lumMod val="50000"/>
                    <a:lumOff val="50000"/>
                  </a:schemeClr>
                </a:solidFill>
              </a:rPr>
              <a:t>— Community Leader</a:t>
            </a:r>
            <a:endParaRPr lang="en-US" dirty="0"/>
          </a:p>
        </p:txBody>
      </p:sp>
      <p:sp>
        <p:nvSpPr>
          <p:cNvPr id="4" name="Title 2">
            <a:extLst>
              <a:ext uri="{FF2B5EF4-FFF2-40B4-BE49-F238E27FC236}">
                <a16:creationId xmlns:a16="http://schemas.microsoft.com/office/drawing/2014/main" id="{EB380E45-31D5-479C-8748-4D0397AAFE1A}"/>
              </a:ext>
            </a:extLst>
          </p:cNvPr>
          <p:cNvSpPr>
            <a:spLocks noGrp="1"/>
          </p:cNvSpPr>
          <p:nvPr>
            <p:ph type="title"/>
          </p:nvPr>
        </p:nvSpPr>
        <p:spPr>
          <a:xfrm>
            <a:off x="457200" y="545306"/>
            <a:ext cx="8229600" cy="763588"/>
          </a:xfrm>
        </p:spPr>
        <p:txBody>
          <a:bodyPr/>
          <a:lstStyle/>
          <a:p>
            <a:r>
              <a:rPr lang="en-US" sz="2800" dirty="0"/>
              <a:t>Key Informants: </a:t>
            </a:r>
            <a:br>
              <a:rPr lang="en-US" sz="2800" dirty="0"/>
            </a:br>
            <a:r>
              <a:rPr lang="en-US" sz="2800" dirty="0"/>
              <a:t>Top Reasons for "Major Problem" Responses </a:t>
            </a:r>
          </a:p>
        </p:txBody>
      </p:sp>
    </p:spTree>
    <p:extLst>
      <p:ext uri="{BB962C8B-B14F-4D97-AF65-F5344CB8AC3E}">
        <p14:creationId xmlns:p14="http://schemas.microsoft.com/office/powerpoint/2010/main" val="426825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b="0" dirty="0"/>
              <a:t>Excessive Drinkers</a:t>
            </a:r>
            <a:br>
              <a:rPr lang="en-US" b="0" dirty="0"/>
            </a:br>
            <a:r>
              <a:rPr lang="en-US" sz="1800" b="0" dirty="0"/>
              <a:t>(2018)</a:t>
            </a:r>
            <a:endParaRPr lang="en-US" sz="1600" b="0" dirty="0">
              <a:solidFill>
                <a:schemeClr val="tx1">
                  <a:lumMod val="65000"/>
                  <a:lumOff val="35000"/>
                </a:schemeClr>
              </a:solidFill>
            </a:endParaRPr>
          </a:p>
        </p:txBody>
      </p:sp>
      <p:sp>
        <p:nvSpPr>
          <p:cNvPr id="8" name="Subtitle 7"/>
          <p:cNvSpPr>
            <a:spLocks noGrp="1"/>
          </p:cNvSpPr>
          <p:nvPr>
            <p:ph type="subTitle" idx="1"/>
          </p:nvPr>
        </p:nvSpPr>
        <p:spPr>
          <a:noFill/>
        </p:spPr>
        <p:txBody>
          <a:bodyPr>
            <a:normAutofit/>
          </a:bodyPr>
          <a:lstStyle/>
          <a:p>
            <a:r>
              <a:rPr lang="en-US" dirty="0">
                <a:solidFill>
                  <a:schemeClr val="tx1">
                    <a:lumMod val="65000"/>
                    <a:lumOff val="35000"/>
                  </a:schemeClr>
                </a:solidFill>
              </a:rPr>
              <a:t>Sources:	●	Centers for Disease Control and Prevention, Behavioral Risk Factor Surveillance System. Accessed via the Health Indicators Warehouse. US Department of Health &amp; Human Services, Health Indicators Warehouse.</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Notes:	● 	This indicator reports the percentage of adults aged 18 and older who self‐report heavy alcohol consumption (defined as more than two drinks per day on average for men and one drink per day on average for women). This indicator is relevant because current behaviors are determinants of future health and this indicator may illustrate a cause of significant health issues, such as cirrhosis, cancers, and untreated mental and behavioral health needs.</a:t>
            </a:r>
          </a:p>
        </p:txBody>
      </p:sp>
      <p:graphicFrame>
        <p:nvGraphicFramePr>
          <p:cNvPr id="12" name="US"/>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156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chemeClr val="bg1">
                    <a:lumMod val="65000"/>
                  </a:schemeClr>
                </a:solidFill>
              </a:rPr>
              <a:t>Priority Areas</a:t>
            </a:r>
          </a:p>
          <a:p>
            <a:pPr marL="628650" lvl="1" indent="-457200">
              <a:buSzPct val="90000"/>
              <a:buFont typeface="+mj-lt"/>
              <a:buAutoNum type="arabicPeriod"/>
              <a:defRPr/>
            </a:pPr>
            <a:r>
              <a:rPr lang="en-US" dirty="0">
                <a:solidFill>
                  <a:schemeClr val="bg1">
                    <a:lumMod val="65000"/>
                  </a:schemeClr>
                </a:solidFill>
              </a:rPr>
              <a:t>Substance Abuse</a:t>
            </a:r>
          </a:p>
          <a:p>
            <a:pPr marL="628650" lvl="1" indent="-457200">
              <a:buSzPct val="90000"/>
              <a:buFont typeface="+mj-lt"/>
              <a:buAutoNum type="arabicPeriod"/>
              <a:defRPr/>
            </a:pPr>
            <a:r>
              <a:rPr lang="en-US" b="1" dirty="0">
                <a:solidFill>
                  <a:srgbClr val="A5D867">
                    <a:lumMod val="50000"/>
                  </a:srgbClr>
                </a:solidFill>
              </a:rPr>
              <a:t>Mental Health</a:t>
            </a:r>
          </a:p>
          <a:p>
            <a:pPr marL="628650" lvl="1" indent="-457200">
              <a:buSzPct val="90000"/>
              <a:buFont typeface="+mj-lt"/>
              <a:buAutoNum type="arabicPeriod"/>
              <a:defRPr/>
            </a:pPr>
            <a:r>
              <a:rPr lang="en-US" dirty="0">
                <a:solidFill>
                  <a:schemeClr val="bg1">
                    <a:lumMod val="65000"/>
                  </a:schemeClr>
                </a:solidFill>
              </a:rPr>
              <a:t>Nutrition, Physical Activity &amp; Weight</a:t>
            </a:r>
          </a:p>
          <a:p>
            <a:pPr marL="628650" lvl="1" indent="-457200">
              <a:buSzPct val="90000"/>
              <a:buFont typeface="+mj-lt"/>
              <a:buAutoNum type="arabicPeriod"/>
              <a:defRPr/>
            </a:pPr>
            <a:r>
              <a:rPr lang="en-US" dirty="0">
                <a:solidFill>
                  <a:schemeClr val="bg1">
                    <a:lumMod val="65000"/>
                  </a:schemeClr>
                </a:solidFill>
              </a:rPr>
              <a:t>Tobacco Use</a:t>
            </a:r>
          </a:p>
          <a:p>
            <a:pPr marL="628650" lvl="1" indent="-457200">
              <a:buSzPct val="90000"/>
              <a:buFont typeface="+mj-lt"/>
              <a:buAutoNum type="arabicPeriod"/>
              <a:defRPr/>
            </a:pPr>
            <a:r>
              <a:rPr lang="en-US" dirty="0">
                <a:solidFill>
                  <a:schemeClr val="bg1">
                    <a:lumMod val="65000"/>
                  </a:schemeClr>
                </a:solidFill>
              </a:rPr>
              <a:t>Respiratory Diseases (esp. COVID-19)</a:t>
            </a:r>
          </a:p>
          <a:p>
            <a:pPr marL="628650" lvl="1" indent="-457200">
              <a:buSzPct val="90000"/>
              <a:buFont typeface="+mj-lt"/>
              <a:buAutoNum type="arabicPeriod"/>
              <a:defRPr/>
            </a:pPr>
            <a:r>
              <a:rPr lang="en-US" dirty="0">
                <a:solidFill>
                  <a:schemeClr val="bg1">
                    <a:lumMod val="65000"/>
                  </a:scheme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Cancer</a:t>
            </a:r>
          </a:p>
          <a:p>
            <a:pPr marL="628650" lvl="1" indent="-457200">
              <a:buSzPct val="90000"/>
              <a:buFont typeface="+mj-lt"/>
              <a:buAutoNum type="arabicPeriod"/>
              <a:defRPr/>
            </a:pPr>
            <a:r>
              <a:rPr lang="en-US">
                <a:solidFill>
                  <a:schemeClr val="bg1">
                    <a:lumMod val="65000"/>
                  </a:schemeClr>
                </a:solidFill>
              </a:rPr>
              <a:t>Potentially Disabling Conditions</a:t>
            </a:r>
            <a:endParaRPr lang="en-US" dirty="0">
              <a:solidFill>
                <a:schemeClr val="bg1">
                  <a:lumMod val="65000"/>
                </a:scheme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chemeClr val="bg1">
                    <a:lumMod val="65000"/>
                  </a:scheme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182139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Suicide: Age-Adjusted Mortality</a:t>
            </a:r>
            <a:br>
              <a:rPr lang="en-US" b="0" dirty="0"/>
            </a:br>
            <a:r>
              <a:rPr lang="en-US" sz="1800" b="0" dirty="0"/>
              <a:t>(</a:t>
            </a:r>
            <a:r>
              <a:rPr lang="en-US" sz="1800" b="0" dirty="0">
                <a:solidFill>
                  <a:schemeClr val="tx1"/>
                </a:solidFill>
              </a:rPr>
              <a:t>2015-2019</a:t>
            </a:r>
            <a:r>
              <a:rPr lang="en-US" sz="1800" b="0" dirty="0"/>
              <a:t> Annual Average Deaths per 100,000 Population)</a:t>
            </a:r>
            <a:br>
              <a:rPr lang="en-US" sz="1800" b="0" dirty="0"/>
            </a:br>
            <a:r>
              <a:rPr lang="en-US" sz="1600" b="0" dirty="0">
                <a:solidFill>
                  <a:schemeClr val="tx1">
                    <a:lumMod val="65000"/>
                    <a:lumOff val="35000"/>
                  </a:schemeClr>
                </a:solidFill>
              </a:rPr>
              <a:t>Healthy People 2030 = 12.8 or Lower</a:t>
            </a:r>
          </a:p>
        </p:txBody>
      </p:sp>
      <p:sp>
        <p:nvSpPr>
          <p:cNvPr id="8" name="Subtitle 7"/>
          <p:cNvSpPr>
            <a:spLocks noGrp="1"/>
          </p:cNvSpPr>
          <p:nvPr>
            <p:ph type="subTitle" idx="1"/>
          </p:nvPr>
        </p:nvSpPr>
        <p:spPr/>
        <p:txBody>
          <a:bodyPr>
            <a:normAutofit/>
          </a:bodyPr>
          <a:lstStyle/>
          <a:p>
            <a:r>
              <a:rPr lang="en-US" dirty="0">
                <a:solidFill>
                  <a:schemeClr val="tx1">
                    <a:lumMod val="65000"/>
                    <a:lumOff val="35000"/>
                  </a:schemeClr>
                </a:solidFill>
              </a:rPr>
              <a:t>Sources:	● 	Centers for Disease Control and Prevention, National Vital Statistics System. Accessed via CDC WONDER.</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	●	US Department of Health and Human Services. Healthy People 2030. August 2030. http://www.healthypeople.gov</a:t>
            </a:r>
          </a:p>
          <a:p>
            <a:r>
              <a:rPr lang="en-US" dirty="0">
                <a:solidFill>
                  <a:schemeClr val="tx1">
                    <a:lumMod val="65000"/>
                    <a:lumOff val="35000"/>
                  </a:schemeClr>
                </a:solidFill>
              </a:rPr>
              <a:t>Notes: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 age-adjusted to the 2000 US Standard Population.</a:t>
            </a:r>
          </a:p>
        </p:txBody>
      </p:sp>
      <p:graphicFrame>
        <p:nvGraphicFramePr>
          <p:cNvPr id="7" name="2e"/>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91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Access to Mental Health Providers</a:t>
            </a:r>
            <a:br>
              <a:rPr lang="en-US" b="0" dirty="0"/>
            </a:br>
            <a:r>
              <a:rPr lang="en-US" sz="1800" b="0" dirty="0"/>
              <a:t>(Number of Mental Health Providers per 100,000 Population, 2021)</a:t>
            </a:r>
          </a:p>
        </p:txBody>
      </p:sp>
      <p:sp>
        <p:nvSpPr>
          <p:cNvPr id="8" name="Subtitle 7"/>
          <p:cNvSpPr>
            <a:spLocks noGrp="1"/>
          </p:cNvSpPr>
          <p:nvPr>
            <p:ph type="subTitle" idx="1"/>
          </p:nvPr>
        </p:nvSpPr>
        <p:spPr/>
        <p:txBody>
          <a:bodyPr>
            <a:normAutofit/>
          </a:bodyPr>
          <a:lstStyle/>
          <a:p>
            <a:r>
              <a:rPr lang="en-US" dirty="0">
                <a:solidFill>
                  <a:schemeClr val="tx1">
                    <a:lumMod val="65000"/>
                    <a:lumOff val="35000"/>
                  </a:schemeClr>
                </a:solidFill>
              </a:rPr>
              <a:t>Sources: 	●	University of Wisconsin Population Health Institute, County Health Rankings.</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Notes:	●	This indicator reports the rate of the county population to the number of mental health providers including psychiatrists, psychologists, clinical social workers, and counsellors that specialize in mental health care.</a:t>
            </a:r>
          </a:p>
        </p:txBody>
      </p:sp>
      <p:graphicFrame>
        <p:nvGraphicFramePr>
          <p:cNvPr id="9" name="2e"/>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78880" y="4398638"/>
            <a:ext cx="2091907"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Arial" panose="020B0604020202020204" pitchFamily="34" charset="0"/>
                <a:ea typeface="Segoe UI" pitchFamily="34" charset="0"/>
                <a:cs typeface="Arial" panose="020B0604020202020204" pitchFamily="34" charset="0"/>
              </a:rPr>
              <a:t>10 Mental Health Providers</a:t>
            </a:r>
          </a:p>
        </p:txBody>
      </p:sp>
    </p:spTree>
    <p:extLst>
      <p:ext uri="{BB962C8B-B14F-4D97-AF65-F5344CB8AC3E}">
        <p14:creationId xmlns:p14="http://schemas.microsoft.com/office/powerpoint/2010/main" val="33943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0" dirty="0"/>
              <a:t>Perceptions of Mental Health </a:t>
            </a:r>
            <a:br>
              <a:rPr lang="en-US" b="0" dirty="0"/>
            </a:br>
            <a:r>
              <a:rPr lang="en-US" b="0" dirty="0"/>
              <a:t>as a Problem in the Community</a:t>
            </a:r>
            <a:br>
              <a:rPr lang="en-US" b="0" dirty="0"/>
            </a:br>
            <a:r>
              <a:rPr lang="en-US" sz="1800" b="0" dirty="0">
                <a:latin typeface="Arial" panose="020B0604020202020204" pitchFamily="34" charset="0"/>
              </a:rPr>
              <a:t>(Key Informants, 2022)</a:t>
            </a:r>
          </a:p>
        </p:txBody>
      </p:sp>
      <p:sp>
        <p:nvSpPr>
          <p:cNvPr id="5" name="Subtitle 4"/>
          <p:cNvSpPr>
            <a:spLocks noGrp="1"/>
          </p:cNvSpPr>
          <p:nvPr>
            <p:ph type="subTitle" idx="1"/>
          </p:nvPr>
        </p:nvSpPr>
        <p:spPr/>
        <p:txBody>
          <a:bodyPr/>
          <a:lstStyle/>
          <a:p>
            <a:r>
              <a:rPr lang="en-US" dirty="0">
                <a:solidFill>
                  <a:schemeClr val="tx1">
                    <a:lumMod val="65000"/>
                    <a:lumOff val="35000"/>
                  </a:schemeClr>
                </a:solidFill>
              </a:rPr>
              <a:t>Sources:	</a:t>
            </a:r>
            <a:r>
              <a:rPr lang="en-US" dirty="0">
                <a:solidFill>
                  <a:schemeClr val="tx1">
                    <a:lumMod val="65000"/>
                    <a:lumOff val="35000"/>
                  </a:schemeClr>
                </a:solidFill>
                <a:sym typeface="Symbol"/>
              </a:rPr>
              <a:t>●	</a:t>
            </a:r>
            <a:r>
              <a:rPr lang="en-US" dirty="0">
                <a:solidFill>
                  <a:schemeClr val="tx1">
                    <a:lumMod val="65000"/>
                    <a:lumOff val="35000"/>
                  </a:schemeClr>
                </a:solidFill>
              </a:rPr>
              <a:t>PRC Online Key Informant Survey, PRC, Inc. </a:t>
            </a:r>
          </a:p>
          <a:p>
            <a:r>
              <a:rPr lang="en-US" dirty="0">
                <a:solidFill>
                  <a:schemeClr val="tx1">
                    <a:lumMod val="65000"/>
                    <a:lumOff val="35000"/>
                  </a:schemeClr>
                </a:solidFill>
              </a:rPr>
              <a:t>Notes:	</a:t>
            </a:r>
            <a:r>
              <a:rPr lang="en-US" dirty="0">
                <a:solidFill>
                  <a:schemeClr val="tx1">
                    <a:lumMod val="65000"/>
                    <a:lumOff val="35000"/>
                  </a:schemeClr>
                </a:solidFill>
                <a:sym typeface="Symbol"/>
              </a:rPr>
              <a:t>●	</a:t>
            </a:r>
            <a:r>
              <a:rPr lang="en-US" dirty="0">
                <a:solidFill>
                  <a:schemeClr val="tx1">
                    <a:lumMod val="65000"/>
                    <a:lumOff val="35000"/>
                  </a:schemeClr>
                </a:solidFill>
              </a:rPr>
              <a:t>Asked of all respondents.</a:t>
            </a:r>
          </a:p>
        </p:txBody>
      </p:sp>
      <p:graphicFrame>
        <p:nvGraphicFramePr>
          <p:cNvPr id="9" name="Chart Placeholder 15"/>
          <p:cNvGraphicFramePr>
            <a:graphicFrameLocks noGrp="1"/>
          </p:cNvGraphicFramePr>
          <p:nvPr>
            <p:ph type="chart" sz="quarter" idx="13"/>
          </p:nvPr>
        </p:nvGraphicFramePr>
        <p:xfrm>
          <a:off x="457200" y="2625725"/>
          <a:ext cx="8229600" cy="160655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044F017E-849F-4D60-9C44-AE3C41697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374" y="4977567"/>
            <a:ext cx="2438611" cy="1487553"/>
          </a:xfrm>
          <a:prstGeom prst="rect">
            <a:avLst/>
          </a:prstGeom>
        </p:spPr>
      </p:pic>
      <p:sp>
        <p:nvSpPr>
          <p:cNvPr id="2" name="TextBox 1">
            <a:extLst>
              <a:ext uri="{FF2B5EF4-FFF2-40B4-BE49-F238E27FC236}">
                <a16:creationId xmlns:a16="http://schemas.microsoft.com/office/drawing/2014/main" id="{A6989561-6CCE-4CA3-8CDC-0C16EFB04EB5}"/>
              </a:ext>
            </a:extLst>
          </p:cNvPr>
          <p:cNvSpPr txBox="1"/>
          <p:nvPr/>
        </p:nvSpPr>
        <p:spPr>
          <a:xfrm>
            <a:off x="784651" y="5057729"/>
            <a:ext cx="4465951" cy="1327227"/>
          </a:xfrm>
          <a:prstGeom prst="rect">
            <a:avLst/>
          </a:prstGeom>
          <a:solidFill>
            <a:schemeClr val="bg1"/>
          </a:solidFill>
          <a:ln>
            <a:solidFill>
              <a:schemeClr val="accent2"/>
            </a:solidFill>
          </a:ln>
        </p:spPr>
        <p:txBody>
          <a:bodyPr wrap="square" rtlCol="0" anchor="ctr" anchorCtr="0">
            <a:noAutofit/>
          </a:bodyPr>
          <a:lstStyle/>
          <a:p>
            <a:pPr>
              <a:spcAft>
                <a:spcPts val="600"/>
              </a:spcAft>
            </a:pPr>
            <a:r>
              <a:rPr lang="en-US" sz="1600" dirty="0">
                <a:solidFill>
                  <a:schemeClr val="accent2"/>
                </a:solidFill>
                <a:latin typeface="Arial" panose="020B0604020202020204" pitchFamily="34" charset="0"/>
                <a:cs typeface="Arial" panose="020B0604020202020204" pitchFamily="34" charset="0"/>
              </a:rPr>
              <a:t>Top Reasons for "Major Problem" Responses:</a:t>
            </a:r>
          </a:p>
          <a:p>
            <a:pPr marL="285750" indent="-285750">
              <a:spcAft>
                <a:spcPts val="600"/>
              </a:spcAf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Access to Care/Services </a:t>
            </a:r>
          </a:p>
          <a:p>
            <a:pPr marL="285750" indent="-285750">
              <a:spcAft>
                <a:spcPts val="600"/>
              </a:spcAf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Denial/Stigma </a:t>
            </a:r>
          </a:p>
          <a:p>
            <a:pPr marL="285750" indent="-285750">
              <a:spcAft>
                <a:spcPts val="600"/>
              </a:spcAf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COVID-19 </a:t>
            </a:r>
          </a:p>
        </p:txBody>
      </p:sp>
    </p:spTree>
    <p:extLst>
      <p:ext uri="{BB962C8B-B14F-4D97-AF65-F5344CB8AC3E}">
        <p14:creationId xmlns:p14="http://schemas.microsoft.com/office/powerpoint/2010/main" val="422600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C0BEC-9CDA-48A2-91D3-133EFE19BE9D}"/>
              </a:ext>
            </a:extLst>
          </p:cNvPr>
          <p:cNvSpPr>
            <a:spLocks noGrp="1"/>
          </p:cNvSpPr>
          <p:nvPr>
            <p:ph idx="1"/>
          </p:nvPr>
        </p:nvSpPr>
        <p:spPr/>
        <p:txBody>
          <a:bodyPr>
            <a:normAutofit/>
          </a:bodyPr>
          <a:lstStyle/>
          <a:p>
            <a:pPr marL="0" indent="0">
              <a:spcBef>
                <a:spcPts val="0"/>
              </a:spcBef>
              <a:spcAft>
                <a:spcPts val="1200"/>
              </a:spcAft>
              <a:buNone/>
            </a:pPr>
            <a:r>
              <a:rPr lang="en-US" sz="2400" dirty="0">
                <a:solidFill>
                  <a:schemeClr val="accent4">
                    <a:lumMod val="50000"/>
                  </a:schemeClr>
                </a:solidFill>
              </a:rPr>
              <a:t>Access to Care/Services </a:t>
            </a:r>
          </a:p>
          <a:p>
            <a:pPr marL="0" indent="0">
              <a:spcBef>
                <a:spcPts val="0"/>
              </a:spcBef>
              <a:spcAft>
                <a:spcPts val="1200"/>
              </a:spcAft>
              <a:buNone/>
            </a:pPr>
            <a:r>
              <a:rPr lang="en-US" sz="2400" dirty="0">
                <a:solidFill>
                  <a:schemeClr val="accent4">
                    <a:lumMod val="50000"/>
                  </a:schemeClr>
                </a:solidFill>
              </a:rPr>
              <a:t>Denial/Stigma </a:t>
            </a:r>
          </a:p>
          <a:p>
            <a:pPr marL="0" indent="0">
              <a:spcBef>
                <a:spcPts val="0"/>
              </a:spcBef>
              <a:spcAft>
                <a:spcPts val="1200"/>
              </a:spcAft>
              <a:buNone/>
            </a:pPr>
            <a:r>
              <a:rPr lang="en-US" sz="2400" dirty="0">
                <a:solidFill>
                  <a:schemeClr val="accent4">
                    <a:lumMod val="50000"/>
                  </a:schemeClr>
                </a:solidFill>
              </a:rPr>
              <a:t>COVID-19 </a:t>
            </a:r>
          </a:p>
        </p:txBody>
      </p:sp>
      <p:sp>
        <p:nvSpPr>
          <p:cNvPr id="4" name="Title 2">
            <a:extLst>
              <a:ext uri="{FF2B5EF4-FFF2-40B4-BE49-F238E27FC236}">
                <a16:creationId xmlns:a16="http://schemas.microsoft.com/office/drawing/2014/main" id="{EB380E45-31D5-479C-8748-4D0397AAFE1A}"/>
              </a:ext>
            </a:extLst>
          </p:cNvPr>
          <p:cNvSpPr>
            <a:spLocks noGrp="1"/>
          </p:cNvSpPr>
          <p:nvPr>
            <p:ph type="title"/>
          </p:nvPr>
        </p:nvSpPr>
        <p:spPr>
          <a:xfrm>
            <a:off x="457200" y="545306"/>
            <a:ext cx="8229600" cy="763588"/>
          </a:xfrm>
        </p:spPr>
        <p:txBody>
          <a:bodyPr/>
          <a:lstStyle/>
          <a:p>
            <a:r>
              <a:rPr lang="en-US" sz="2800" dirty="0"/>
              <a:t>Key Informants: </a:t>
            </a:r>
            <a:br>
              <a:rPr lang="en-US" sz="2800" dirty="0"/>
            </a:br>
            <a:r>
              <a:rPr lang="en-US" sz="2800" dirty="0"/>
              <a:t>Top Reasons for "Major Problem" Responses </a:t>
            </a:r>
          </a:p>
        </p:txBody>
      </p:sp>
    </p:spTree>
    <p:extLst>
      <p:ext uri="{BB962C8B-B14F-4D97-AF65-F5344CB8AC3E}">
        <p14:creationId xmlns:p14="http://schemas.microsoft.com/office/powerpoint/2010/main" val="52723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C0BEC-9CDA-48A2-91D3-133EFE19BE9D}"/>
              </a:ext>
            </a:extLst>
          </p:cNvPr>
          <p:cNvSpPr>
            <a:spLocks noGrp="1"/>
          </p:cNvSpPr>
          <p:nvPr>
            <p:ph idx="1"/>
          </p:nvPr>
        </p:nvSpPr>
        <p:spPr/>
        <p:txBody>
          <a:bodyPr>
            <a:normAutofit fontScale="92500" lnSpcReduction="20000"/>
          </a:bodyPr>
          <a:lstStyle/>
          <a:p>
            <a:pPr marL="0" indent="0">
              <a:spcBef>
                <a:spcPts val="0"/>
              </a:spcBef>
              <a:spcAft>
                <a:spcPts val="1200"/>
              </a:spcAft>
              <a:buNone/>
            </a:pPr>
            <a:r>
              <a:rPr lang="en-US" sz="2400" dirty="0">
                <a:solidFill>
                  <a:schemeClr val="accent4">
                    <a:lumMod val="50000"/>
                  </a:schemeClr>
                </a:solidFill>
              </a:rPr>
              <a:t>Access to Care/Services </a:t>
            </a:r>
          </a:p>
          <a:p>
            <a:pPr>
              <a:spcBef>
                <a:spcPts val="0"/>
              </a:spcBef>
              <a:spcAft>
                <a:spcPts val="1200"/>
              </a:spcAft>
            </a:pPr>
            <a:r>
              <a:rPr lang="en-US" b="0" i="1" dirty="0"/>
              <a:t>Patients struggle with getting into mental health facilities for care in a timely manner. There are not enough therapists or psychiatrists for the increased need. Transportation issues. </a:t>
            </a:r>
            <a:r>
              <a:rPr lang="en-US" b="0" dirty="0">
                <a:solidFill>
                  <a:schemeClr val="bg1">
                    <a:lumMod val="65000"/>
                  </a:schemeClr>
                </a:solidFill>
              </a:rPr>
              <a:t>– Health Provider</a:t>
            </a:r>
          </a:p>
          <a:p>
            <a:pPr>
              <a:spcBef>
                <a:spcPts val="0"/>
              </a:spcBef>
              <a:spcAft>
                <a:spcPts val="1200"/>
              </a:spcAft>
            </a:pPr>
            <a:r>
              <a:rPr lang="en-US" b="0" i="1" dirty="0"/>
              <a:t>Needing counseling and supportive services for living in the community. </a:t>
            </a:r>
            <a:r>
              <a:rPr lang="en-US" b="0" dirty="0">
                <a:solidFill>
                  <a:schemeClr val="bg1">
                    <a:lumMod val="65000"/>
                  </a:schemeClr>
                </a:solidFill>
              </a:rPr>
              <a:t>– Social Services Provider</a:t>
            </a:r>
          </a:p>
          <a:p>
            <a:pPr marL="0" indent="0">
              <a:spcBef>
                <a:spcPts val="0"/>
              </a:spcBef>
              <a:spcAft>
                <a:spcPts val="1200"/>
              </a:spcAft>
              <a:buNone/>
            </a:pPr>
            <a:r>
              <a:rPr lang="en-US" sz="2400" dirty="0">
                <a:solidFill>
                  <a:schemeClr val="accent4">
                    <a:lumMod val="50000"/>
                  </a:schemeClr>
                </a:solidFill>
              </a:rPr>
              <a:t>Denial/Stigma </a:t>
            </a:r>
          </a:p>
          <a:p>
            <a:pPr>
              <a:spcBef>
                <a:spcPts val="0"/>
              </a:spcBef>
              <a:spcAft>
                <a:spcPts val="1200"/>
              </a:spcAft>
            </a:pPr>
            <a:r>
              <a:rPr lang="en-US" b="0" i="1" dirty="0"/>
              <a:t>Many people hold an antiquated view of mental health topics. We need to make mental health a topic that is discussed with openness and honesty and that treatment is readily available. The stigma needs to be removed from the topic of mental health. </a:t>
            </a:r>
            <a:r>
              <a:rPr lang="en-US" b="0" dirty="0">
                <a:solidFill>
                  <a:schemeClr val="bg1">
                    <a:lumMod val="65000"/>
                  </a:schemeClr>
                </a:solidFill>
              </a:rPr>
              <a:t>– Community Leader</a:t>
            </a:r>
          </a:p>
          <a:p>
            <a:pPr marL="0" indent="0">
              <a:spcBef>
                <a:spcPts val="0"/>
              </a:spcBef>
              <a:spcAft>
                <a:spcPts val="1200"/>
              </a:spcAft>
              <a:buNone/>
            </a:pPr>
            <a:r>
              <a:rPr lang="en-US" sz="2400" dirty="0">
                <a:solidFill>
                  <a:schemeClr val="accent4">
                    <a:lumMod val="50000"/>
                  </a:schemeClr>
                </a:solidFill>
              </a:rPr>
              <a:t>COVID-19 </a:t>
            </a:r>
          </a:p>
          <a:p>
            <a:pPr>
              <a:spcBef>
                <a:spcPts val="0"/>
              </a:spcBef>
              <a:spcAft>
                <a:spcPts val="1200"/>
              </a:spcAft>
            </a:pPr>
            <a:r>
              <a:rPr lang="en-US" b="0" i="1" dirty="0"/>
              <a:t>The lockdowns have caused a significant increase in emotional problems and anxiety in our youth. </a:t>
            </a:r>
            <a:r>
              <a:rPr lang="en-US" b="0" dirty="0">
                <a:solidFill>
                  <a:schemeClr val="bg1">
                    <a:lumMod val="65000"/>
                  </a:schemeClr>
                </a:solidFill>
              </a:rPr>
              <a:t>– Social Services Provider </a:t>
            </a:r>
          </a:p>
        </p:txBody>
      </p:sp>
      <p:sp>
        <p:nvSpPr>
          <p:cNvPr id="4" name="Title 2">
            <a:extLst>
              <a:ext uri="{FF2B5EF4-FFF2-40B4-BE49-F238E27FC236}">
                <a16:creationId xmlns:a16="http://schemas.microsoft.com/office/drawing/2014/main" id="{EB380E45-31D5-479C-8748-4D0397AAFE1A}"/>
              </a:ext>
            </a:extLst>
          </p:cNvPr>
          <p:cNvSpPr>
            <a:spLocks noGrp="1"/>
          </p:cNvSpPr>
          <p:nvPr>
            <p:ph type="title"/>
          </p:nvPr>
        </p:nvSpPr>
        <p:spPr>
          <a:xfrm>
            <a:off x="457200" y="545306"/>
            <a:ext cx="8229600" cy="763588"/>
          </a:xfrm>
        </p:spPr>
        <p:txBody>
          <a:bodyPr/>
          <a:lstStyle/>
          <a:p>
            <a:r>
              <a:rPr lang="en-US" sz="2800" dirty="0"/>
              <a:t>Key Informants: </a:t>
            </a:r>
            <a:br>
              <a:rPr lang="en-US" sz="2800" dirty="0"/>
            </a:br>
            <a:r>
              <a:rPr lang="en-US" sz="2800" dirty="0"/>
              <a:t>Top Reasons for "Major Problem" Responses </a:t>
            </a:r>
          </a:p>
        </p:txBody>
      </p:sp>
    </p:spTree>
    <p:extLst>
      <p:ext uri="{BB962C8B-B14F-4D97-AF65-F5344CB8AC3E}">
        <p14:creationId xmlns:p14="http://schemas.microsoft.com/office/powerpoint/2010/main" val="399321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chemeClr val="bg1">
                    <a:lumMod val="65000"/>
                  </a:schemeClr>
                </a:solidFill>
              </a:rPr>
              <a:t>Priority Areas</a:t>
            </a:r>
          </a:p>
          <a:p>
            <a:pPr marL="628650" lvl="1" indent="-457200">
              <a:buSzPct val="90000"/>
              <a:buFont typeface="+mj-lt"/>
              <a:buAutoNum type="arabicPeriod"/>
              <a:defRPr/>
            </a:pPr>
            <a:r>
              <a:rPr lang="en-US" dirty="0">
                <a:solidFill>
                  <a:schemeClr val="bg1">
                    <a:lumMod val="65000"/>
                  </a:schemeClr>
                </a:solidFill>
              </a:rPr>
              <a:t>Substance Abuse</a:t>
            </a:r>
          </a:p>
          <a:p>
            <a:pPr marL="628650" lvl="1" indent="-457200">
              <a:buSzPct val="90000"/>
              <a:buFont typeface="+mj-lt"/>
              <a:buAutoNum type="arabicPeriod"/>
              <a:defRPr/>
            </a:pPr>
            <a:r>
              <a:rPr lang="en-US" dirty="0">
                <a:solidFill>
                  <a:schemeClr val="bg1">
                    <a:lumMod val="65000"/>
                  </a:schemeClr>
                </a:solidFill>
              </a:rPr>
              <a:t>Mental Health</a:t>
            </a:r>
          </a:p>
          <a:p>
            <a:pPr marL="628650" lvl="1" indent="-457200">
              <a:buSzPct val="90000"/>
              <a:buFont typeface="+mj-lt"/>
              <a:buAutoNum type="arabicPeriod"/>
              <a:defRPr/>
            </a:pPr>
            <a:r>
              <a:rPr lang="en-US" b="1" dirty="0">
                <a:solidFill>
                  <a:srgbClr val="A5D867">
                    <a:lumMod val="50000"/>
                  </a:srgbClr>
                </a:solidFill>
              </a:rPr>
              <a:t>Nutrition, Physical Activity &amp; Weight</a:t>
            </a:r>
          </a:p>
          <a:p>
            <a:pPr marL="628650" lvl="1" indent="-457200">
              <a:buSzPct val="90000"/>
              <a:buFont typeface="+mj-lt"/>
              <a:buAutoNum type="arabicPeriod"/>
              <a:defRPr/>
            </a:pPr>
            <a:r>
              <a:rPr lang="en-US" dirty="0">
                <a:solidFill>
                  <a:schemeClr val="bg1">
                    <a:lumMod val="65000"/>
                  </a:schemeClr>
                </a:solidFill>
              </a:rPr>
              <a:t>Tobacco Use</a:t>
            </a:r>
          </a:p>
          <a:p>
            <a:pPr marL="628650" lvl="1" indent="-457200">
              <a:buSzPct val="90000"/>
              <a:buFont typeface="+mj-lt"/>
              <a:buAutoNum type="arabicPeriod"/>
              <a:defRPr/>
            </a:pPr>
            <a:r>
              <a:rPr lang="en-US" dirty="0">
                <a:solidFill>
                  <a:schemeClr val="bg1">
                    <a:lumMod val="65000"/>
                  </a:schemeClr>
                </a:solidFill>
              </a:rPr>
              <a:t>Respiratory Diseases (esp. COVID-19)</a:t>
            </a:r>
          </a:p>
          <a:p>
            <a:pPr marL="628650" lvl="1" indent="-457200">
              <a:buSzPct val="90000"/>
              <a:buFont typeface="+mj-lt"/>
              <a:buAutoNum type="arabicPeriod"/>
              <a:defRPr/>
            </a:pPr>
            <a:r>
              <a:rPr lang="en-US" dirty="0">
                <a:solidFill>
                  <a:schemeClr val="bg1">
                    <a:lumMod val="65000"/>
                  </a:scheme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Cancer</a:t>
            </a:r>
          </a:p>
          <a:p>
            <a:pPr marL="628650" lvl="1" indent="-457200">
              <a:buSzPct val="90000"/>
              <a:buFont typeface="+mj-lt"/>
              <a:buAutoNum type="arabicPeriod"/>
              <a:defRPr/>
            </a:pPr>
            <a:r>
              <a:rPr lang="en-US">
                <a:solidFill>
                  <a:schemeClr val="bg1">
                    <a:lumMod val="65000"/>
                  </a:schemeClr>
                </a:solidFill>
              </a:rPr>
              <a:t>Potentially Disabling Conditions</a:t>
            </a:r>
            <a:endParaRPr lang="en-US" dirty="0">
              <a:solidFill>
                <a:schemeClr val="bg1">
                  <a:lumMod val="65000"/>
                </a:scheme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chemeClr val="bg1">
                    <a:lumMod val="65000"/>
                  </a:scheme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38011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C5BF468-7A48-42D6-BFFC-A33CC15189DE}"/>
              </a:ext>
            </a:extLst>
          </p:cNvPr>
          <p:cNvSpPr>
            <a:spLocks noGrp="1"/>
          </p:cNvSpPr>
          <p:nvPr>
            <p:ph type="body" sz="half" idx="11"/>
          </p:nvPr>
        </p:nvSpPr>
        <p:spPr/>
        <p:txBody>
          <a:bodyPr>
            <a:normAutofit/>
          </a:bodyPr>
          <a:lstStyle/>
          <a:p>
            <a:r>
              <a:rPr lang="en-US" sz="1400" b="0" dirty="0"/>
              <a:t>The PRC Community Health Needs Assessment consists of both primary and secondary data.</a:t>
            </a:r>
          </a:p>
          <a:p>
            <a:endParaRPr lang="en-US" sz="1400" b="0" dirty="0"/>
          </a:p>
          <a:p>
            <a:r>
              <a:rPr lang="en-US" sz="1400" dirty="0"/>
              <a:t>BENCHMARKING</a:t>
            </a:r>
            <a:endParaRPr lang="en-US" sz="1500" dirty="0"/>
          </a:p>
          <a:p>
            <a:pPr marL="171450" indent="-171450">
              <a:buFont typeface="Arial" panose="020B0604020202020204" pitchFamily="34" charset="0"/>
              <a:buChar char="•"/>
            </a:pPr>
            <a:r>
              <a:rPr lang="en-US" sz="1400" b="0" dirty="0"/>
              <a:t>Indiana BRFSS data</a:t>
            </a:r>
          </a:p>
          <a:p>
            <a:pPr marL="171450" indent="-171450">
              <a:buFont typeface="Arial" panose="020B0604020202020204" pitchFamily="34" charset="0"/>
              <a:buChar char="•"/>
            </a:pPr>
            <a:r>
              <a:rPr lang="en-US" sz="1400" b="0" dirty="0"/>
              <a:t>Healthy People 2030 targets</a:t>
            </a:r>
          </a:p>
          <a:p>
            <a:pPr marL="171450" indent="-171450">
              <a:buFont typeface="Arial" panose="020B0604020202020204" pitchFamily="34" charset="0"/>
              <a:buChar char="•"/>
            </a:pPr>
            <a:r>
              <a:rPr lang="en-US" sz="1400" b="0" dirty="0"/>
              <a:t>National vital statistics data</a:t>
            </a:r>
          </a:p>
          <a:p>
            <a:endParaRPr lang="en-US" sz="1400" b="0" dirty="0"/>
          </a:p>
          <a:p>
            <a:endParaRPr lang="en-US" sz="1400" b="0" dirty="0"/>
          </a:p>
        </p:txBody>
      </p:sp>
      <p:sp>
        <p:nvSpPr>
          <p:cNvPr id="23" name="Freeform 9">
            <a:extLst>
              <a:ext uri="{FF2B5EF4-FFF2-40B4-BE49-F238E27FC236}">
                <a16:creationId xmlns:a16="http://schemas.microsoft.com/office/drawing/2014/main" id="{49F5756B-042B-49E7-B8A7-6DE916DEFCB8}"/>
              </a:ext>
            </a:extLst>
          </p:cNvPr>
          <p:cNvSpPr/>
          <p:nvPr/>
        </p:nvSpPr>
        <p:spPr>
          <a:xfrm>
            <a:off x="3967680" y="1403772"/>
            <a:ext cx="4345316" cy="1442291"/>
          </a:xfrm>
          <a:custGeom>
            <a:avLst/>
            <a:gdLst>
              <a:gd name="connsiteX0" fmla="*/ 0 w 4096587"/>
              <a:gd name="connsiteY0" fmla="*/ 218306 h 1309572"/>
              <a:gd name="connsiteX1" fmla="*/ 218306 w 4096587"/>
              <a:gd name="connsiteY1" fmla="*/ 0 h 1309572"/>
              <a:gd name="connsiteX2" fmla="*/ 3878281 w 4096587"/>
              <a:gd name="connsiteY2" fmla="*/ 0 h 1309572"/>
              <a:gd name="connsiteX3" fmla="*/ 4096587 w 4096587"/>
              <a:gd name="connsiteY3" fmla="*/ 218306 h 1309572"/>
              <a:gd name="connsiteX4" fmla="*/ 4096587 w 4096587"/>
              <a:gd name="connsiteY4" fmla="*/ 1091266 h 1309572"/>
              <a:gd name="connsiteX5" fmla="*/ 3878281 w 4096587"/>
              <a:gd name="connsiteY5" fmla="*/ 1309572 h 1309572"/>
              <a:gd name="connsiteX6" fmla="*/ 218306 w 4096587"/>
              <a:gd name="connsiteY6" fmla="*/ 1309572 h 1309572"/>
              <a:gd name="connsiteX7" fmla="*/ 0 w 4096587"/>
              <a:gd name="connsiteY7" fmla="*/ 1091266 h 1309572"/>
              <a:gd name="connsiteX8" fmla="*/ 0 w 4096587"/>
              <a:gd name="connsiteY8" fmla="*/ 218306 h 130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6587" h="1309572">
                <a:moveTo>
                  <a:pt x="0" y="218306"/>
                </a:moveTo>
                <a:cubicBezTo>
                  <a:pt x="0" y="97739"/>
                  <a:pt x="97739" y="0"/>
                  <a:pt x="218306" y="0"/>
                </a:cubicBezTo>
                <a:lnTo>
                  <a:pt x="3878281" y="0"/>
                </a:lnTo>
                <a:cubicBezTo>
                  <a:pt x="3998848" y="0"/>
                  <a:pt x="4096587" y="97739"/>
                  <a:pt x="4096587" y="218306"/>
                </a:cubicBezTo>
                <a:lnTo>
                  <a:pt x="4096587" y="1091266"/>
                </a:lnTo>
                <a:cubicBezTo>
                  <a:pt x="4096587" y="1211833"/>
                  <a:pt x="3998848" y="1309572"/>
                  <a:pt x="3878281" y="1309572"/>
                </a:cubicBezTo>
                <a:lnTo>
                  <a:pt x="218306" y="1309572"/>
                </a:lnTo>
                <a:cubicBezTo>
                  <a:pt x="97739" y="1309572"/>
                  <a:pt x="0" y="1211833"/>
                  <a:pt x="0" y="1091266"/>
                </a:cubicBezTo>
                <a:lnTo>
                  <a:pt x="0" y="218306"/>
                </a:lnTo>
                <a:close/>
              </a:path>
            </a:pathLst>
          </a:custGeom>
          <a:noFill/>
          <a:ln>
            <a:noFill/>
          </a:ln>
        </p:spPr>
        <p:style>
          <a:lnRef idx="2">
            <a:scrgbClr r="0" g="0" b="0"/>
          </a:lnRef>
          <a:fillRef idx="1">
            <a:scrgbClr r="0" g="0" b="0"/>
          </a:fillRef>
          <a:effectRef idx="0">
            <a:schemeClr val="accent4">
              <a:hueOff val="6133775"/>
              <a:satOff val="-13195"/>
              <a:lumOff val="-7942"/>
              <a:alphaOff val="0"/>
            </a:schemeClr>
          </a:effectRef>
          <a:fontRef idx="minor">
            <a:schemeClr val="lt1"/>
          </a:fontRef>
        </p:style>
        <p:txBody>
          <a:bodyPr spcFirstLastPara="0" vert="horz" wrap="square" lIns="177732" tIns="177732" rIns="177732" bIns="177732" numCol="1" spcCol="1270" anchor="t" anchorCtr="0">
            <a:noAutofit/>
          </a:bodyPr>
          <a:lstStyle/>
          <a:p>
            <a:pPr marL="0" marR="0" lvl="0" indent="0" algn="l" defTabSz="711200" rtl="0" eaLnBrk="1" fontAlgn="auto" latinLnBrk="0" hangingPunct="1">
              <a:lnSpc>
                <a:spcPct val="10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93509E"/>
                </a:solidFill>
                <a:effectLst/>
                <a:uLnTx/>
                <a:uFillTx/>
                <a:latin typeface="Arial"/>
                <a:ea typeface="+mn-ea"/>
                <a:cs typeface="+mn-cs"/>
              </a:rPr>
              <a:t>Secondary Data</a:t>
            </a:r>
          </a:p>
          <a:p>
            <a:pPr marL="114300" marR="0" lvl="1" indent="-114300" algn="l" defTabSz="533400" rtl="0" eaLnBrk="1" fontAlgn="auto" latinLnBrk="0" hangingPunct="1">
              <a:lnSpc>
                <a:spcPct val="100000"/>
              </a:lnSpc>
              <a:spcBef>
                <a:spcPct val="0"/>
              </a:spcBef>
              <a:spcAft>
                <a:spcPts val="600"/>
              </a:spcAft>
              <a:buClrTx/>
              <a:buSzTx/>
              <a:buFontTx/>
              <a:buChar char="••"/>
              <a:tabLst/>
              <a:defRPr/>
            </a:pPr>
            <a:r>
              <a:rPr kumimoji="0" lang="en-US" sz="1600" b="0" i="0" u="none" strike="noStrike" kern="1200" cap="none" spc="0" normalizeH="0" baseline="0" noProof="0" dirty="0">
                <a:ln>
                  <a:noFill/>
                </a:ln>
                <a:solidFill>
                  <a:srgbClr val="93509E"/>
                </a:solidFill>
                <a:effectLst/>
                <a:uLnTx/>
                <a:uFillTx/>
                <a:latin typeface="Arial"/>
                <a:ea typeface="+mn-ea"/>
                <a:cs typeface="+mn-cs"/>
              </a:rPr>
              <a:t>County-level data</a:t>
            </a:r>
          </a:p>
          <a:p>
            <a:pPr marL="114300" marR="0" lvl="1" indent="-114300" algn="l" defTabSz="533400" rtl="0" eaLnBrk="1" fontAlgn="auto" latinLnBrk="0" hangingPunct="1">
              <a:lnSpc>
                <a:spcPct val="100000"/>
              </a:lnSpc>
              <a:spcBef>
                <a:spcPct val="0"/>
              </a:spcBef>
              <a:spcAft>
                <a:spcPts val="600"/>
              </a:spcAft>
              <a:buClrTx/>
              <a:buSzTx/>
              <a:buFontTx/>
              <a:buChar char="••"/>
              <a:tabLst/>
              <a:defRPr/>
            </a:pPr>
            <a:r>
              <a:rPr kumimoji="0" lang="en-US" sz="1600" b="0" i="0" u="none" strike="noStrike" kern="1200" cap="none" spc="0" normalizeH="0" baseline="0" noProof="0" dirty="0">
                <a:ln>
                  <a:noFill/>
                </a:ln>
                <a:solidFill>
                  <a:srgbClr val="93509E"/>
                </a:solidFill>
                <a:effectLst/>
                <a:uLnTx/>
                <a:uFillTx/>
                <a:latin typeface="Arial"/>
                <a:ea typeface="+mn-ea"/>
                <a:cs typeface="+mn-cs"/>
              </a:rPr>
              <a:t>Census data, vital statistics, other health-related data</a:t>
            </a:r>
          </a:p>
        </p:txBody>
      </p:sp>
      <p:sp>
        <p:nvSpPr>
          <p:cNvPr id="24" name="Freeform 11">
            <a:extLst>
              <a:ext uri="{FF2B5EF4-FFF2-40B4-BE49-F238E27FC236}">
                <a16:creationId xmlns:a16="http://schemas.microsoft.com/office/drawing/2014/main" id="{42142270-109F-4D04-BA63-E3DBB5DA0538}"/>
              </a:ext>
            </a:extLst>
          </p:cNvPr>
          <p:cNvSpPr/>
          <p:nvPr/>
        </p:nvSpPr>
        <p:spPr>
          <a:xfrm>
            <a:off x="3909059" y="3429000"/>
            <a:ext cx="4345316" cy="2487311"/>
          </a:xfrm>
          <a:custGeom>
            <a:avLst/>
            <a:gdLst>
              <a:gd name="connsiteX0" fmla="*/ 0 w 4103150"/>
              <a:gd name="connsiteY0" fmla="*/ 255498 h 1532684"/>
              <a:gd name="connsiteX1" fmla="*/ 255498 w 4103150"/>
              <a:gd name="connsiteY1" fmla="*/ 0 h 1532684"/>
              <a:gd name="connsiteX2" fmla="*/ 3847652 w 4103150"/>
              <a:gd name="connsiteY2" fmla="*/ 0 h 1532684"/>
              <a:gd name="connsiteX3" fmla="*/ 4103150 w 4103150"/>
              <a:gd name="connsiteY3" fmla="*/ 255498 h 1532684"/>
              <a:gd name="connsiteX4" fmla="*/ 4103150 w 4103150"/>
              <a:gd name="connsiteY4" fmla="*/ 1277186 h 1532684"/>
              <a:gd name="connsiteX5" fmla="*/ 3847652 w 4103150"/>
              <a:gd name="connsiteY5" fmla="*/ 1532684 h 1532684"/>
              <a:gd name="connsiteX6" fmla="*/ 255498 w 4103150"/>
              <a:gd name="connsiteY6" fmla="*/ 1532684 h 1532684"/>
              <a:gd name="connsiteX7" fmla="*/ 0 w 4103150"/>
              <a:gd name="connsiteY7" fmla="*/ 1277186 h 1532684"/>
              <a:gd name="connsiteX8" fmla="*/ 0 w 4103150"/>
              <a:gd name="connsiteY8" fmla="*/ 255498 h 153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03150" h="1532684">
                <a:moveTo>
                  <a:pt x="0" y="255498"/>
                </a:moveTo>
                <a:cubicBezTo>
                  <a:pt x="0" y="114390"/>
                  <a:pt x="114390" y="0"/>
                  <a:pt x="255498" y="0"/>
                </a:cubicBezTo>
                <a:lnTo>
                  <a:pt x="3847652" y="0"/>
                </a:lnTo>
                <a:cubicBezTo>
                  <a:pt x="3988760" y="0"/>
                  <a:pt x="4103150" y="114390"/>
                  <a:pt x="4103150" y="255498"/>
                </a:cubicBezTo>
                <a:lnTo>
                  <a:pt x="4103150" y="1277186"/>
                </a:lnTo>
                <a:cubicBezTo>
                  <a:pt x="4103150" y="1418294"/>
                  <a:pt x="3988760" y="1532684"/>
                  <a:pt x="3847652" y="1532684"/>
                </a:cubicBezTo>
                <a:lnTo>
                  <a:pt x="255498" y="1532684"/>
                </a:lnTo>
                <a:cubicBezTo>
                  <a:pt x="114390" y="1532684"/>
                  <a:pt x="0" y="1418294"/>
                  <a:pt x="0" y="1277186"/>
                </a:cubicBezTo>
                <a:lnTo>
                  <a:pt x="0" y="255498"/>
                </a:lnTo>
                <a:close/>
              </a:path>
            </a:pathLst>
          </a:custGeom>
          <a:noFill/>
          <a:ln>
            <a:noFill/>
          </a:ln>
        </p:spPr>
        <p:style>
          <a:lnRef idx="2">
            <a:scrgbClr r="0" g="0" b="0"/>
          </a:lnRef>
          <a:fillRef idx="1">
            <a:scrgbClr r="0" g="0" b="0"/>
          </a:fillRef>
          <a:effectRef idx="0">
            <a:schemeClr val="accent4">
              <a:hueOff val="12267550"/>
              <a:satOff val="-26390"/>
              <a:lumOff val="-15883"/>
              <a:alphaOff val="0"/>
            </a:schemeClr>
          </a:effectRef>
          <a:fontRef idx="minor">
            <a:schemeClr val="lt1"/>
          </a:fontRef>
        </p:style>
        <p:txBody>
          <a:bodyPr spcFirstLastPara="0" vert="horz" wrap="square" lIns="188625" tIns="188625" rIns="188625" bIns="188625" numCol="1" spcCol="1270" anchor="t" anchorCtr="0">
            <a:noAutofit/>
          </a:bodyPr>
          <a:lstStyle/>
          <a:p>
            <a:pPr marL="0" marR="0" lvl="0" indent="0" algn="l" defTabSz="711200" rtl="0" eaLnBrk="1" fontAlgn="auto" latinLnBrk="0" hangingPunct="1">
              <a:lnSpc>
                <a:spcPct val="10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5A85D7">
                    <a:lumMod val="75000"/>
                  </a:srgbClr>
                </a:solidFill>
                <a:effectLst/>
                <a:uLnTx/>
                <a:uFillTx/>
                <a:latin typeface="Arial"/>
                <a:ea typeface="+mn-ea"/>
                <a:cs typeface="+mn-cs"/>
              </a:rPr>
              <a:t>Online Key Informant Survey</a:t>
            </a:r>
          </a:p>
          <a:p>
            <a:pPr marL="114300" marR="0" lvl="1" indent="-114300" algn="l" defTabSz="533400" rtl="0" eaLnBrk="1" fontAlgn="auto" latinLnBrk="0" hangingPunct="1">
              <a:lnSpc>
                <a:spcPct val="100000"/>
              </a:lnSpc>
              <a:spcBef>
                <a:spcPct val="0"/>
              </a:spcBef>
              <a:spcAft>
                <a:spcPts val="600"/>
              </a:spcAft>
              <a:buClrTx/>
              <a:buSzTx/>
              <a:buFontTx/>
              <a:buChar char="••"/>
              <a:tabLst/>
              <a:defRPr/>
            </a:pPr>
            <a:r>
              <a:rPr kumimoji="0" lang="en-US" sz="1600" b="0" i="0" u="none" strike="noStrike" kern="1200" cap="none" spc="0" normalizeH="0" baseline="0" noProof="0" dirty="0">
                <a:ln>
                  <a:noFill/>
                </a:ln>
                <a:solidFill>
                  <a:srgbClr val="5A85D7">
                    <a:lumMod val="75000"/>
                  </a:srgbClr>
                </a:solidFill>
                <a:effectLst/>
                <a:uLnTx/>
                <a:uFillTx/>
                <a:latin typeface="Arial"/>
                <a:ea typeface="+mn-ea"/>
                <a:cs typeface="+mn-cs"/>
              </a:rPr>
              <a:t>Community stakeholder input — </a:t>
            </a:r>
            <a:r>
              <a:rPr kumimoji="0" lang="en-US" sz="1600" b="0" i="1" u="none" strike="noStrike" kern="1200" cap="none" spc="0" normalizeH="0" baseline="0" noProof="0" dirty="0">
                <a:ln>
                  <a:noFill/>
                </a:ln>
                <a:solidFill>
                  <a:srgbClr val="5A85D7">
                    <a:lumMod val="75000"/>
                  </a:srgbClr>
                </a:solidFill>
                <a:effectLst/>
                <a:uLnTx/>
                <a:uFillTx/>
                <a:latin typeface="Arial"/>
                <a:ea typeface="+mn-ea"/>
                <a:cs typeface="+mn-cs"/>
              </a:rPr>
              <a:t>34</a:t>
            </a:r>
            <a:r>
              <a:rPr kumimoji="0" lang="en-US" sz="1600" b="0" i="0" u="none" strike="noStrike" kern="1200" cap="none" spc="0" normalizeH="0" baseline="0" noProof="0" dirty="0">
                <a:ln>
                  <a:noFill/>
                </a:ln>
                <a:solidFill>
                  <a:srgbClr val="5A85D7">
                    <a:lumMod val="75000"/>
                  </a:srgbClr>
                </a:solidFill>
                <a:effectLst/>
                <a:uLnTx/>
                <a:uFillTx/>
                <a:latin typeface="Arial"/>
                <a:ea typeface="+mn-ea"/>
                <a:cs typeface="+mn-cs"/>
              </a:rPr>
              <a:t> </a:t>
            </a:r>
            <a:r>
              <a:rPr kumimoji="0" lang="en-US" sz="1600" b="0" i="1" u="none" strike="noStrike" kern="1200" cap="none" spc="0" normalizeH="0" baseline="0" noProof="0" dirty="0">
                <a:ln>
                  <a:noFill/>
                </a:ln>
                <a:solidFill>
                  <a:srgbClr val="5A85D7">
                    <a:lumMod val="75000"/>
                  </a:srgbClr>
                </a:solidFill>
                <a:effectLst/>
                <a:uLnTx/>
                <a:uFillTx/>
                <a:latin typeface="Arial"/>
                <a:ea typeface="+mn-ea"/>
                <a:cs typeface="+mn-cs"/>
              </a:rPr>
              <a:t>physicians, public health, other health providers, social services, community leaders</a:t>
            </a:r>
          </a:p>
          <a:p>
            <a:pPr marL="114300" marR="0" lvl="1" indent="-114300" algn="l" defTabSz="533400" rtl="0" eaLnBrk="1" fontAlgn="auto" latinLnBrk="0" hangingPunct="1">
              <a:lnSpc>
                <a:spcPct val="100000"/>
              </a:lnSpc>
              <a:spcBef>
                <a:spcPct val="0"/>
              </a:spcBef>
              <a:spcAft>
                <a:spcPts val="600"/>
              </a:spcAft>
              <a:buClrTx/>
              <a:buSzTx/>
              <a:buFontTx/>
              <a:buChar char="••"/>
              <a:tabLst/>
              <a:defRPr/>
            </a:pPr>
            <a:r>
              <a:rPr kumimoji="0" lang="en-US" sz="1600" b="0" i="0" u="none" strike="noStrike" kern="1200" cap="none" spc="0" normalizeH="0" baseline="0" noProof="0" dirty="0">
                <a:ln>
                  <a:noFill/>
                </a:ln>
                <a:solidFill>
                  <a:srgbClr val="5A85D7">
                    <a:lumMod val="75000"/>
                  </a:srgbClr>
                </a:solidFill>
                <a:effectLst/>
                <a:uLnTx/>
                <a:uFillTx/>
                <a:latin typeface="Arial"/>
                <a:ea typeface="+mn-ea"/>
                <a:cs typeface="+mn-cs"/>
              </a:rPr>
              <a:t>Based on their experiences, the populations they serve</a:t>
            </a:r>
          </a:p>
        </p:txBody>
      </p:sp>
      <p:sp>
        <p:nvSpPr>
          <p:cNvPr id="25" name="Title 1">
            <a:extLst>
              <a:ext uri="{FF2B5EF4-FFF2-40B4-BE49-F238E27FC236}">
                <a16:creationId xmlns:a16="http://schemas.microsoft.com/office/drawing/2014/main" id="{589186A1-E762-48F0-9DA1-191172F46E28}"/>
              </a:ext>
            </a:extLst>
          </p:cNvPr>
          <p:cNvSpPr txBox="1">
            <a:spLocks/>
          </p:cNvSpPr>
          <p:nvPr/>
        </p:nvSpPr>
        <p:spPr>
          <a:xfrm>
            <a:off x="2465890" y="609392"/>
            <a:ext cx="6220910" cy="1014753"/>
          </a:xfrm>
          <a:prstGeom prst="rect">
            <a:avLst/>
          </a:prstGeom>
        </p:spPr>
        <p:txBody>
          <a:bodyPr anchor="t">
            <a:noAutofit/>
          </a:bodyPr>
          <a:lstStyle>
            <a:lvl1pPr algn="l" defTabSz="914400" rtl="0" eaLnBrk="1" latinLnBrk="0" hangingPunct="1">
              <a:lnSpc>
                <a:spcPts val="4000"/>
              </a:lnSpc>
              <a:spcBef>
                <a:spcPct val="0"/>
              </a:spcBef>
              <a:buNone/>
              <a:defRPr sz="4000" b="1" kern="1200" spc="-100">
                <a:solidFill>
                  <a:srgbClr val="5A85D7"/>
                </a:solidFill>
                <a:effectLst/>
                <a:latin typeface="Arial"/>
                <a:ea typeface="+mj-ea"/>
                <a:cs typeface="Arial"/>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kumimoji="0" lang="en-US" sz="2400" b="1" i="0" u="none" strike="noStrike" kern="1200" cap="none" spc="-100" normalizeH="0" baseline="0" noProof="0" dirty="0">
                <a:ln>
                  <a:noFill/>
                </a:ln>
                <a:solidFill>
                  <a:srgbClr val="5A85D7"/>
                </a:solidFill>
                <a:effectLst/>
                <a:uLnTx/>
                <a:uFillTx/>
                <a:latin typeface="Arial"/>
                <a:ea typeface="+mj-ea"/>
                <a:cs typeface="Arial"/>
              </a:rPr>
              <a:t>Community Health Needs Assessment</a:t>
            </a:r>
          </a:p>
        </p:txBody>
      </p:sp>
      <p:sp>
        <p:nvSpPr>
          <p:cNvPr id="26" name="Shape 2546">
            <a:extLst>
              <a:ext uri="{FF2B5EF4-FFF2-40B4-BE49-F238E27FC236}">
                <a16:creationId xmlns:a16="http://schemas.microsoft.com/office/drawing/2014/main" id="{3EABEF25-0789-42DB-B7F2-EBA650D85670}"/>
              </a:ext>
            </a:extLst>
          </p:cNvPr>
          <p:cNvSpPr/>
          <p:nvPr/>
        </p:nvSpPr>
        <p:spPr>
          <a:xfrm>
            <a:off x="2704628" y="1776337"/>
            <a:ext cx="1093461" cy="904034"/>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accent5"/>
          </a:solidFill>
          <a:ln w="12700">
            <a:solidFill>
              <a:schemeClr val="accent5"/>
            </a:solidFill>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pic>
        <p:nvPicPr>
          <p:cNvPr id="27" name="Graphic 26" descr="Customer review">
            <a:extLst>
              <a:ext uri="{FF2B5EF4-FFF2-40B4-BE49-F238E27FC236}">
                <a16:creationId xmlns:a16="http://schemas.microsoft.com/office/drawing/2014/main" id="{EB531A93-A935-4114-A3E8-7B90277DB8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04628" y="3897663"/>
            <a:ext cx="1256058" cy="1256056"/>
          </a:xfrm>
          <a:prstGeom prst="rect">
            <a:avLst/>
          </a:prstGeom>
        </p:spPr>
      </p:pic>
      <p:pic>
        <p:nvPicPr>
          <p:cNvPr id="9" name="Picture 8">
            <a:extLst>
              <a:ext uri="{FF2B5EF4-FFF2-40B4-BE49-F238E27FC236}">
                <a16:creationId xmlns:a16="http://schemas.microsoft.com/office/drawing/2014/main" id="{9F610ECF-DE93-4FCF-B2F7-33F129ECFD98}"/>
              </a:ext>
            </a:extLst>
          </p:cNvPr>
          <p:cNvPicPr>
            <a:picLocks noChangeAspect="1"/>
          </p:cNvPicPr>
          <p:nvPr/>
        </p:nvPicPr>
        <p:blipFill rotWithShape="1">
          <a:blip r:embed="rId6"/>
          <a:srcRect l="26250" t="9108" r="26250" b="9108"/>
          <a:stretch/>
        </p:blipFill>
        <p:spPr>
          <a:xfrm>
            <a:off x="282529" y="4577891"/>
            <a:ext cx="1391114" cy="1961654"/>
          </a:xfrm>
          <a:prstGeom prst="rect">
            <a:avLst/>
          </a:prstGeom>
        </p:spPr>
      </p:pic>
    </p:spTree>
    <p:custDataLst>
      <p:tags r:id="rId1"/>
    </p:custDataLst>
    <p:extLst>
      <p:ext uri="{BB962C8B-B14F-4D97-AF65-F5344CB8AC3E}">
        <p14:creationId xmlns:p14="http://schemas.microsoft.com/office/powerpoint/2010/main" val="370874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Prevalence of Obesity</a:t>
            </a:r>
            <a:br>
              <a:rPr lang="en-US" b="0" dirty="0"/>
            </a:br>
            <a:r>
              <a:rPr lang="en-US" sz="1800" b="0" dirty="0"/>
              <a:t>(Adults Age 20+ With a Body Mass Index ≥ 30.0, 2019)</a:t>
            </a:r>
            <a:br>
              <a:rPr lang="en-US" b="0" dirty="0"/>
            </a:br>
            <a:r>
              <a:rPr lang="en-US" sz="1600" b="0" dirty="0">
                <a:solidFill>
                  <a:schemeClr val="tx1">
                    <a:lumMod val="65000"/>
                    <a:lumOff val="35000"/>
                  </a:schemeClr>
                </a:solidFill>
              </a:rPr>
              <a:t>Healthy People 2030 = 36.0% or Lower</a:t>
            </a:r>
          </a:p>
        </p:txBody>
      </p:sp>
      <p:sp>
        <p:nvSpPr>
          <p:cNvPr id="8" name="Subtitle 7"/>
          <p:cNvSpPr>
            <a:spLocks noGrp="1"/>
          </p:cNvSpPr>
          <p:nvPr>
            <p:ph type="subTitle" idx="1"/>
          </p:nvPr>
        </p:nvSpPr>
        <p:spPr/>
        <p:txBody>
          <a:bodyPr>
            <a:normAutofit/>
          </a:bodyPr>
          <a:lstStyle/>
          <a:p>
            <a:r>
              <a:rPr lang="en-US" dirty="0">
                <a:solidFill>
                  <a:schemeClr val="tx1">
                    <a:lumMod val="65000"/>
                    <a:lumOff val="35000"/>
                  </a:schemeClr>
                </a:solidFill>
              </a:rPr>
              <a:t>Sources:	</a:t>
            </a:r>
            <a:r>
              <a:rPr lang="en-US" dirty="0">
                <a:solidFill>
                  <a:schemeClr val="tx1">
                    <a:lumMod val="65000"/>
                    <a:lumOff val="35000"/>
                  </a:schemeClr>
                </a:solidFill>
                <a:sym typeface="Symbol"/>
              </a:rPr>
              <a:t>●	</a:t>
            </a:r>
            <a:r>
              <a:rPr lang="en-US" dirty="0">
                <a:solidFill>
                  <a:schemeClr val="tx1">
                    <a:lumMod val="65000"/>
                    <a:lumOff val="35000"/>
                  </a:schemeClr>
                </a:solidFill>
              </a:rPr>
              <a:t>Centers for Disease Control and Prevention, National Center for Chronic Disease Prevention and Health Promotion.</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	●	US Department of Health and Human Services. Healthy People 2030. August 2030. http://www.healthypeople.gov</a:t>
            </a:r>
          </a:p>
          <a:p>
            <a:r>
              <a:rPr lang="en-US" dirty="0">
                <a:solidFill>
                  <a:schemeClr val="tx1">
                    <a:lumMod val="65000"/>
                    <a:lumOff val="35000"/>
                  </a:schemeClr>
                </a:solidFill>
              </a:rPr>
              <a:t>Notes:	</a:t>
            </a:r>
            <a:r>
              <a:rPr lang="en-US" dirty="0">
                <a:solidFill>
                  <a:schemeClr val="tx1">
                    <a:lumMod val="65000"/>
                    <a:lumOff val="35000"/>
                  </a:schemeClr>
                </a:solidFill>
                <a:sym typeface="Symbol"/>
              </a:rPr>
              <a:t>●	The definition of obesity is having a body mass index (BMI), a ratio of weight to height (kilograms divided by meters squared), greater than or equal to 30.0, regardless of gender. </a:t>
            </a:r>
          </a:p>
          <a:p>
            <a:r>
              <a:rPr lang="en-US" dirty="0">
                <a:solidFill>
                  <a:schemeClr val="tx1">
                    <a:lumMod val="65000"/>
                    <a:lumOff val="35000"/>
                  </a:schemeClr>
                </a:solidFill>
              </a:rPr>
              <a:t>	</a:t>
            </a:r>
            <a:r>
              <a:rPr lang="en-US" dirty="0">
                <a:solidFill>
                  <a:schemeClr val="tx1">
                    <a:lumMod val="65000"/>
                    <a:lumOff val="35000"/>
                  </a:schemeClr>
                </a:solidFill>
                <a:sym typeface="Symbol"/>
              </a:rPr>
              <a:t>●	This indicator is relevant because excess weight may indicate an unhealthy lifestyle and puts individuals at risk for further health issues.</a:t>
            </a:r>
            <a:endParaRPr lang="en-US" dirty="0">
              <a:solidFill>
                <a:schemeClr val="tx1">
                  <a:lumMod val="65000"/>
                  <a:lumOff val="35000"/>
                </a:schemeClr>
              </a:solidFill>
            </a:endParaRPr>
          </a:p>
        </p:txBody>
      </p:sp>
      <p:graphicFrame>
        <p:nvGraphicFramePr>
          <p:cNvPr id="12" name="State/US"/>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778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0" dirty="0"/>
              <a:t>Perceptions of Nutrition, Physical Activity, and Weight </a:t>
            </a:r>
            <a:br>
              <a:rPr lang="en-US" b="0" dirty="0"/>
            </a:br>
            <a:r>
              <a:rPr lang="en-US" b="0" dirty="0"/>
              <a:t>as a Problem in the Community</a:t>
            </a:r>
            <a:br>
              <a:rPr lang="en-US" b="0" dirty="0"/>
            </a:br>
            <a:r>
              <a:rPr lang="en-US" sz="1800" b="0" dirty="0">
                <a:latin typeface="Arial" panose="020B0604020202020204" pitchFamily="34" charset="0"/>
              </a:rPr>
              <a:t>(Key Informants, 2022)</a:t>
            </a:r>
          </a:p>
        </p:txBody>
      </p:sp>
      <p:sp>
        <p:nvSpPr>
          <p:cNvPr id="5" name="Subtitle 4"/>
          <p:cNvSpPr>
            <a:spLocks noGrp="1"/>
          </p:cNvSpPr>
          <p:nvPr>
            <p:ph type="subTitle" idx="1"/>
          </p:nvPr>
        </p:nvSpPr>
        <p:spPr/>
        <p:txBody>
          <a:bodyPr/>
          <a:lstStyle/>
          <a:p>
            <a:r>
              <a:rPr lang="en-US" dirty="0">
                <a:solidFill>
                  <a:schemeClr val="tx1">
                    <a:lumMod val="65000"/>
                    <a:lumOff val="35000"/>
                  </a:schemeClr>
                </a:solidFill>
              </a:rPr>
              <a:t>Sources:	</a:t>
            </a:r>
            <a:r>
              <a:rPr lang="en-US" dirty="0">
                <a:solidFill>
                  <a:schemeClr val="tx1">
                    <a:lumMod val="65000"/>
                    <a:lumOff val="35000"/>
                  </a:schemeClr>
                </a:solidFill>
                <a:sym typeface="Symbol"/>
              </a:rPr>
              <a:t>●	</a:t>
            </a:r>
            <a:r>
              <a:rPr lang="en-US" dirty="0">
                <a:solidFill>
                  <a:schemeClr val="tx1">
                    <a:lumMod val="65000"/>
                    <a:lumOff val="35000"/>
                  </a:schemeClr>
                </a:solidFill>
              </a:rPr>
              <a:t>PRC Online Key Informant Survey, PRC, Inc. </a:t>
            </a:r>
          </a:p>
          <a:p>
            <a:r>
              <a:rPr lang="en-US" dirty="0">
                <a:solidFill>
                  <a:schemeClr val="tx1">
                    <a:lumMod val="65000"/>
                    <a:lumOff val="35000"/>
                  </a:schemeClr>
                </a:solidFill>
              </a:rPr>
              <a:t>Notes:	</a:t>
            </a:r>
            <a:r>
              <a:rPr lang="en-US" dirty="0">
                <a:solidFill>
                  <a:schemeClr val="tx1">
                    <a:lumMod val="65000"/>
                    <a:lumOff val="35000"/>
                  </a:schemeClr>
                </a:solidFill>
                <a:sym typeface="Symbol"/>
              </a:rPr>
              <a:t>●	</a:t>
            </a:r>
            <a:r>
              <a:rPr lang="en-US" dirty="0">
                <a:solidFill>
                  <a:schemeClr val="tx1">
                    <a:lumMod val="65000"/>
                    <a:lumOff val="35000"/>
                  </a:schemeClr>
                </a:solidFill>
              </a:rPr>
              <a:t>Asked of all respondents.</a:t>
            </a:r>
          </a:p>
        </p:txBody>
      </p:sp>
      <p:graphicFrame>
        <p:nvGraphicFramePr>
          <p:cNvPr id="10" name="Chart Placeholder 15"/>
          <p:cNvGraphicFramePr>
            <a:graphicFrameLocks noGrp="1"/>
          </p:cNvGraphicFramePr>
          <p:nvPr>
            <p:ph type="chart" sz="quarter" idx="13"/>
          </p:nvPr>
        </p:nvGraphicFramePr>
        <p:xfrm>
          <a:off x="457200" y="2625725"/>
          <a:ext cx="8229600" cy="160655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38C6CBA9-FA93-4939-8F8D-8F584B209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374" y="4977567"/>
            <a:ext cx="2438611" cy="1487553"/>
          </a:xfrm>
          <a:prstGeom prst="rect">
            <a:avLst/>
          </a:prstGeom>
        </p:spPr>
      </p:pic>
      <p:sp>
        <p:nvSpPr>
          <p:cNvPr id="7" name="TextBox 6">
            <a:extLst>
              <a:ext uri="{FF2B5EF4-FFF2-40B4-BE49-F238E27FC236}">
                <a16:creationId xmlns:a16="http://schemas.microsoft.com/office/drawing/2014/main" id="{7B4738E0-3BA1-4267-B6A2-4965748841C8}"/>
              </a:ext>
            </a:extLst>
          </p:cNvPr>
          <p:cNvSpPr txBox="1"/>
          <p:nvPr/>
        </p:nvSpPr>
        <p:spPr>
          <a:xfrm>
            <a:off x="784651" y="5057729"/>
            <a:ext cx="4465951" cy="1327227"/>
          </a:xfrm>
          <a:prstGeom prst="rect">
            <a:avLst/>
          </a:prstGeom>
          <a:solidFill>
            <a:schemeClr val="bg1"/>
          </a:solidFill>
          <a:ln>
            <a:solidFill>
              <a:schemeClr val="accent2"/>
            </a:solidFill>
          </a:ln>
        </p:spPr>
        <p:txBody>
          <a:bodyPr wrap="square" rtlCol="0" anchor="ctr" anchorCtr="0">
            <a:noAutofit/>
          </a:bodyPr>
          <a:lstStyle/>
          <a:p>
            <a:pPr>
              <a:spcAft>
                <a:spcPts val="600"/>
              </a:spcAft>
            </a:pPr>
            <a:r>
              <a:rPr lang="en-US" sz="1600" dirty="0">
                <a:solidFill>
                  <a:schemeClr val="accent2"/>
                </a:solidFill>
                <a:latin typeface="Arial" panose="020B0604020202020204" pitchFamily="34" charset="0"/>
                <a:cs typeface="Arial" panose="020B0604020202020204" pitchFamily="34" charset="0"/>
              </a:rPr>
              <a:t>Top Reasons for "Major Problem" Responses:</a:t>
            </a:r>
          </a:p>
          <a:p>
            <a:pPr marL="285750" indent="-285750">
              <a:spcAft>
                <a:spcPts val="600"/>
              </a:spcAf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Awareness/Education </a:t>
            </a:r>
          </a:p>
          <a:p>
            <a:pPr marL="285750" indent="-285750">
              <a:spcAft>
                <a:spcPts val="600"/>
              </a:spcAf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Access to Care/Services </a:t>
            </a:r>
          </a:p>
          <a:p>
            <a:pPr marL="285750" indent="-285750">
              <a:spcAft>
                <a:spcPts val="600"/>
              </a:spcAf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Contributing Factors  </a:t>
            </a:r>
          </a:p>
        </p:txBody>
      </p:sp>
    </p:spTree>
    <p:extLst>
      <p:ext uri="{BB962C8B-B14F-4D97-AF65-F5344CB8AC3E}">
        <p14:creationId xmlns:p14="http://schemas.microsoft.com/office/powerpoint/2010/main" val="130613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C0BEC-9CDA-48A2-91D3-133EFE19BE9D}"/>
              </a:ext>
            </a:extLst>
          </p:cNvPr>
          <p:cNvSpPr>
            <a:spLocks noGrp="1"/>
          </p:cNvSpPr>
          <p:nvPr>
            <p:ph idx="1"/>
          </p:nvPr>
        </p:nvSpPr>
        <p:spPr/>
        <p:txBody>
          <a:bodyPr/>
          <a:lstStyle/>
          <a:p>
            <a:pPr marL="0" indent="0">
              <a:spcBef>
                <a:spcPts val="0"/>
              </a:spcBef>
              <a:spcAft>
                <a:spcPts val="1200"/>
              </a:spcAft>
              <a:buNone/>
            </a:pPr>
            <a:r>
              <a:rPr lang="en-US" sz="2200" dirty="0">
                <a:solidFill>
                  <a:schemeClr val="accent4">
                    <a:lumMod val="50000"/>
                  </a:schemeClr>
                </a:solidFill>
              </a:rPr>
              <a:t>Awareness/Education </a:t>
            </a:r>
          </a:p>
          <a:p>
            <a:pPr marL="0" indent="0">
              <a:spcBef>
                <a:spcPts val="0"/>
              </a:spcBef>
              <a:spcAft>
                <a:spcPts val="1200"/>
              </a:spcAft>
              <a:buNone/>
            </a:pPr>
            <a:r>
              <a:rPr lang="en-US" sz="2200" dirty="0">
                <a:solidFill>
                  <a:schemeClr val="accent4">
                    <a:lumMod val="50000"/>
                  </a:schemeClr>
                </a:solidFill>
              </a:rPr>
              <a:t>Access to Care/Services </a:t>
            </a:r>
          </a:p>
          <a:p>
            <a:pPr marL="0" indent="0">
              <a:spcBef>
                <a:spcPts val="0"/>
              </a:spcBef>
              <a:spcAft>
                <a:spcPts val="1200"/>
              </a:spcAft>
              <a:buNone/>
            </a:pPr>
            <a:r>
              <a:rPr lang="en-US" sz="2200" dirty="0">
                <a:solidFill>
                  <a:schemeClr val="accent4">
                    <a:lumMod val="50000"/>
                  </a:schemeClr>
                </a:solidFill>
              </a:rPr>
              <a:t>Contributing Factors </a:t>
            </a:r>
          </a:p>
        </p:txBody>
      </p:sp>
      <p:sp>
        <p:nvSpPr>
          <p:cNvPr id="4" name="Title 2">
            <a:extLst>
              <a:ext uri="{FF2B5EF4-FFF2-40B4-BE49-F238E27FC236}">
                <a16:creationId xmlns:a16="http://schemas.microsoft.com/office/drawing/2014/main" id="{EB380E45-31D5-479C-8748-4D0397AAFE1A}"/>
              </a:ext>
            </a:extLst>
          </p:cNvPr>
          <p:cNvSpPr>
            <a:spLocks noGrp="1"/>
          </p:cNvSpPr>
          <p:nvPr>
            <p:ph type="title"/>
          </p:nvPr>
        </p:nvSpPr>
        <p:spPr>
          <a:xfrm>
            <a:off x="336620" y="330305"/>
            <a:ext cx="8229600" cy="1162957"/>
          </a:xfrm>
        </p:spPr>
        <p:txBody>
          <a:bodyPr/>
          <a:lstStyle/>
          <a:p>
            <a:r>
              <a:rPr lang="en-US" sz="2800" dirty="0"/>
              <a:t>Key Informants: </a:t>
            </a:r>
            <a:br>
              <a:rPr lang="en-US" sz="2800" dirty="0"/>
            </a:br>
            <a:r>
              <a:rPr lang="en-US" sz="2800" dirty="0"/>
              <a:t>Top Reasons for "Major Problem" Responses </a:t>
            </a:r>
          </a:p>
        </p:txBody>
      </p:sp>
    </p:spTree>
    <p:extLst>
      <p:ext uri="{BB962C8B-B14F-4D97-AF65-F5344CB8AC3E}">
        <p14:creationId xmlns:p14="http://schemas.microsoft.com/office/powerpoint/2010/main" val="283465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C0BEC-9CDA-48A2-91D3-133EFE19BE9D}"/>
              </a:ext>
            </a:extLst>
          </p:cNvPr>
          <p:cNvSpPr>
            <a:spLocks noGrp="1"/>
          </p:cNvSpPr>
          <p:nvPr>
            <p:ph idx="1"/>
          </p:nvPr>
        </p:nvSpPr>
        <p:spPr/>
        <p:txBody>
          <a:bodyPr/>
          <a:lstStyle/>
          <a:p>
            <a:pPr marL="0" indent="0">
              <a:spcBef>
                <a:spcPts val="0"/>
              </a:spcBef>
              <a:spcAft>
                <a:spcPts val="1200"/>
              </a:spcAft>
              <a:buNone/>
            </a:pPr>
            <a:r>
              <a:rPr lang="en-US" sz="2200" dirty="0">
                <a:solidFill>
                  <a:schemeClr val="accent4">
                    <a:lumMod val="50000"/>
                  </a:schemeClr>
                </a:solidFill>
              </a:rPr>
              <a:t>Awareness/Education </a:t>
            </a:r>
          </a:p>
          <a:p>
            <a:pPr>
              <a:spcBef>
                <a:spcPts val="0"/>
              </a:spcBef>
              <a:spcAft>
                <a:spcPts val="1200"/>
              </a:spcAft>
            </a:pPr>
            <a:r>
              <a:rPr lang="en-US" b="0" i="1" dirty="0"/>
              <a:t>Access to information and facilities within the financial ability of many in our community</a:t>
            </a:r>
            <a:r>
              <a:rPr lang="en-US" b="0" dirty="0"/>
              <a:t>. </a:t>
            </a:r>
            <a:r>
              <a:rPr lang="en-US" b="0" dirty="0">
                <a:solidFill>
                  <a:schemeClr val="bg1">
                    <a:lumMod val="65000"/>
                  </a:schemeClr>
                </a:solidFill>
              </a:rPr>
              <a:t>– Community Leader </a:t>
            </a:r>
          </a:p>
          <a:p>
            <a:pPr>
              <a:spcBef>
                <a:spcPts val="0"/>
              </a:spcBef>
              <a:spcAft>
                <a:spcPts val="1200"/>
              </a:spcAft>
            </a:pPr>
            <a:r>
              <a:rPr lang="en-US" b="0" i="1" dirty="0"/>
              <a:t>Lack of knowledge concerning the solutions that are available. </a:t>
            </a:r>
            <a:r>
              <a:rPr lang="en-US" b="0" dirty="0">
                <a:solidFill>
                  <a:schemeClr val="bg1">
                    <a:lumMod val="65000"/>
                  </a:schemeClr>
                </a:solidFill>
              </a:rPr>
              <a:t>– Community Leader</a:t>
            </a:r>
          </a:p>
          <a:p>
            <a:pPr marL="0" indent="0">
              <a:spcBef>
                <a:spcPts val="0"/>
              </a:spcBef>
              <a:spcAft>
                <a:spcPts val="1200"/>
              </a:spcAft>
              <a:buNone/>
            </a:pPr>
            <a:r>
              <a:rPr lang="en-US" sz="2200" dirty="0">
                <a:solidFill>
                  <a:schemeClr val="accent4">
                    <a:lumMod val="50000"/>
                  </a:schemeClr>
                </a:solidFill>
              </a:rPr>
              <a:t>Access to Care/Services </a:t>
            </a:r>
          </a:p>
          <a:p>
            <a:pPr>
              <a:spcBef>
                <a:spcPts val="0"/>
              </a:spcBef>
              <a:spcAft>
                <a:spcPts val="1200"/>
              </a:spcAft>
            </a:pPr>
            <a:r>
              <a:rPr lang="en-US" b="0" i="1" dirty="0"/>
              <a:t>Access to better exercise and coaching for weight loss. </a:t>
            </a:r>
            <a:r>
              <a:rPr lang="en-US" b="0" dirty="0">
                <a:solidFill>
                  <a:schemeClr val="bg1">
                    <a:lumMod val="65000"/>
                  </a:schemeClr>
                </a:solidFill>
              </a:rPr>
              <a:t>– Community Leader </a:t>
            </a:r>
          </a:p>
          <a:p>
            <a:pPr marL="0" indent="0">
              <a:spcBef>
                <a:spcPts val="0"/>
              </a:spcBef>
              <a:spcAft>
                <a:spcPts val="1200"/>
              </a:spcAft>
              <a:buNone/>
            </a:pPr>
            <a:r>
              <a:rPr lang="en-US" sz="2200" dirty="0">
                <a:solidFill>
                  <a:schemeClr val="accent4">
                    <a:lumMod val="50000"/>
                  </a:schemeClr>
                </a:solidFill>
              </a:rPr>
              <a:t>Contributing Factors </a:t>
            </a:r>
          </a:p>
          <a:p>
            <a:pPr>
              <a:spcBef>
                <a:spcPts val="0"/>
              </a:spcBef>
              <a:spcAft>
                <a:spcPts val="1200"/>
              </a:spcAft>
            </a:pPr>
            <a:r>
              <a:rPr lang="en-US" b="0" i="1" dirty="0"/>
              <a:t>Low incomes and sedentary lifestyles in the community.</a:t>
            </a:r>
            <a:r>
              <a:rPr lang="en-US" b="0" dirty="0"/>
              <a:t> </a:t>
            </a:r>
            <a:r>
              <a:rPr lang="en-US" b="0" dirty="0">
                <a:solidFill>
                  <a:schemeClr val="bg1">
                    <a:lumMod val="65000"/>
                  </a:schemeClr>
                </a:solidFill>
              </a:rPr>
              <a:t>– Health Provider</a:t>
            </a:r>
            <a:endParaRPr lang="en-US" dirty="0">
              <a:solidFill>
                <a:schemeClr val="bg1">
                  <a:lumMod val="65000"/>
                </a:schemeClr>
              </a:solidFill>
            </a:endParaRPr>
          </a:p>
        </p:txBody>
      </p:sp>
      <p:sp>
        <p:nvSpPr>
          <p:cNvPr id="4" name="Title 2">
            <a:extLst>
              <a:ext uri="{FF2B5EF4-FFF2-40B4-BE49-F238E27FC236}">
                <a16:creationId xmlns:a16="http://schemas.microsoft.com/office/drawing/2014/main" id="{EB380E45-31D5-479C-8748-4D0397AAFE1A}"/>
              </a:ext>
            </a:extLst>
          </p:cNvPr>
          <p:cNvSpPr>
            <a:spLocks noGrp="1"/>
          </p:cNvSpPr>
          <p:nvPr>
            <p:ph type="title"/>
          </p:nvPr>
        </p:nvSpPr>
        <p:spPr>
          <a:xfrm>
            <a:off x="336620" y="330305"/>
            <a:ext cx="8229600" cy="1162957"/>
          </a:xfrm>
        </p:spPr>
        <p:txBody>
          <a:bodyPr/>
          <a:lstStyle/>
          <a:p>
            <a:r>
              <a:rPr lang="en-US" sz="2800" dirty="0"/>
              <a:t>Key Informants: </a:t>
            </a:r>
            <a:br>
              <a:rPr lang="en-US" sz="2800" dirty="0"/>
            </a:br>
            <a:r>
              <a:rPr lang="en-US" sz="2800" dirty="0"/>
              <a:t>Top Reasons for "Major Problem" Responses </a:t>
            </a:r>
          </a:p>
        </p:txBody>
      </p:sp>
    </p:spTree>
    <p:extLst>
      <p:ext uri="{BB962C8B-B14F-4D97-AF65-F5344CB8AC3E}">
        <p14:creationId xmlns:p14="http://schemas.microsoft.com/office/powerpoint/2010/main" val="279332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chemeClr val="bg1">
                    <a:lumMod val="65000"/>
                  </a:schemeClr>
                </a:solidFill>
              </a:rPr>
              <a:t>Priority Areas</a:t>
            </a:r>
          </a:p>
          <a:p>
            <a:pPr marL="628650" lvl="1" indent="-457200">
              <a:buSzPct val="90000"/>
              <a:buFont typeface="+mj-lt"/>
              <a:buAutoNum type="arabicPeriod"/>
              <a:defRPr/>
            </a:pPr>
            <a:r>
              <a:rPr lang="en-US" dirty="0">
                <a:solidFill>
                  <a:schemeClr val="bg1">
                    <a:lumMod val="65000"/>
                  </a:schemeClr>
                </a:solidFill>
              </a:rPr>
              <a:t>Substance Abuse</a:t>
            </a:r>
          </a:p>
          <a:p>
            <a:pPr marL="628650" lvl="1" indent="-457200">
              <a:buSzPct val="90000"/>
              <a:buFont typeface="+mj-lt"/>
              <a:buAutoNum type="arabicPeriod"/>
              <a:defRPr/>
            </a:pPr>
            <a:r>
              <a:rPr lang="en-US" dirty="0">
                <a:solidFill>
                  <a:schemeClr val="bg1">
                    <a:lumMod val="65000"/>
                  </a:schemeClr>
                </a:solidFill>
              </a:rPr>
              <a:t>Mental Health</a:t>
            </a:r>
          </a:p>
          <a:p>
            <a:pPr marL="628650" lvl="1" indent="-457200">
              <a:buSzPct val="90000"/>
              <a:buFont typeface="+mj-lt"/>
              <a:buAutoNum type="arabicPeriod"/>
              <a:defRPr/>
            </a:pPr>
            <a:r>
              <a:rPr lang="en-US" dirty="0">
                <a:solidFill>
                  <a:schemeClr val="bg1">
                    <a:lumMod val="65000"/>
                  </a:schemeClr>
                </a:solidFill>
              </a:rPr>
              <a:t>Nutrition, Physical Activity &amp; Weight</a:t>
            </a:r>
          </a:p>
          <a:p>
            <a:pPr marL="628650" lvl="1" indent="-457200">
              <a:buSzPct val="90000"/>
              <a:buFont typeface="+mj-lt"/>
              <a:buAutoNum type="arabicPeriod"/>
              <a:defRPr/>
            </a:pPr>
            <a:r>
              <a:rPr lang="en-US" b="1" dirty="0">
                <a:solidFill>
                  <a:srgbClr val="A5D867">
                    <a:lumMod val="50000"/>
                  </a:srgbClr>
                </a:solidFill>
              </a:rPr>
              <a:t>Tobacco Use</a:t>
            </a:r>
          </a:p>
          <a:p>
            <a:pPr marL="628650" lvl="1" indent="-457200">
              <a:buSzPct val="90000"/>
              <a:buFont typeface="+mj-lt"/>
              <a:buAutoNum type="arabicPeriod"/>
              <a:defRPr/>
            </a:pPr>
            <a:r>
              <a:rPr lang="en-US" dirty="0">
                <a:solidFill>
                  <a:schemeClr val="bg1">
                    <a:lumMod val="65000"/>
                  </a:schemeClr>
                </a:solidFill>
              </a:rPr>
              <a:t>Respiratory Diseases (esp. COVID-19)</a:t>
            </a:r>
          </a:p>
          <a:p>
            <a:pPr marL="628650" lvl="1" indent="-457200">
              <a:buSzPct val="90000"/>
              <a:buFont typeface="+mj-lt"/>
              <a:buAutoNum type="arabicPeriod"/>
              <a:defRPr/>
            </a:pPr>
            <a:r>
              <a:rPr lang="en-US" dirty="0">
                <a:solidFill>
                  <a:schemeClr val="bg1">
                    <a:lumMod val="65000"/>
                  </a:scheme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Cancer</a:t>
            </a:r>
          </a:p>
          <a:p>
            <a:pPr marL="628650" lvl="1" indent="-457200">
              <a:buSzPct val="90000"/>
              <a:buFont typeface="+mj-lt"/>
              <a:buAutoNum type="arabicPeriod"/>
              <a:defRPr/>
            </a:pPr>
            <a:r>
              <a:rPr lang="en-US">
                <a:solidFill>
                  <a:schemeClr val="bg1">
                    <a:lumMod val="65000"/>
                  </a:schemeClr>
                </a:solidFill>
              </a:rPr>
              <a:t>Potentially Disabling Conditions</a:t>
            </a:r>
            <a:endParaRPr lang="en-US" dirty="0">
              <a:solidFill>
                <a:schemeClr val="bg1">
                  <a:lumMod val="65000"/>
                </a:scheme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chemeClr val="bg1">
                    <a:lumMod val="65000"/>
                  </a:scheme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215334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Current Smokers</a:t>
            </a:r>
            <a:br>
              <a:rPr lang="en-US" b="0" dirty="0"/>
            </a:br>
            <a:r>
              <a:rPr lang="en-US" sz="1800" b="0" dirty="0"/>
              <a:t>(2019)</a:t>
            </a:r>
            <a:br>
              <a:rPr lang="en-US" b="0" dirty="0"/>
            </a:br>
            <a:r>
              <a:rPr lang="en-US" sz="1600" b="0" dirty="0">
                <a:solidFill>
                  <a:schemeClr val="tx1">
                    <a:lumMod val="65000"/>
                    <a:lumOff val="35000"/>
                  </a:schemeClr>
                </a:solidFill>
              </a:rPr>
              <a:t>Healthy People 2030 = 5.0% or Lower</a:t>
            </a:r>
          </a:p>
        </p:txBody>
      </p:sp>
      <p:sp>
        <p:nvSpPr>
          <p:cNvPr id="8" name="Subtitle 7"/>
          <p:cNvSpPr>
            <a:spLocks noGrp="1"/>
          </p:cNvSpPr>
          <p:nvPr>
            <p:ph type="subTitle" idx="1"/>
          </p:nvPr>
        </p:nvSpPr>
        <p:spPr/>
        <p:txBody>
          <a:bodyPr>
            <a:normAutofit/>
          </a:bodyPr>
          <a:lstStyle/>
          <a:p>
            <a:r>
              <a:rPr lang="en-US" dirty="0">
                <a:solidFill>
                  <a:schemeClr val="tx1">
                    <a:lumMod val="65000"/>
                    <a:lumOff val="35000"/>
                  </a:schemeClr>
                </a:solidFill>
              </a:rPr>
              <a:t>Sources:	●	Centers for Disease Control and Prevention, Behavioral Risk Factor Surveillance System. Accessed via the Health Indicators Warehouse. US Department of Health &amp; Human Services, Health Indicators Warehouse.</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	●	US Department of Health and Human Services. Healthy People 2030. August 2030. http://www.healthypeople.gov</a:t>
            </a:r>
          </a:p>
          <a:p>
            <a:r>
              <a:rPr lang="en-US" dirty="0">
                <a:solidFill>
                  <a:schemeClr val="tx1">
                    <a:lumMod val="65000"/>
                    <a:lumOff val="35000"/>
                  </a:schemeClr>
                </a:solidFill>
              </a:rPr>
              <a:t>Notes:	●	Includes regular and occasional smokers (those who smoke cigarettes every day or on some days).</a:t>
            </a:r>
          </a:p>
          <a:p>
            <a:r>
              <a:rPr lang="en-US" dirty="0">
                <a:solidFill>
                  <a:schemeClr val="tx1">
                    <a:lumMod val="65000"/>
                    <a:lumOff val="35000"/>
                  </a:schemeClr>
                </a:solidFill>
              </a:rPr>
              <a:t> 	●	This indicator is relevant because tobacco use is linked to leading causes of death such as cancer and cardiovascular disease.</a:t>
            </a:r>
          </a:p>
        </p:txBody>
      </p:sp>
      <p:graphicFrame>
        <p:nvGraphicFramePr>
          <p:cNvPr id="11" name="State/US"/>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094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89" y="295275"/>
            <a:ext cx="6418337"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chemeClr val="bg1">
                    <a:lumMod val="65000"/>
                  </a:schemeClr>
                </a:solidFill>
              </a:rPr>
              <a:t>Priority Areas</a:t>
            </a:r>
          </a:p>
          <a:p>
            <a:pPr marL="628650" lvl="1" indent="-457200">
              <a:buSzPct val="90000"/>
              <a:buFont typeface="+mj-lt"/>
              <a:buAutoNum type="arabicPeriod"/>
              <a:defRPr/>
            </a:pPr>
            <a:r>
              <a:rPr lang="en-US" dirty="0">
                <a:solidFill>
                  <a:schemeClr val="bg1">
                    <a:lumMod val="65000"/>
                  </a:schemeClr>
                </a:solidFill>
              </a:rPr>
              <a:t>Substance Abuse</a:t>
            </a:r>
          </a:p>
          <a:p>
            <a:pPr marL="628650" lvl="1" indent="-457200">
              <a:buSzPct val="90000"/>
              <a:buFont typeface="+mj-lt"/>
              <a:buAutoNum type="arabicPeriod"/>
              <a:defRPr/>
            </a:pPr>
            <a:r>
              <a:rPr lang="en-US" dirty="0">
                <a:solidFill>
                  <a:schemeClr val="bg1">
                    <a:lumMod val="65000"/>
                  </a:schemeClr>
                </a:solidFill>
              </a:rPr>
              <a:t>Mental Health</a:t>
            </a:r>
          </a:p>
          <a:p>
            <a:pPr marL="628650" lvl="1" indent="-457200">
              <a:buSzPct val="90000"/>
              <a:buFont typeface="+mj-lt"/>
              <a:buAutoNum type="arabicPeriod"/>
              <a:defRPr/>
            </a:pPr>
            <a:r>
              <a:rPr lang="en-US" dirty="0">
                <a:solidFill>
                  <a:schemeClr val="bg1">
                    <a:lumMod val="65000"/>
                  </a:schemeClr>
                </a:solidFill>
              </a:rPr>
              <a:t>Nutrition, Physical Activity &amp; Weight</a:t>
            </a:r>
          </a:p>
          <a:p>
            <a:pPr marL="628650" lvl="1" indent="-457200">
              <a:buSzPct val="90000"/>
              <a:buFont typeface="+mj-lt"/>
              <a:buAutoNum type="arabicPeriod"/>
              <a:defRPr/>
            </a:pPr>
            <a:r>
              <a:rPr lang="en-US" dirty="0">
                <a:solidFill>
                  <a:schemeClr val="bg1">
                    <a:lumMod val="65000"/>
                  </a:schemeClr>
                </a:solidFill>
              </a:rPr>
              <a:t>Tobacco Use</a:t>
            </a:r>
          </a:p>
          <a:p>
            <a:pPr marL="628650" lvl="1" indent="-457200">
              <a:buSzPct val="90000"/>
              <a:buFont typeface="+mj-lt"/>
              <a:buAutoNum type="arabicPeriod"/>
              <a:defRPr/>
            </a:pPr>
            <a:r>
              <a:rPr lang="en-US" b="1" dirty="0">
                <a:solidFill>
                  <a:srgbClr val="A5D867">
                    <a:lumMod val="50000"/>
                  </a:srgbClr>
                </a:solidFill>
              </a:rPr>
              <a:t>Respiratory Diseases (esp. COVID-19)</a:t>
            </a:r>
          </a:p>
          <a:p>
            <a:pPr marL="628650" lvl="1" indent="-457200">
              <a:buSzPct val="90000"/>
              <a:buFont typeface="+mj-lt"/>
              <a:buAutoNum type="arabicPeriod"/>
              <a:defRPr/>
            </a:pPr>
            <a:r>
              <a:rPr lang="en-US" dirty="0">
                <a:solidFill>
                  <a:schemeClr val="bg1">
                    <a:lumMod val="65000"/>
                  </a:scheme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Cancer</a:t>
            </a:r>
          </a:p>
          <a:p>
            <a:pPr marL="628650" lvl="1" indent="-457200">
              <a:buSzPct val="90000"/>
              <a:buFont typeface="+mj-lt"/>
              <a:buAutoNum type="arabicPeriod"/>
              <a:defRPr/>
            </a:pPr>
            <a:r>
              <a:rPr lang="en-US">
                <a:solidFill>
                  <a:schemeClr val="bg1">
                    <a:lumMod val="65000"/>
                  </a:schemeClr>
                </a:solidFill>
              </a:rPr>
              <a:t>Potentially Disabling Conditions</a:t>
            </a:r>
            <a:endParaRPr lang="en-US" dirty="0">
              <a:solidFill>
                <a:schemeClr val="bg1">
                  <a:lumMod val="65000"/>
                </a:scheme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chemeClr val="bg1">
                    <a:lumMod val="65000"/>
                  </a:scheme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237571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Lung Disease: Age-Adjusted Mortality</a:t>
            </a:r>
            <a:br>
              <a:rPr lang="en-US" b="0" dirty="0"/>
            </a:br>
            <a:r>
              <a:rPr lang="en-US" sz="1800" b="0" dirty="0">
                <a:solidFill>
                  <a:schemeClr val="tx1"/>
                </a:solidFill>
              </a:rPr>
              <a:t>(2015-2019 Annual Average Deaths per 100,000 Population)</a:t>
            </a:r>
          </a:p>
        </p:txBody>
      </p:sp>
      <p:sp>
        <p:nvSpPr>
          <p:cNvPr id="8" name="Subtitle 7"/>
          <p:cNvSpPr>
            <a:spLocks noGrp="1"/>
          </p:cNvSpPr>
          <p:nvPr>
            <p:ph type="subTitle" idx="1"/>
          </p:nvPr>
        </p:nvSpPr>
        <p:spPr/>
        <p:txBody>
          <a:bodyPr>
            <a:normAutofit/>
          </a:bodyPr>
          <a:lstStyle/>
          <a:p>
            <a:r>
              <a:rPr lang="en-US" dirty="0">
                <a:solidFill>
                  <a:schemeClr val="tx1">
                    <a:lumMod val="65000"/>
                    <a:lumOff val="35000"/>
                  </a:schemeClr>
                </a:solidFill>
              </a:rPr>
              <a:t>Sources:	● 	Centers for Disease Control and Prevention, National Vital Statistics System. Accessed via CDC WONDER.</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Notes: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 age-adjusted to the 2000 US Standard Population.</a:t>
            </a:r>
          </a:p>
          <a:p>
            <a:r>
              <a:rPr lang="en-US" dirty="0">
                <a:solidFill>
                  <a:schemeClr val="tx1">
                    <a:lumMod val="65000"/>
                    <a:lumOff val="35000"/>
                  </a:schemeClr>
                </a:solidFill>
              </a:rPr>
              <a:t>	●	This indicator is relevant because lung disease is a leading cause of death in the United States.</a:t>
            </a:r>
          </a:p>
          <a:p>
            <a:endParaRPr lang="en-US" dirty="0">
              <a:solidFill>
                <a:schemeClr val="tx1">
                  <a:lumMod val="65000"/>
                  <a:lumOff val="35000"/>
                </a:schemeClr>
              </a:solidFill>
            </a:endParaRPr>
          </a:p>
        </p:txBody>
      </p:sp>
      <p:graphicFrame>
        <p:nvGraphicFramePr>
          <p:cNvPr id="7" name="2e"/>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93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0" dirty="0"/>
              <a:t>Perceptions of Coronavirus Disease/COVID-19 </a:t>
            </a:r>
            <a:br>
              <a:rPr lang="en-US" b="0" dirty="0"/>
            </a:br>
            <a:r>
              <a:rPr lang="en-US" b="0" dirty="0"/>
              <a:t>as a Problem in the Community</a:t>
            </a:r>
            <a:br>
              <a:rPr lang="en-US" b="0" dirty="0"/>
            </a:br>
            <a:r>
              <a:rPr lang="en-US" sz="1800" b="0" dirty="0">
                <a:latin typeface="Arial" panose="020B0604020202020204" pitchFamily="34" charset="0"/>
              </a:rPr>
              <a:t>(Key Informants, 2022)</a:t>
            </a:r>
          </a:p>
        </p:txBody>
      </p:sp>
      <p:sp>
        <p:nvSpPr>
          <p:cNvPr id="5" name="Subtitle 4"/>
          <p:cNvSpPr>
            <a:spLocks noGrp="1"/>
          </p:cNvSpPr>
          <p:nvPr>
            <p:ph type="subTitle" idx="1"/>
          </p:nvPr>
        </p:nvSpPr>
        <p:spPr/>
        <p:txBody>
          <a:bodyPr/>
          <a:lstStyle/>
          <a:p>
            <a:r>
              <a:rPr lang="en-US" dirty="0">
                <a:solidFill>
                  <a:schemeClr val="tx1">
                    <a:lumMod val="65000"/>
                    <a:lumOff val="35000"/>
                  </a:schemeClr>
                </a:solidFill>
              </a:rPr>
              <a:t>Sources:	</a:t>
            </a:r>
            <a:r>
              <a:rPr lang="en-US" dirty="0">
                <a:solidFill>
                  <a:schemeClr val="tx1">
                    <a:lumMod val="65000"/>
                    <a:lumOff val="35000"/>
                  </a:schemeClr>
                </a:solidFill>
                <a:sym typeface="Symbol"/>
              </a:rPr>
              <a:t>●	</a:t>
            </a:r>
            <a:r>
              <a:rPr lang="en-US" dirty="0">
                <a:solidFill>
                  <a:schemeClr val="tx1">
                    <a:lumMod val="65000"/>
                    <a:lumOff val="35000"/>
                  </a:schemeClr>
                </a:solidFill>
              </a:rPr>
              <a:t>PRC Online Key Informant Survey, PRC, Inc. </a:t>
            </a:r>
          </a:p>
          <a:p>
            <a:r>
              <a:rPr lang="en-US" dirty="0">
                <a:solidFill>
                  <a:schemeClr val="tx1">
                    <a:lumMod val="65000"/>
                    <a:lumOff val="35000"/>
                  </a:schemeClr>
                </a:solidFill>
              </a:rPr>
              <a:t>Notes:	</a:t>
            </a:r>
            <a:r>
              <a:rPr lang="en-US" dirty="0">
                <a:solidFill>
                  <a:schemeClr val="tx1">
                    <a:lumMod val="65000"/>
                    <a:lumOff val="35000"/>
                  </a:schemeClr>
                </a:solidFill>
                <a:sym typeface="Symbol"/>
              </a:rPr>
              <a:t>●	</a:t>
            </a:r>
            <a:r>
              <a:rPr lang="en-US" dirty="0">
                <a:solidFill>
                  <a:schemeClr val="tx1">
                    <a:lumMod val="65000"/>
                    <a:lumOff val="35000"/>
                  </a:schemeClr>
                </a:solidFill>
              </a:rPr>
              <a:t>Asked of all respondents.</a:t>
            </a:r>
          </a:p>
        </p:txBody>
      </p:sp>
      <p:graphicFrame>
        <p:nvGraphicFramePr>
          <p:cNvPr id="9" name="Chart Placeholder 15"/>
          <p:cNvGraphicFramePr>
            <a:graphicFrameLocks noGrp="1"/>
          </p:cNvGraphicFramePr>
          <p:nvPr>
            <p:ph type="chart" sz="quarter" idx="13"/>
          </p:nvPr>
        </p:nvGraphicFramePr>
        <p:xfrm>
          <a:off x="457200" y="2625725"/>
          <a:ext cx="8229600" cy="160655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2B7728D4-6ABE-45AE-9A49-906BF3C843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374" y="4967519"/>
            <a:ext cx="2438611" cy="1487553"/>
          </a:xfrm>
          <a:prstGeom prst="rect">
            <a:avLst/>
          </a:prstGeom>
        </p:spPr>
      </p:pic>
      <p:sp>
        <p:nvSpPr>
          <p:cNvPr id="7" name="TextBox 6">
            <a:extLst>
              <a:ext uri="{FF2B5EF4-FFF2-40B4-BE49-F238E27FC236}">
                <a16:creationId xmlns:a16="http://schemas.microsoft.com/office/drawing/2014/main" id="{82519385-646A-4AE2-9C23-B3E98CB9D76B}"/>
              </a:ext>
            </a:extLst>
          </p:cNvPr>
          <p:cNvSpPr txBox="1"/>
          <p:nvPr/>
        </p:nvSpPr>
        <p:spPr>
          <a:xfrm>
            <a:off x="784651" y="5057729"/>
            <a:ext cx="4465951" cy="1327227"/>
          </a:xfrm>
          <a:prstGeom prst="rect">
            <a:avLst/>
          </a:prstGeom>
          <a:solidFill>
            <a:schemeClr val="bg1"/>
          </a:solidFill>
          <a:ln>
            <a:solidFill>
              <a:schemeClr val="accent2"/>
            </a:solidFill>
          </a:ln>
        </p:spPr>
        <p:txBody>
          <a:bodyPr wrap="square" rtlCol="0" anchor="ctr" anchorCtr="0">
            <a:noAutofit/>
          </a:bodyPr>
          <a:lstStyle/>
          <a:p>
            <a:pPr>
              <a:spcAft>
                <a:spcPts val="600"/>
              </a:spcAft>
            </a:pPr>
            <a:r>
              <a:rPr lang="en-US" sz="1600" dirty="0">
                <a:solidFill>
                  <a:schemeClr val="accent2"/>
                </a:solidFill>
                <a:latin typeface="Arial" panose="020B0604020202020204" pitchFamily="34" charset="0"/>
                <a:cs typeface="Arial" panose="020B0604020202020204" pitchFamily="34" charset="0"/>
              </a:rPr>
              <a:t>Top Reasons for "Major Problem" Responses:</a:t>
            </a:r>
          </a:p>
          <a:p>
            <a:pPr marL="285750" indent="-285750">
              <a:spcAft>
                <a:spcPts val="600"/>
              </a:spcAf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Awareness/Education </a:t>
            </a:r>
          </a:p>
          <a:p>
            <a:pPr marL="285750" indent="-285750">
              <a:spcAft>
                <a:spcPts val="600"/>
              </a:spcAf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Limited Vaccination &amp; Testing Coverage  </a:t>
            </a:r>
          </a:p>
        </p:txBody>
      </p:sp>
    </p:spTree>
    <p:extLst>
      <p:ext uri="{BB962C8B-B14F-4D97-AF65-F5344CB8AC3E}">
        <p14:creationId xmlns:p14="http://schemas.microsoft.com/office/powerpoint/2010/main" val="280591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3C0BEC-9CDA-48A2-91D3-133EFE19BE9D}"/>
              </a:ext>
            </a:extLst>
          </p:cNvPr>
          <p:cNvSpPr>
            <a:spLocks noGrp="1"/>
          </p:cNvSpPr>
          <p:nvPr>
            <p:ph idx="1"/>
          </p:nvPr>
        </p:nvSpPr>
        <p:spPr/>
        <p:txBody>
          <a:bodyPr>
            <a:normAutofit/>
          </a:bodyPr>
          <a:lstStyle/>
          <a:p>
            <a:pPr marL="0" indent="0">
              <a:buNone/>
            </a:pPr>
            <a:r>
              <a:rPr lang="en-US" sz="2200" dirty="0">
                <a:solidFill>
                  <a:schemeClr val="accent4">
                    <a:lumMod val="50000"/>
                  </a:schemeClr>
                </a:solidFill>
              </a:rPr>
              <a:t>Awareness/Education </a:t>
            </a:r>
          </a:p>
          <a:p>
            <a:r>
              <a:rPr lang="en-US" b="0" i="1" dirty="0"/>
              <a:t>Too much misinformation people have read and then believe, causing them to not get vaccinated. Low education levels may contribute to this issue. </a:t>
            </a:r>
            <a:r>
              <a:rPr lang="en-US" b="0" dirty="0">
                <a:solidFill>
                  <a:schemeClr val="bg1">
                    <a:lumMod val="65000"/>
                  </a:schemeClr>
                </a:solidFill>
              </a:rPr>
              <a:t>– Community Leader </a:t>
            </a:r>
          </a:p>
          <a:p>
            <a:r>
              <a:rPr lang="en-US" b="0" i="1" dirty="0"/>
              <a:t>Many people don't have access or knowledge of how to use the internet to access services that are available. Also, many in the community aren't up to speed on the pandemic we are facing.</a:t>
            </a:r>
            <a:r>
              <a:rPr lang="en-US" b="0" i="1" dirty="0">
                <a:solidFill>
                  <a:schemeClr val="bg1">
                    <a:lumMod val="65000"/>
                  </a:schemeClr>
                </a:solidFill>
              </a:rPr>
              <a:t> </a:t>
            </a:r>
            <a:r>
              <a:rPr lang="en-US" b="0" dirty="0">
                <a:solidFill>
                  <a:schemeClr val="bg1">
                    <a:lumMod val="65000"/>
                  </a:schemeClr>
                </a:solidFill>
              </a:rPr>
              <a:t>– Community Leader</a:t>
            </a:r>
          </a:p>
          <a:p>
            <a:pPr marL="0" indent="0">
              <a:buNone/>
            </a:pPr>
            <a:r>
              <a:rPr lang="en-US" sz="2200" dirty="0">
                <a:solidFill>
                  <a:schemeClr val="accent4">
                    <a:lumMod val="50000"/>
                  </a:schemeClr>
                </a:solidFill>
              </a:rPr>
              <a:t>Limited Vaccination &amp; Testing Coverage </a:t>
            </a:r>
          </a:p>
          <a:p>
            <a:r>
              <a:rPr lang="en-US" b="0" i="1" dirty="0"/>
              <a:t>Lack of testing and vaccinations</a:t>
            </a:r>
            <a:r>
              <a:rPr lang="en-US" i="1" dirty="0"/>
              <a:t>.</a:t>
            </a:r>
            <a:r>
              <a:rPr lang="en-US" b="0" i="1" dirty="0"/>
              <a:t> </a:t>
            </a:r>
            <a:r>
              <a:rPr lang="en-US" b="0" dirty="0">
                <a:solidFill>
                  <a:schemeClr val="bg1">
                    <a:lumMod val="65000"/>
                  </a:schemeClr>
                </a:solidFill>
              </a:rPr>
              <a:t>– Community Leader </a:t>
            </a:r>
          </a:p>
          <a:p>
            <a:r>
              <a:rPr lang="en-US" b="0" i="1" dirty="0"/>
              <a:t>It is out of control in every county. Lack of vaccinated individuals contributes to the continuation of the pandemic</a:t>
            </a:r>
            <a:r>
              <a:rPr lang="en-US" b="0" dirty="0"/>
              <a:t>. </a:t>
            </a:r>
            <a:r>
              <a:rPr lang="en-US" b="0" dirty="0">
                <a:solidFill>
                  <a:schemeClr val="bg1">
                    <a:lumMod val="65000"/>
                  </a:schemeClr>
                </a:solidFill>
              </a:rPr>
              <a:t>– Social Services Provider</a:t>
            </a:r>
            <a:endParaRPr lang="en-US" dirty="0">
              <a:solidFill>
                <a:schemeClr val="bg1">
                  <a:lumMod val="65000"/>
                </a:schemeClr>
              </a:solidFill>
            </a:endParaRPr>
          </a:p>
        </p:txBody>
      </p:sp>
      <p:sp>
        <p:nvSpPr>
          <p:cNvPr id="4" name="Title 2">
            <a:extLst>
              <a:ext uri="{FF2B5EF4-FFF2-40B4-BE49-F238E27FC236}">
                <a16:creationId xmlns:a16="http://schemas.microsoft.com/office/drawing/2014/main" id="{EB380E45-31D5-479C-8748-4D0397AAFE1A}"/>
              </a:ext>
            </a:extLst>
          </p:cNvPr>
          <p:cNvSpPr>
            <a:spLocks noGrp="1"/>
          </p:cNvSpPr>
          <p:nvPr>
            <p:ph type="title"/>
          </p:nvPr>
        </p:nvSpPr>
        <p:spPr>
          <a:xfrm>
            <a:off x="457200" y="545306"/>
            <a:ext cx="8229600" cy="763588"/>
          </a:xfrm>
        </p:spPr>
        <p:txBody>
          <a:bodyPr/>
          <a:lstStyle/>
          <a:p>
            <a:r>
              <a:rPr lang="en-US" sz="2800" dirty="0"/>
              <a:t>Key Informants: </a:t>
            </a:r>
            <a:br>
              <a:rPr lang="en-US" sz="2800" dirty="0"/>
            </a:br>
            <a:r>
              <a:rPr lang="en-US" sz="2800" dirty="0"/>
              <a:t>Top Reasons for "Major Problem" Responses </a:t>
            </a:r>
          </a:p>
        </p:txBody>
      </p:sp>
    </p:spTree>
    <p:extLst>
      <p:ext uri="{BB962C8B-B14F-4D97-AF65-F5344CB8AC3E}">
        <p14:creationId xmlns:p14="http://schemas.microsoft.com/office/powerpoint/2010/main" val="125053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Activities</a:t>
            </a:r>
          </a:p>
        </p:txBody>
      </p:sp>
      <p:sp>
        <p:nvSpPr>
          <p:cNvPr id="5" name="Text Placeholder 4"/>
          <p:cNvSpPr>
            <a:spLocks noGrp="1"/>
          </p:cNvSpPr>
          <p:nvPr>
            <p:ph idx="1"/>
          </p:nvPr>
        </p:nvSpPr>
        <p:spPr/>
        <p:txBody>
          <a:bodyPr>
            <a:normAutofit/>
          </a:bodyPr>
          <a:lstStyle/>
          <a:p>
            <a:pPr marL="228600" indent="0" algn="l">
              <a:spcBef>
                <a:spcPts val="1200"/>
              </a:spcBef>
              <a:spcAft>
                <a:spcPts val="600"/>
              </a:spcAft>
              <a:buNone/>
            </a:pPr>
            <a:r>
              <a:rPr lang="en-US" sz="2400" dirty="0">
                <a:ln w="3175">
                  <a:noFill/>
                </a:ln>
                <a:solidFill>
                  <a:schemeClr val="accent3">
                    <a:lumMod val="50000"/>
                  </a:schemeClr>
                </a:solidFill>
              </a:rPr>
              <a:t>Presentation</a:t>
            </a:r>
          </a:p>
          <a:p>
            <a:pPr marL="514350" indent="-285750" algn="l">
              <a:spcBef>
                <a:spcPts val="1200"/>
              </a:spcBef>
              <a:spcAft>
                <a:spcPts val="600"/>
              </a:spcAft>
              <a:buFont typeface="Arial" pitchFamily="34" charset="0"/>
              <a:buChar char="•"/>
            </a:pPr>
            <a:r>
              <a:rPr lang="en-US" sz="2400" b="0" dirty="0">
                <a:ln w="3175">
                  <a:noFill/>
                </a:ln>
                <a:solidFill>
                  <a:sysClr val="windowText" lastClr="000000"/>
                </a:solidFill>
              </a:rPr>
              <a:t>Represents just a fraction of the data collected through this assessment.</a:t>
            </a:r>
          </a:p>
          <a:p>
            <a:pPr marL="514350" indent="-285750" algn="l">
              <a:spcBef>
                <a:spcPts val="1200"/>
              </a:spcBef>
              <a:spcAft>
                <a:spcPts val="600"/>
              </a:spcAft>
              <a:buFont typeface="Arial" pitchFamily="34" charset="0"/>
              <a:buChar char="•"/>
            </a:pPr>
            <a:r>
              <a:rPr lang="en-US" sz="2400" b="0" dirty="0">
                <a:ln w="3175">
                  <a:noFill/>
                </a:ln>
                <a:solidFill>
                  <a:sysClr val="windowText" lastClr="000000"/>
                </a:solidFill>
              </a:rPr>
              <a:t>Primarily focuses on areas of need (“Priority Areas"); however, there were positive findings for the area as well.</a:t>
            </a:r>
          </a:p>
          <a:p>
            <a:pPr marL="514350" indent="-285750" algn="l">
              <a:spcBef>
                <a:spcPts val="1200"/>
              </a:spcBef>
              <a:spcAft>
                <a:spcPts val="600"/>
              </a:spcAft>
              <a:buFont typeface="Arial" pitchFamily="34" charset="0"/>
              <a:buChar char="•"/>
            </a:pPr>
            <a:r>
              <a:rPr lang="en-US" sz="2400" b="0" dirty="0">
                <a:ln w="3175">
                  <a:noFill/>
                </a:ln>
                <a:solidFill>
                  <a:sysClr val="windowText" lastClr="000000"/>
                </a:solidFill>
              </a:rPr>
              <a:t>Will allow for Q&amp;A at the end.</a:t>
            </a:r>
          </a:p>
        </p:txBody>
      </p:sp>
    </p:spTree>
    <p:custDataLst>
      <p:tags r:id="rId1"/>
    </p:custDataLst>
    <p:extLst>
      <p:ext uri="{BB962C8B-B14F-4D97-AF65-F5344CB8AC3E}">
        <p14:creationId xmlns:p14="http://schemas.microsoft.com/office/powerpoint/2010/main" val="228519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chemeClr val="bg1">
                    <a:lumMod val="65000"/>
                  </a:schemeClr>
                </a:solidFill>
              </a:rPr>
              <a:t>Priority Areas</a:t>
            </a:r>
          </a:p>
          <a:p>
            <a:pPr marL="628650" lvl="1" indent="-457200">
              <a:buSzPct val="90000"/>
              <a:buFont typeface="+mj-lt"/>
              <a:buAutoNum type="arabicPeriod"/>
              <a:defRPr/>
            </a:pPr>
            <a:r>
              <a:rPr lang="en-US" dirty="0">
                <a:solidFill>
                  <a:schemeClr val="bg1">
                    <a:lumMod val="65000"/>
                  </a:schemeClr>
                </a:solidFill>
              </a:rPr>
              <a:t>Substance Abuse</a:t>
            </a:r>
          </a:p>
          <a:p>
            <a:pPr marL="628650" lvl="1" indent="-457200">
              <a:buSzPct val="90000"/>
              <a:buFont typeface="+mj-lt"/>
              <a:buAutoNum type="arabicPeriod"/>
              <a:defRPr/>
            </a:pPr>
            <a:r>
              <a:rPr lang="en-US" dirty="0">
                <a:solidFill>
                  <a:schemeClr val="bg1">
                    <a:lumMod val="65000"/>
                  </a:schemeClr>
                </a:solidFill>
              </a:rPr>
              <a:t>Mental Health</a:t>
            </a:r>
          </a:p>
          <a:p>
            <a:pPr marL="628650" lvl="1" indent="-457200">
              <a:buSzPct val="90000"/>
              <a:buFont typeface="+mj-lt"/>
              <a:buAutoNum type="arabicPeriod"/>
              <a:defRPr/>
            </a:pPr>
            <a:r>
              <a:rPr lang="en-US" dirty="0">
                <a:solidFill>
                  <a:schemeClr val="bg1">
                    <a:lumMod val="65000"/>
                  </a:schemeClr>
                </a:solidFill>
              </a:rPr>
              <a:t>Nutrition, Physical Activity &amp; Weight</a:t>
            </a:r>
          </a:p>
          <a:p>
            <a:pPr marL="628650" lvl="1" indent="-457200">
              <a:buSzPct val="90000"/>
              <a:buFont typeface="+mj-lt"/>
              <a:buAutoNum type="arabicPeriod"/>
              <a:defRPr/>
            </a:pPr>
            <a:r>
              <a:rPr lang="en-US" dirty="0">
                <a:solidFill>
                  <a:schemeClr val="bg1">
                    <a:lumMod val="65000"/>
                  </a:schemeClr>
                </a:solidFill>
              </a:rPr>
              <a:t>Tobacco Use</a:t>
            </a:r>
          </a:p>
          <a:p>
            <a:pPr marL="628650" lvl="1" indent="-457200">
              <a:buSzPct val="90000"/>
              <a:buFont typeface="+mj-lt"/>
              <a:buAutoNum type="arabicPeriod"/>
              <a:defRPr/>
            </a:pPr>
            <a:r>
              <a:rPr lang="en-US" dirty="0">
                <a:solidFill>
                  <a:schemeClr val="bg1">
                    <a:lumMod val="65000"/>
                  </a:schemeClr>
                </a:solidFill>
              </a:rPr>
              <a:t>Respiratory Diseases (esp. COVID-19)</a:t>
            </a:r>
          </a:p>
          <a:p>
            <a:pPr marL="628650" lvl="1" indent="-457200">
              <a:buSzPct val="90000"/>
              <a:buFont typeface="+mj-lt"/>
              <a:buAutoNum type="arabicPeriod"/>
              <a:defRPr/>
            </a:pPr>
            <a:r>
              <a:rPr lang="en-US" b="1" dirty="0">
                <a:solidFill>
                  <a:srgbClr val="A5D867">
                    <a:lumMod val="50000"/>
                  </a:srgb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Cancer</a:t>
            </a:r>
          </a:p>
          <a:p>
            <a:pPr marL="628650" lvl="1" indent="-457200">
              <a:buSzPct val="90000"/>
              <a:buFont typeface="+mj-lt"/>
              <a:buAutoNum type="arabicPeriod"/>
              <a:defRPr/>
            </a:pPr>
            <a:r>
              <a:rPr lang="en-US">
                <a:solidFill>
                  <a:schemeClr val="bg1">
                    <a:lumMod val="65000"/>
                  </a:schemeClr>
                </a:solidFill>
              </a:rPr>
              <a:t>Potentially Disabling Conditions</a:t>
            </a:r>
            <a:endParaRPr lang="en-US" dirty="0">
              <a:solidFill>
                <a:schemeClr val="bg1">
                  <a:lumMod val="65000"/>
                </a:scheme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chemeClr val="bg1">
                    <a:lumMod val="65000"/>
                  </a:scheme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322535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Coronary Heart Disease: Age-Adjusted Mortality</a:t>
            </a:r>
            <a:br>
              <a:rPr lang="en-US" b="0" dirty="0"/>
            </a:br>
            <a:r>
              <a:rPr lang="en-US" sz="1800" b="0" dirty="0">
                <a:solidFill>
                  <a:schemeClr val="tx1"/>
                </a:solidFill>
              </a:rPr>
              <a:t>(2015-2019</a:t>
            </a:r>
            <a:r>
              <a:rPr lang="en-US" sz="1800" b="0" dirty="0">
                <a:solidFill>
                  <a:srgbClr val="FF0000"/>
                </a:solidFill>
              </a:rPr>
              <a:t> </a:t>
            </a:r>
            <a:r>
              <a:rPr lang="en-US" sz="1800" b="0" dirty="0">
                <a:solidFill>
                  <a:schemeClr val="tx1"/>
                </a:solidFill>
              </a:rPr>
              <a:t>Annual Average Deaths per 100,000 Population)</a:t>
            </a:r>
            <a:br>
              <a:rPr lang="en-US" sz="1800" b="0" dirty="0">
                <a:solidFill>
                  <a:schemeClr val="tx1"/>
                </a:solidFill>
              </a:rPr>
            </a:br>
            <a:r>
              <a:rPr lang="en-US" sz="1600" b="0" dirty="0">
                <a:solidFill>
                  <a:schemeClr val="tx1">
                    <a:lumMod val="65000"/>
                    <a:lumOff val="35000"/>
                  </a:schemeClr>
                </a:solidFill>
              </a:rPr>
              <a:t>Healthy People 2030 = 90.9 or Lower</a:t>
            </a:r>
          </a:p>
        </p:txBody>
      </p:sp>
      <p:sp>
        <p:nvSpPr>
          <p:cNvPr id="8" name="Subtitle 7"/>
          <p:cNvSpPr>
            <a:spLocks noGrp="1"/>
          </p:cNvSpPr>
          <p:nvPr>
            <p:ph type="subTitle" idx="1"/>
          </p:nvPr>
        </p:nvSpPr>
        <p:spPr/>
        <p:txBody>
          <a:bodyPr>
            <a:normAutofit/>
          </a:bodyPr>
          <a:lstStyle/>
          <a:p>
            <a:r>
              <a:rPr lang="en-US" dirty="0">
                <a:solidFill>
                  <a:schemeClr val="tx1">
                    <a:lumMod val="65000"/>
                    <a:lumOff val="35000"/>
                  </a:schemeClr>
                </a:solidFill>
              </a:rPr>
              <a:t>Sources:	● 	Centers for Disease Control and Prevention, National Vital Statistics System. Accessed via CDC WONDER.</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	●	US Department of Health and Human Services. Healthy People 2030. August 2030. http://www.healthypeople.gov</a:t>
            </a:r>
          </a:p>
          <a:p>
            <a:r>
              <a:rPr lang="en-US" dirty="0">
                <a:solidFill>
                  <a:schemeClr val="tx1">
                    <a:lumMod val="65000"/>
                    <a:lumOff val="35000"/>
                  </a:schemeClr>
                </a:solidFill>
              </a:rPr>
              <a:t>Notes: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 age-adjusted to the 2000 US Standard Population.</a:t>
            </a:r>
          </a:p>
          <a:p>
            <a:endParaRPr lang="en-US" dirty="0">
              <a:solidFill>
                <a:schemeClr val="tx1">
                  <a:lumMod val="65000"/>
                  <a:lumOff val="35000"/>
                </a:schemeClr>
              </a:solidFill>
            </a:endParaRPr>
          </a:p>
          <a:p>
            <a:endParaRPr lang="en-US" dirty="0">
              <a:solidFill>
                <a:schemeClr val="tx1">
                  <a:lumMod val="65000"/>
                  <a:lumOff val="35000"/>
                </a:schemeClr>
              </a:solidFill>
            </a:endParaRPr>
          </a:p>
        </p:txBody>
      </p:sp>
      <p:graphicFrame>
        <p:nvGraphicFramePr>
          <p:cNvPr id="6" name="2e"/>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54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Stroke: Age-Adjusted Mortality</a:t>
            </a:r>
            <a:br>
              <a:rPr lang="en-US" b="0" dirty="0"/>
            </a:br>
            <a:r>
              <a:rPr lang="en-US" sz="1800" b="0" dirty="0"/>
              <a:t>(</a:t>
            </a:r>
            <a:r>
              <a:rPr lang="en-US" sz="1800" b="0" dirty="0">
                <a:solidFill>
                  <a:schemeClr val="tx1"/>
                </a:solidFill>
              </a:rPr>
              <a:t>2015-2019</a:t>
            </a:r>
            <a:r>
              <a:rPr lang="en-US" sz="1800" b="0" dirty="0"/>
              <a:t> Annual Average Deaths per 100,000 Population)</a:t>
            </a:r>
            <a:r>
              <a:rPr lang="en-US" sz="2000" b="0" dirty="0">
                <a:solidFill>
                  <a:schemeClr val="tx1"/>
                </a:solidFill>
              </a:rPr>
              <a:t> </a:t>
            </a:r>
            <a:br>
              <a:rPr lang="en-US" sz="2000" b="0" dirty="0">
                <a:solidFill>
                  <a:schemeClr val="tx1"/>
                </a:solidFill>
              </a:rPr>
            </a:br>
            <a:r>
              <a:rPr lang="en-US" sz="1600" b="0" dirty="0">
                <a:solidFill>
                  <a:schemeClr val="tx1">
                    <a:lumMod val="65000"/>
                    <a:lumOff val="35000"/>
                  </a:schemeClr>
                </a:solidFill>
              </a:rPr>
              <a:t>Healthy People 2030 = 33.4 or Lower</a:t>
            </a:r>
            <a:endParaRPr lang="en-US" sz="1800" b="0" dirty="0">
              <a:solidFill>
                <a:schemeClr val="tx1">
                  <a:lumMod val="65000"/>
                  <a:lumOff val="35000"/>
                </a:schemeClr>
              </a:solidFill>
            </a:endParaRPr>
          </a:p>
        </p:txBody>
      </p:sp>
      <p:sp>
        <p:nvSpPr>
          <p:cNvPr id="8" name="Subtitle 7"/>
          <p:cNvSpPr>
            <a:spLocks noGrp="1"/>
          </p:cNvSpPr>
          <p:nvPr>
            <p:ph type="subTitle" idx="1"/>
          </p:nvPr>
        </p:nvSpPr>
        <p:spPr/>
        <p:txBody>
          <a:bodyPr>
            <a:normAutofit/>
          </a:bodyPr>
          <a:lstStyle/>
          <a:p>
            <a:r>
              <a:rPr lang="en-US" dirty="0">
                <a:solidFill>
                  <a:schemeClr val="tx1">
                    <a:lumMod val="65000"/>
                    <a:lumOff val="35000"/>
                  </a:schemeClr>
                </a:solidFill>
              </a:rPr>
              <a:t>Sources:	● 	Centers for Disease Control and Prevention, National Vital Statistics System. Accessed via CDC WONDER.</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	●	US Department of Health and Human Services. Healthy People 2030. August 2030. http://www.healthypeople.gov</a:t>
            </a:r>
          </a:p>
          <a:p>
            <a:r>
              <a:rPr lang="en-US" dirty="0">
                <a:solidFill>
                  <a:schemeClr val="tx1">
                    <a:lumMod val="65000"/>
                    <a:lumOff val="35000"/>
                  </a:schemeClr>
                </a:solidFill>
              </a:rPr>
              <a:t>Notes: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 age-adjusted to the 2000 US Standard Population.</a:t>
            </a: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dirty="0">
              <a:solidFill>
                <a:schemeClr val="tx1">
                  <a:lumMod val="65000"/>
                  <a:lumOff val="35000"/>
                </a:schemeClr>
              </a:solidFill>
            </a:endParaRPr>
          </a:p>
        </p:txBody>
      </p:sp>
      <p:graphicFrame>
        <p:nvGraphicFramePr>
          <p:cNvPr id="7" name="2e"/>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47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Priority Areas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Substance Abuse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Mental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Nutrition, Physical Activity &amp; Weight</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Tobacco Use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Respiratory Diseases (esp. COVID-19)</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1" i="0" u="none" strike="noStrike" kern="1200" cap="none" spc="0" normalizeH="0" baseline="0" noProof="0" dirty="0">
                <a:ln>
                  <a:noFill/>
                </a:ln>
                <a:solidFill>
                  <a:srgbClr val="A5D867">
                    <a:lumMod val="50000"/>
                  </a:srgb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Cancer</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a:ln>
                  <a:noFill/>
                </a:ln>
                <a:solidFill>
                  <a:schemeClr val="bg1">
                    <a:lumMod val="65000"/>
                  </a:schemeClr>
                </a:solidFill>
                <a:effectLst/>
                <a:uLnTx/>
                <a:uFillTx/>
                <a:latin typeface="Arial"/>
                <a:ea typeface="+mn-ea"/>
                <a:cs typeface="Arial"/>
              </a:rPr>
              <a:t>Potentially Disabling Conditions</a:t>
            </a:r>
            <a:endPar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Infant Health &amp; Family Planning</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398068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Uninsured Population</a:t>
            </a:r>
            <a:br>
              <a:rPr lang="en-US" b="0" dirty="0"/>
            </a:br>
            <a:r>
              <a:rPr lang="en-US" sz="1800" b="0" dirty="0"/>
              <a:t>(</a:t>
            </a:r>
            <a:r>
              <a:rPr lang="en-US" sz="1800" b="0" dirty="0">
                <a:solidFill>
                  <a:schemeClr val="tx1"/>
                </a:solidFill>
              </a:rPr>
              <a:t>2019</a:t>
            </a:r>
            <a:r>
              <a:rPr lang="en-US" sz="1800" b="0" dirty="0"/>
              <a:t>)</a:t>
            </a:r>
            <a:br>
              <a:rPr lang="en-US" sz="1800" b="0" dirty="0"/>
            </a:br>
            <a:r>
              <a:rPr lang="en-US" sz="1600" b="0" dirty="0">
                <a:solidFill>
                  <a:schemeClr val="tx1">
                    <a:lumMod val="65000"/>
                    <a:lumOff val="35000"/>
                  </a:schemeClr>
                </a:solidFill>
              </a:rPr>
              <a:t>Healthy People 2030 Target = 7.9%</a:t>
            </a:r>
            <a:endParaRPr lang="en-US" sz="1800" b="0" dirty="0">
              <a:solidFill>
                <a:schemeClr val="tx1">
                  <a:lumMod val="65000"/>
                  <a:lumOff val="35000"/>
                </a:schemeClr>
              </a:solidFill>
            </a:endParaRPr>
          </a:p>
        </p:txBody>
      </p:sp>
      <p:sp>
        <p:nvSpPr>
          <p:cNvPr id="8" name="Subtitle 7"/>
          <p:cNvSpPr>
            <a:spLocks noGrp="1"/>
          </p:cNvSpPr>
          <p:nvPr>
            <p:ph type="subTitle" idx="1"/>
          </p:nvPr>
        </p:nvSpPr>
        <p:spPr/>
        <p:txBody>
          <a:bodyPr/>
          <a:lstStyle/>
          <a:p>
            <a:r>
              <a:rPr lang="en-US" dirty="0">
                <a:solidFill>
                  <a:schemeClr val="tx1">
                    <a:lumMod val="65000"/>
                    <a:lumOff val="35000"/>
                  </a:schemeClr>
                </a:solidFill>
              </a:rPr>
              <a:t>Sources:	●	US Census Bureau, Small Area Health Insurance Estimates. &amp; American Community Survey 5-year estimates.</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	●	US Department of Health and Human Services. Healthy People 2030. August 2030. http://www.healthypeople.gov</a:t>
            </a:r>
          </a:p>
          <a:p>
            <a:r>
              <a:rPr lang="en-US" dirty="0">
                <a:solidFill>
                  <a:schemeClr val="tx1">
                    <a:lumMod val="65000"/>
                    <a:lumOff val="35000"/>
                  </a:schemeClr>
                </a:solidFill>
              </a:rPr>
              <a:t>Notes:	●	The lack of health insurance is considered a </a:t>
            </a:r>
            <a:r>
              <a:rPr lang="en-US" i="1" dirty="0">
                <a:solidFill>
                  <a:schemeClr val="tx1">
                    <a:lumMod val="65000"/>
                    <a:lumOff val="35000"/>
                  </a:schemeClr>
                </a:solidFill>
              </a:rPr>
              <a:t>key driver</a:t>
            </a:r>
            <a:r>
              <a:rPr lang="en-US" dirty="0">
                <a:solidFill>
                  <a:schemeClr val="tx1">
                    <a:lumMod val="65000"/>
                    <a:lumOff val="35000"/>
                  </a:schemeClr>
                </a:solidFill>
              </a:rPr>
              <a:t> of health status. This indicator is relevant because lack of insurance is a primary barrier to healthcare access (including regular primary care, specialty care, and other health services) that contributes to poor health status.</a:t>
            </a:r>
          </a:p>
        </p:txBody>
      </p:sp>
      <p:graphicFrame>
        <p:nvGraphicFramePr>
          <p:cNvPr id="11" name="Chart Placeholder 10"/>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651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Access to Primary Care</a:t>
            </a:r>
            <a:br>
              <a:rPr lang="en-US" b="0" dirty="0"/>
            </a:br>
            <a:r>
              <a:rPr lang="en-US" sz="1800" b="0" dirty="0"/>
              <a:t>(Number of Primary Care Physicians per 100,000 Population, 2021)</a:t>
            </a:r>
          </a:p>
        </p:txBody>
      </p:sp>
      <p:sp>
        <p:nvSpPr>
          <p:cNvPr id="8" name="Subtitle 7"/>
          <p:cNvSpPr>
            <a:spLocks noGrp="1"/>
          </p:cNvSpPr>
          <p:nvPr>
            <p:ph type="subTitle" idx="1"/>
          </p:nvPr>
        </p:nvSpPr>
        <p:spPr/>
        <p:txBody>
          <a:bodyPr>
            <a:normAutofit/>
          </a:bodyPr>
          <a:lstStyle/>
          <a:p>
            <a:r>
              <a:rPr lang="en-US" dirty="0">
                <a:solidFill>
                  <a:schemeClr val="tx1">
                    <a:lumMod val="65000"/>
                    <a:lumOff val="35000"/>
                  </a:schemeClr>
                </a:solidFill>
              </a:rPr>
              <a:t>Sources: 	●	US Department of Health &amp; Human Services, Health Resources and Services Administration, Area Health Resource File.</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Notes:	●	Doctors classified as "primary care physicians" by the AMA include: General Family Medicine MDs and DOs, General Practice MDs and DOs, General Internal Medicine MDs, and General Pediatrics MDs. Physicians age 75 and over and physicians practicing sub-specialties within the listed specialties are excluded. This indicator is relevant because a shortage of health professionals contributes to access and health status issues.</a:t>
            </a:r>
          </a:p>
        </p:txBody>
      </p:sp>
      <p:graphicFrame>
        <p:nvGraphicFramePr>
          <p:cNvPr id="9" name="2e"/>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921019" y="4309744"/>
            <a:ext cx="182217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Segoe UI" pitchFamily="34" charset="0"/>
                <a:cs typeface="Arial" panose="020B0604020202020204" pitchFamily="34" charset="0"/>
              </a:rPr>
              <a:t>18 Primary Care Physicians</a:t>
            </a:r>
          </a:p>
        </p:txBody>
      </p:sp>
    </p:spTree>
    <p:extLst>
      <p:ext uri="{BB962C8B-B14F-4D97-AF65-F5344CB8AC3E}">
        <p14:creationId xmlns:p14="http://schemas.microsoft.com/office/powerpoint/2010/main" val="262528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chemeClr val="bg1">
                    <a:lumMod val="65000"/>
                  </a:schemeClr>
                </a:solidFill>
              </a:rPr>
              <a:t>Priority Areas</a:t>
            </a:r>
          </a:p>
          <a:p>
            <a:pPr marL="628650" lvl="1" indent="-457200">
              <a:buSzPct val="90000"/>
              <a:buFont typeface="+mj-lt"/>
              <a:buAutoNum type="arabicPeriod"/>
              <a:defRPr/>
            </a:pPr>
            <a:r>
              <a:rPr lang="en-US" dirty="0">
                <a:solidFill>
                  <a:schemeClr val="bg1">
                    <a:lumMod val="65000"/>
                  </a:schemeClr>
                </a:solidFill>
              </a:rPr>
              <a:t>Substance Abuse</a:t>
            </a:r>
          </a:p>
          <a:p>
            <a:pPr marL="628650" lvl="1" indent="-457200">
              <a:buSzPct val="90000"/>
              <a:buFont typeface="+mj-lt"/>
              <a:buAutoNum type="arabicPeriod"/>
              <a:defRPr/>
            </a:pPr>
            <a:r>
              <a:rPr lang="en-US" dirty="0">
                <a:solidFill>
                  <a:schemeClr val="bg1">
                    <a:lumMod val="65000"/>
                  </a:schemeClr>
                </a:solidFill>
              </a:rPr>
              <a:t>Mental Health</a:t>
            </a:r>
          </a:p>
          <a:p>
            <a:pPr marL="628650" lvl="1" indent="-457200">
              <a:buSzPct val="90000"/>
              <a:buFont typeface="+mj-lt"/>
              <a:buAutoNum type="arabicPeriod"/>
              <a:defRPr/>
            </a:pPr>
            <a:r>
              <a:rPr lang="en-US" dirty="0">
                <a:solidFill>
                  <a:schemeClr val="bg1">
                    <a:lumMod val="65000"/>
                  </a:schemeClr>
                </a:solidFill>
              </a:rPr>
              <a:t>Nutrition, Physical Activity &amp; Weight</a:t>
            </a:r>
          </a:p>
          <a:p>
            <a:pPr marL="628650" lvl="1" indent="-457200">
              <a:buSzPct val="90000"/>
              <a:buFont typeface="+mj-lt"/>
              <a:buAutoNum type="arabicPeriod"/>
              <a:defRPr/>
            </a:pPr>
            <a:r>
              <a:rPr lang="en-US" dirty="0">
                <a:solidFill>
                  <a:schemeClr val="bg1">
                    <a:lumMod val="65000"/>
                  </a:schemeClr>
                </a:solidFill>
              </a:rPr>
              <a:t>Tobacco Use</a:t>
            </a:r>
          </a:p>
          <a:p>
            <a:pPr marL="628650" lvl="1" indent="-457200">
              <a:buSzPct val="90000"/>
              <a:buFont typeface="+mj-lt"/>
              <a:buAutoNum type="arabicPeriod"/>
              <a:defRPr/>
            </a:pPr>
            <a:r>
              <a:rPr lang="en-US" dirty="0">
                <a:solidFill>
                  <a:schemeClr val="bg1">
                    <a:lumMod val="65000"/>
                  </a:schemeClr>
                </a:solidFill>
              </a:rPr>
              <a:t>Respiratory Diseases (esp. COVID-19)</a:t>
            </a:r>
          </a:p>
          <a:p>
            <a:pPr marL="628650" lvl="1" indent="-457200">
              <a:buSzPct val="90000"/>
              <a:buFont typeface="+mj-lt"/>
              <a:buAutoNum type="arabicPeriod"/>
              <a:defRPr/>
            </a:pPr>
            <a:r>
              <a:rPr lang="en-US" dirty="0">
                <a:solidFill>
                  <a:schemeClr val="bg1">
                    <a:lumMod val="65000"/>
                  </a:scheme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1" i="0" u="none" strike="noStrike" kern="1200" cap="none" spc="0" normalizeH="0" baseline="0" noProof="0" dirty="0">
                <a:ln>
                  <a:noFill/>
                </a:ln>
                <a:solidFill>
                  <a:srgbClr val="A5D867">
                    <a:lumMod val="50000"/>
                  </a:srgbClr>
                </a:solidFill>
                <a:effectLst/>
                <a:uLnTx/>
                <a:uFillTx/>
                <a:latin typeface="Arial"/>
                <a:ea typeface="+mn-ea"/>
                <a:cs typeface="Arial"/>
              </a:rPr>
              <a:t>Cancer</a:t>
            </a:r>
          </a:p>
          <a:p>
            <a:pPr marL="628650" lvl="1" indent="-457200">
              <a:buSzPct val="90000"/>
              <a:buFont typeface="+mj-lt"/>
              <a:buAutoNum type="arabicPeriod"/>
              <a:defRPr/>
            </a:pPr>
            <a:r>
              <a:rPr lang="en-US">
                <a:solidFill>
                  <a:schemeClr val="bg1">
                    <a:lumMod val="65000"/>
                  </a:schemeClr>
                </a:solidFill>
              </a:rPr>
              <a:t>Potentially Disabling Conditions</a:t>
            </a:r>
            <a:endParaRPr lang="en-US" dirty="0">
              <a:solidFill>
                <a:schemeClr val="bg1">
                  <a:lumMod val="65000"/>
                </a:scheme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chemeClr val="bg1">
                    <a:lumMod val="65000"/>
                  </a:scheme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376460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Cancer Incidence Rates by Site</a:t>
            </a:r>
            <a:br>
              <a:rPr lang="en-US" b="0" dirty="0"/>
            </a:br>
            <a:r>
              <a:rPr lang="en-US" sz="1800" b="0" dirty="0"/>
              <a:t>(Annual Average Age-Adjusted Incidence per 100,000 Population, 2014-2018)</a:t>
            </a:r>
          </a:p>
        </p:txBody>
      </p:sp>
      <p:sp>
        <p:nvSpPr>
          <p:cNvPr id="8" name="Subtitle 7"/>
          <p:cNvSpPr>
            <a:spLocks noGrp="1"/>
          </p:cNvSpPr>
          <p:nvPr>
            <p:ph type="subTitle" idx="1"/>
          </p:nvPr>
        </p:nvSpPr>
        <p:spPr/>
        <p:txBody>
          <a:bodyPr/>
          <a:lstStyle/>
          <a:p>
            <a:r>
              <a:rPr lang="en-US" dirty="0">
                <a:solidFill>
                  <a:schemeClr val="tx1">
                    <a:lumMod val="65000"/>
                    <a:lumOff val="35000"/>
                  </a:schemeClr>
                </a:solidFill>
              </a:rPr>
              <a:t>Sources: 	●	State Cancer Profiles.</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Notes:	●	This indicator reports the age adjusted incidence rate (cases per 100,000 population per year) of cancers, adjusted to 2000 US standard population age groups (under age 1, 1-4, 5-9, ..., 80-84, 85 and older). This indicator is relevant because cancer is a leading cause of death and it is important to identify cancers separately to better target interventions.</a:t>
            </a:r>
          </a:p>
        </p:txBody>
      </p:sp>
      <p:graphicFrame>
        <p:nvGraphicFramePr>
          <p:cNvPr id="11" name="NoAdd"/>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328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chemeClr val="bg1">
                    <a:lumMod val="65000"/>
                  </a:schemeClr>
                </a:solidFill>
              </a:rPr>
              <a:t>Priority Areas</a:t>
            </a:r>
          </a:p>
          <a:p>
            <a:pPr marL="628650" lvl="1" indent="-457200">
              <a:buSzPct val="90000"/>
              <a:buFont typeface="+mj-lt"/>
              <a:buAutoNum type="arabicPeriod"/>
              <a:defRPr/>
            </a:pPr>
            <a:r>
              <a:rPr lang="en-US" dirty="0">
                <a:solidFill>
                  <a:schemeClr val="bg1">
                    <a:lumMod val="65000"/>
                  </a:schemeClr>
                </a:solidFill>
              </a:rPr>
              <a:t>Substance Abuse</a:t>
            </a:r>
          </a:p>
          <a:p>
            <a:pPr marL="628650" lvl="1" indent="-457200">
              <a:buSzPct val="90000"/>
              <a:buFont typeface="+mj-lt"/>
              <a:buAutoNum type="arabicPeriod"/>
              <a:defRPr/>
            </a:pPr>
            <a:r>
              <a:rPr lang="en-US" dirty="0">
                <a:solidFill>
                  <a:schemeClr val="bg1">
                    <a:lumMod val="65000"/>
                  </a:schemeClr>
                </a:solidFill>
              </a:rPr>
              <a:t>Mental Health</a:t>
            </a:r>
          </a:p>
          <a:p>
            <a:pPr marL="628650" lvl="1" indent="-457200">
              <a:buSzPct val="90000"/>
              <a:buFont typeface="+mj-lt"/>
              <a:buAutoNum type="arabicPeriod"/>
              <a:defRPr/>
            </a:pPr>
            <a:r>
              <a:rPr lang="en-US" dirty="0">
                <a:solidFill>
                  <a:schemeClr val="bg1">
                    <a:lumMod val="65000"/>
                  </a:schemeClr>
                </a:solidFill>
              </a:rPr>
              <a:t>Nutrition, Physical Activity &amp; Weight</a:t>
            </a:r>
          </a:p>
          <a:p>
            <a:pPr marL="628650" lvl="1" indent="-457200">
              <a:buSzPct val="90000"/>
              <a:buFont typeface="+mj-lt"/>
              <a:buAutoNum type="arabicPeriod"/>
              <a:defRPr/>
            </a:pPr>
            <a:r>
              <a:rPr lang="en-US" dirty="0">
                <a:solidFill>
                  <a:schemeClr val="bg1">
                    <a:lumMod val="65000"/>
                  </a:schemeClr>
                </a:solidFill>
              </a:rPr>
              <a:t>Tobacco Use</a:t>
            </a:r>
          </a:p>
          <a:p>
            <a:pPr marL="628650" lvl="1" indent="-457200">
              <a:buSzPct val="90000"/>
              <a:buFont typeface="+mj-lt"/>
              <a:buAutoNum type="arabicPeriod"/>
              <a:defRPr/>
            </a:pPr>
            <a:r>
              <a:rPr lang="en-US" dirty="0">
                <a:solidFill>
                  <a:schemeClr val="bg1">
                    <a:lumMod val="65000"/>
                  </a:schemeClr>
                </a:solidFill>
              </a:rPr>
              <a:t>Respiratory Diseases (esp. COVID-19)</a:t>
            </a:r>
          </a:p>
          <a:p>
            <a:pPr marL="628650" lvl="1" indent="-457200">
              <a:buSzPct val="90000"/>
              <a:buFont typeface="+mj-lt"/>
              <a:buAutoNum type="arabicPeriod"/>
              <a:defRPr/>
            </a:pPr>
            <a:r>
              <a:rPr lang="en-US" dirty="0">
                <a:solidFill>
                  <a:schemeClr val="bg1">
                    <a:lumMod val="65000"/>
                  </a:scheme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Cancer</a:t>
            </a:r>
          </a:p>
          <a:p>
            <a:pPr marL="628650" lvl="1" indent="-457200">
              <a:buSzPct val="90000"/>
              <a:buFont typeface="+mj-lt"/>
              <a:buAutoNum type="arabicPeriod"/>
              <a:defRPr/>
            </a:pPr>
            <a:r>
              <a:rPr lang="en-US" b="1">
                <a:solidFill>
                  <a:srgbClr val="A5D867">
                    <a:lumMod val="50000"/>
                  </a:srgbClr>
                </a:solidFill>
              </a:rPr>
              <a:t>Potentially Disabling Conditions</a:t>
            </a:r>
            <a:endParaRPr lang="en-US" b="1" dirty="0">
              <a:solidFill>
                <a:srgbClr val="A5D867">
                  <a:lumMod val="50000"/>
                </a:srgb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chemeClr val="bg1">
                    <a:lumMod val="65000"/>
                  </a:scheme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211325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b="0" dirty="0"/>
              <a:t>Population With Any Disability</a:t>
            </a:r>
            <a:br>
              <a:rPr lang="en-US" b="0" dirty="0"/>
            </a:br>
            <a:r>
              <a:rPr lang="en-US" sz="1800" b="0" dirty="0"/>
              <a:t>(</a:t>
            </a:r>
            <a:r>
              <a:rPr lang="fr-FR" sz="1800" b="0" dirty="0"/>
              <a:t>Total Civilian Non‐Institutionalized Population</a:t>
            </a:r>
            <a:r>
              <a:rPr lang="en-US" sz="1800" b="0" dirty="0"/>
              <a:t>; 2015-2019)</a:t>
            </a:r>
            <a:endParaRPr lang="en-US" sz="1600" b="0" dirty="0"/>
          </a:p>
        </p:txBody>
      </p:sp>
      <p:sp>
        <p:nvSpPr>
          <p:cNvPr id="8" name="Subtitle 7"/>
          <p:cNvSpPr>
            <a:spLocks noGrp="1"/>
          </p:cNvSpPr>
          <p:nvPr>
            <p:ph type="subTitle" idx="1"/>
          </p:nvPr>
        </p:nvSpPr>
        <p:spPr/>
        <p:txBody>
          <a:bodyPr>
            <a:normAutofit/>
          </a:bodyPr>
          <a:lstStyle/>
          <a:p>
            <a:r>
              <a:rPr lang="en-US" dirty="0">
                <a:solidFill>
                  <a:schemeClr val="tx1">
                    <a:lumMod val="65000"/>
                    <a:lumOff val="35000"/>
                  </a:schemeClr>
                </a:solidFill>
              </a:rPr>
              <a:t>Sources:	●	US Census Bureau, American Community Survey.</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Notes:	● 	This indicator is relevant because disabled individuals comprise a vulnerable population that requires targeted services and outreach by providers.</a:t>
            </a:r>
          </a:p>
        </p:txBody>
      </p:sp>
      <p:graphicFrame>
        <p:nvGraphicFramePr>
          <p:cNvPr id="9" name="State/US"/>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349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Social Determinants </a:t>
            </a:r>
            <a:br>
              <a:rPr lang="en-US" dirty="0"/>
            </a:br>
            <a:r>
              <a:rPr lang="en-US" dirty="0"/>
              <a:t>of Health</a:t>
            </a:r>
          </a:p>
        </p:txBody>
      </p:sp>
      <p:sp>
        <p:nvSpPr>
          <p:cNvPr id="2" name="Text Placeholder 1">
            <a:extLst>
              <a:ext uri="{FF2B5EF4-FFF2-40B4-BE49-F238E27FC236}">
                <a16:creationId xmlns:a16="http://schemas.microsoft.com/office/drawing/2014/main" id="{DB507AE1-299D-4490-9292-F5D5FA3663E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006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chemeClr val="bg1">
                    <a:lumMod val="65000"/>
                  </a:schemeClr>
                </a:solidFill>
              </a:rPr>
              <a:t>Priority Areas</a:t>
            </a:r>
          </a:p>
          <a:p>
            <a:pPr marL="628650" lvl="1" indent="-457200">
              <a:buSzPct val="90000"/>
              <a:buFont typeface="+mj-lt"/>
              <a:buAutoNum type="arabicPeriod"/>
              <a:defRPr/>
            </a:pPr>
            <a:r>
              <a:rPr lang="en-US" dirty="0">
                <a:solidFill>
                  <a:schemeClr val="bg1">
                    <a:lumMod val="65000"/>
                  </a:schemeClr>
                </a:solidFill>
              </a:rPr>
              <a:t>Substance Abuse</a:t>
            </a:r>
          </a:p>
          <a:p>
            <a:pPr marL="628650" lvl="1" indent="-457200">
              <a:buSzPct val="90000"/>
              <a:buFont typeface="+mj-lt"/>
              <a:buAutoNum type="arabicPeriod"/>
              <a:defRPr/>
            </a:pPr>
            <a:r>
              <a:rPr lang="en-US" dirty="0">
                <a:solidFill>
                  <a:schemeClr val="bg1">
                    <a:lumMod val="65000"/>
                  </a:schemeClr>
                </a:solidFill>
              </a:rPr>
              <a:t>Mental Health</a:t>
            </a:r>
          </a:p>
          <a:p>
            <a:pPr marL="628650" lvl="1" indent="-457200">
              <a:buSzPct val="90000"/>
              <a:buFont typeface="+mj-lt"/>
              <a:buAutoNum type="arabicPeriod"/>
              <a:defRPr/>
            </a:pPr>
            <a:r>
              <a:rPr lang="en-US" dirty="0">
                <a:solidFill>
                  <a:schemeClr val="bg1">
                    <a:lumMod val="65000"/>
                  </a:schemeClr>
                </a:solidFill>
              </a:rPr>
              <a:t>Nutrition, Physical Activity &amp; Weight</a:t>
            </a:r>
          </a:p>
          <a:p>
            <a:pPr marL="628650" lvl="1" indent="-457200">
              <a:buSzPct val="90000"/>
              <a:buFont typeface="+mj-lt"/>
              <a:buAutoNum type="arabicPeriod"/>
              <a:defRPr/>
            </a:pPr>
            <a:r>
              <a:rPr lang="en-US" dirty="0">
                <a:solidFill>
                  <a:schemeClr val="bg1">
                    <a:lumMod val="65000"/>
                  </a:schemeClr>
                </a:solidFill>
              </a:rPr>
              <a:t>Tobacco Use</a:t>
            </a:r>
          </a:p>
          <a:p>
            <a:pPr marL="628650" lvl="1" indent="-457200">
              <a:buSzPct val="90000"/>
              <a:buFont typeface="+mj-lt"/>
              <a:buAutoNum type="arabicPeriod"/>
              <a:defRPr/>
            </a:pPr>
            <a:r>
              <a:rPr lang="en-US" dirty="0">
                <a:solidFill>
                  <a:schemeClr val="bg1">
                    <a:lumMod val="65000"/>
                  </a:schemeClr>
                </a:solidFill>
              </a:rPr>
              <a:t>Respiratory Diseases (esp. COVID-19)</a:t>
            </a:r>
          </a:p>
          <a:p>
            <a:pPr marL="628650" lvl="1" indent="-457200">
              <a:buSzPct val="90000"/>
              <a:buFont typeface="+mj-lt"/>
              <a:buAutoNum type="arabicPeriod"/>
              <a:defRPr/>
            </a:pPr>
            <a:r>
              <a:rPr lang="en-US" dirty="0">
                <a:solidFill>
                  <a:schemeClr val="bg1">
                    <a:lumMod val="65000"/>
                  </a:scheme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Cancer</a:t>
            </a:r>
          </a:p>
          <a:p>
            <a:pPr marL="628650" lvl="1" indent="-457200">
              <a:buSzPct val="90000"/>
              <a:buFont typeface="+mj-lt"/>
              <a:buAutoNum type="arabicPeriod"/>
              <a:defRPr/>
            </a:pPr>
            <a:r>
              <a:rPr lang="en-US">
                <a:solidFill>
                  <a:schemeClr val="bg1">
                    <a:lumMod val="65000"/>
                  </a:schemeClr>
                </a:solidFill>
              </a:rPr>
              <a:t>Potentially Disabling Conditions</a:t>
            </a:r>
            <a:endParaRPr lang="en-US" dirty="0">
              <a:solidFill>
                <a:schemeClr val="bg1">
                  <a:lumMod val="65000"/>
                </a:scheme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1" i="0" u="none" strike="noStrike" kern="1200" cap="none" spc="0" normalizeH="0" baseline="0" noProof="0" dirty="0">
                <a:ln>
                  <a:noFill/>
                </a:ln>
                <a:solidFill>
                  <a:srgbClr val="A5D867">
                    <a:lumMod val="50000"/>
                  </a:srgb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chemeClr val="bg1">
                    <a:lumMod val="65000"/>
                  </a:scheme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192622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Infant Mortality Rate</a:t>
            </a:r>
            <a:br>
              <a:rPr lang="en-US" b="0" dirty="0"/>
            </a:br>
            <a:r>
              <a:rPr lang="en-US" sz="1800" b="0" dirty="0"/>
              <a:t>(Annual Average Infant Deaths per 1,000 Live Births, 2013-2019)</a:t>
            </a:r>
            <a:br>
              <a:rPr lang="en-US" sz="1800" b="0" dirty="0"/>
            </a:br>
            <a:r>
              <a:rPr lang="en-US" sz="1600" b="0" dirty="0">
                <a:solidFill>
                  <a:schemeClr val="tx1">
                    <a:lumMod val="65000"/>
                    <a:lumOff val="35000"/>
                  </a:schemeClr>
                </a:solidFill>
              </a:rPr>
              <a:t>Healthy People 2030 = 5.0 or Lower</a:t>
            </a:r>
          </a:p>
        </p:txBody>
      </p:sp>
      <p:sp>
        <p:nvSpPr>
          <p:cNvPr id="8" name="Subtitle 7"/>
          <p:cNvSpPr>
            <a:spLocks noGrp="1"/>
          </p:cNvSpPr>
          <p:nvPr>
            <p:ph type="subTitle" idx="1"/>
          </p:nvPr>
        </p:nvSpPr>
        <p:spPr/>
        <p:txBody>
          <a:bodyPr/>
          <a:lstStyle/>
          <a:p>
            <a:r>
              <a:rPr lang="en-US" dirty="0">
                <a:solidFill>
                  <a:schemeClr val="tx1">
                    <a:lumMod val="65000"/>
                    <a:lumOff val="35000"/>
                  </a:schemeClr>
                </a:solidFill>
              </a:rPr>
              <a:t>Sources:	● 	Centers for Disease Control and Prevention, National Vital Statistics System. Accessed via CDC WONDER.</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	●	US Department of Health and Human Services. Healthy People 2030. August 2030. http://www.healthypeople.gov</a:t>
            </a:r>
          </a:p>
          <a:p>
            <a:r>
              <a:rPr lang="en-US" dirty="0">
                <a:solidFill>
                  <a:schemeClr val="tx1">
                    <a:lumMod val="65000"/>
                    <a:lumOff val="35000"/>
                  </a:schemeClr>
                </a:solidFill>
              </a:rPr>
              <a:t>Notes:	●	Infant deaths include deaths of children under 1 year old.</a:t>
            </a:r>
          </a:p>
          <a:p>
            <a:r>
              <a:rPr lang="en-US" dirty="0">
                <a:solidFill>
                  <a:schemeClr val="tx1">
                    <a:lumMod val="65000"/>
                    <a:lumOff val="35000"/>
                  </a:schemeClr>
                </a:solidFill>
              </a:rPr>
              <a:t>	●	This indicator is relevant because high rates of infant mortality indicate the existence of broader issues pertaining to access to care and maternal and child health.</a:t>
            </a:r>
          </a:p>
          <a:p>
            <a:endParaRPr lang="en-US" dirty="0">
              <a:solidFill>
                <a:schemeClr val="tx1">
                  <a:lumMod val="65000"/>
                  <a:lumOff val="35000"/>
                </a:schemeClr>
              </a:solidFill>
            </a:endParaRPr>
          </a:p>
          <a:p>
            <a:endParaRPr lang="en-US" dirty="0">
              <a:solidFill>
                <a:schemeClr val="tx1">
                  <a:lumMod val="65000"/>
                  <a:lumOff val="35000"/>
                </a:schemeClr>
              </a:solidFill>
            </a:endParaRPr>
          </a:p>
        </p:txBody>
      </p:sp>
      <p:graphicFrame>
        <p:nvGraphicFramePr>
          <p:cNvPr id="7" name="2e"/>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589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Teen Birth Rate</a:t>
            </a:r>
            <a:br>
              <a:rPr lang="en-US" b="0" dirty="0"/>
            </a:br>
            <a:r>
              <a:rPr lang="en-US" sz="1800" b="0" dirty="0"/>
              <a:t>(Births to Adolescents Age 15-19 per 1,000 Females Age 15-19, 2013-2019)</a:t>
            </a:r>
            <a:br>
              <a:rPr lang="en-US" sz="1800" b="0" dirty="0"/>
            </a:br>
            <a:r>
              <a:rPr lang="en-US" sz="1600" dirty="0">
                <a:solidFill>
                  <a:schemeClr val="tx1">
                    <a:lumMod val="65000"/>
                    <a:lumOff val="35000"/>
                  </a:schemeClr>
                </a:solidFill>
              </a:rPr>
              <a:t>Healthy People 2030 = 31.4 or Lower</a:t>
            </a:r>
            <a:endParaRPr lang="en-US" sz="1600" b="0" dirty="0"/>
          </a:p>
        </p:txBody>
      </p:sp>
      <p:sp>
        <p:nvSpPr>
          <p:cNvPr id="8" name="Subtitle 7"/>
          <p:cNvSpPr>
            <a:spLocks noGrp="1"/>
          </p:cNvSpPr>
          <p:nvPr>
            <p:ph type="subTitle" idx="1"/>
          </p:nvPr>
        </p:nvSpPr>
        <p:spPr/>
        <p:txBody>
          <a:bodyPr/>
          <a:lstStyle/>
          <a:p>
            <a:r>
              <a:rPr lang="en-US" dirty="0">
                <a:solidFill>
                  <a:schemeClr val="tx1">
                    <a:lumMod val="65000"/>
                    <a:lumOff val="35000"/>
                  </a:schemeClr>
                </a:solidFill>
              </a:rPr>
              <a:t>Sources: 	●	Centers for Disease Control and Prevention, National Vital Statistics System.</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t>	●	US Department of Health and Human Services. Healthy People 2030. August 2030. http://www.healthypeople.gov</a:t>
            </a:r>
          </a:p>
          <a:p>
            <a:r>
              <a:rPr lang="en-US" dirty="0">
                <a:solidFill>
                  <a:schemeClr val="tx1">
                    <a:lumMod val="65000"/>
                    <a:lumOff val="35000"/>
                  </a:schemeClr>
                </a:solidFill>
              </a:rPr>
              <a:t>Notes:	●	This indicator is relevant because in many cases, teen parents have unique social, economic, and health support services. Additionally, high rates of teen pregnancy may indicate the prevalence of unsafe sex practices.</a:t>
            </a:r>
          </a:p>
        </p:txBody>
      </p:sp>
      <p:graphicFrame>
        <p:nvGraphicFramePr>
          <p:cNvPr id="7" name="2e">
            <a:extLst>
              <a:ext uri="{FF2B5EF4-FFF2-40B4-BE49-F238E27FC236}">
                <a16:creationId xmlns:a16="http://schemas.microsoft.com/office/drawing/2014/main" id="{1BC5CD07-17B4-4531-92EC-ECB8B2E4D0A8}"/>
              </a:ext>
            </a:extLst>
          </p:cNvPr>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83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chemeClr val="bg1">
                    <a:lumMod val="65000"/>
                  </a:schemeClr>
                </a:solidFill>
              </a:rPr>
              <a:t>Priority Areas</a:t>
            </a:r>
          </a:p>
          <a:p>
            <a:pPr marL="628650" lvl="1" indent="-457200">
              <a:buSzPct val="90000"/>
              <a:buFont typeface="+mj-lt"/>
              <a:buAutoNum type="arabicPeriod"/>
              <a:defRPr/>
            </a:pPr>
            <a:r>
              <a:rPr lang="en-US" dirty="0">
                <a:solidFill>
                  <a:schemeClr val="bg1">
                    <a:lumMod val="65000"/>
                  </a:schemeClr>
                </a:solidFill>
              </a:rPr>
              <a:t>Substance Abuse</a:t>
            </a:r>
          </a:p>
          <a:p>
            <a:pPr marL="628650" lvl="1" indent="-457200">
              <a:buSzPct val="90000"/>
              <a:buFont typeface="+mj-lt"/>
              <a:buAutoNum type="arabicPeriod"/>
              <a:defRPr/>
            </a:pPr>
            <a:r>
              <a:rPr lang="en-US" dirty="0">
                <a:solidFill>
                  <a:schemeClr val="bg1">
                    <a:lumMod val="65000"/>
                  </a:schemeClr>
                </a:solidFill>
              </a:rPr>
              <a:t>Mental Health</a:t>
            </a:r>
          </a:p>
          <a:p>
            <a:pPr marL="628650" lvl="1" indent="-457200">
              <a:buSzPct val="90000"/>
              <a:buFont typeface="+mj-lt"/>
              <a:buAutoNum type="arabicPeriod"/>
              <a:defRPr/>
            </a:pPr>
            <a:r>
              <a:rPr lang="en-US" dirty="0">
                <a:solidFill>
                  <a:schemeClr val="bg1">
                    <a:lumMod val="65000"/>
                  </a:schemeClr>
                </a:solidFill>
              </a:rPr>
              <a:t>Nutrition, Physical Activity &amp; Weight</a:t>
            </a:r>
          </a:p>
          <a:p>
            <a:pPr marL="628650" lvl="1" indent="-457200">
              <a:buSzPct val="90000"/>
              <a:buFont typeface="+mj-lt"/>
              <a:buAutoNum type="arabicPeriod"/>
              <a:defRPr/>
            </a:pPr>
            <a:r>
              <a:rPr lang="en-US" dirty="0">
                <a:solidFill>
                  <a:schemeClr val="bg1">
                    <a:lumMod val="65000"/>
                  </a:schemeClr>
                </a:solidFill>
              </a:rPr>
              <a:t>Tobacco Use</a:t>
            </a:r>
          </a:p>
          <a:p>
            <a:pPr marL="628650" lvl="1" indent="-457200">
              <a:buSzPct val="90000"/>
              <a:buFont typeface="+mj-lt"/>
              <a:buAutoNum type="arabicPeriod"/>
              <a:defRPr/>
            </a:pPr>
            <a:r>
              <a:rPr lang="en-US" dirty="0">
                <a:solidFill>
                  <a:schemeClr val="bg1">
                    <a:lumMod val="65000"/>
                  </a:schemeClr>
                </a:solidFill>
              </a:rPr>
              <a:t>Respiratory Diseases (esp. COVID-19)</a:t>
            </a:r>
          </a:p>
          <a:p>
            <a:pPr marL="628650" lvl="1" indent="-457200">
              <a:buSzPct val="90000"/>
              <a:buFont typeface="+mj-lt"/>
              <a:buAutoNum type="arabicPeriod"/>
              <a:defRPr/>
            </a:pPr>
            <a:r>
              <a:rPr lang="en-US" dirty="0">
                <a:solidFill>
                  <a:schemeClr val="bg1">
                    <a:lumMod val="65000"/>
                  </a:scheme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Cancer</a:t>
            </a:r>
          </a:p>
          <a:p>
            <a:pPr marL="628650" lvl="1" indent="-457200">
              <a:buSzPct val="90000"/>
              <a:buFont typeface="+mj-lt"/>
              <a:buAutoNum type="arabicPeriod"/>
              <a:defRPr/>
            </a:pPr>
            <a:r>
              <a:rPr lang="en-US">
                <a:solidFill>
                  <a:schemeClr val="bg1">
                    <a:lumMod val="65000"/>
                  </a:schemeClr>
                </a:solidFill>
              </a:rPr>
              <a:t>Potentially Disabling Conditions</a:t>
            </a:r>
            <a:endParaRPr lang="en-US" dirty="0">
              <a:solidFill>
                <a:schemeClr val="bg1">
                  <a:lumMod val="65000"/>
                </a:scheme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b="1" dirty="0">
                <a:solidFill>
                  <a:srgbClr val="A5D867">
                    <a:lumMod val="50000"/>
                  </a:srgb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76155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b="0" dirty="0"/>
              <a:t>Adults With Poor Dental Health</a:t>
            </a:r>
            <a:br>
              <a:rPr lang="en-US" b="0" dirty="0"/>
            </a:br>
            <a:r>
              <a:rPr lang="en-US" sz="1800" b="0" dirty="0"/>
              <a:t>(Loss of All Permanent Teeth Among Adults Age 18+, 2018)</a:t>
            </a:r>
            <a:endParaRPr lang="en-US" sz="1600" b="0" dirty="0"/>
          </a:p>
        </p:txBody>
      </p:sp>
      <p:sp>
        <p:nvSpPr>
          <p:cNvPr id="8" name="Subtitle 7"/>
          <p:cNvSpPr>
            <a:spLocks noGrp="1"/>
          </p:cNvSpPr>
          <p:nvPr>
            <p:ph type="subTitle" idx="1"/>
          </p:nvPr>
        </p:nvSpPr>
        <p:spPr/>
        <p:txBody>
          <a:bodyPr>
            <a:normAutofit/>
          </a:bodyPr>
          <a:lstStyle/>
          <a:p>
            <a:r>
              <a:rPr lang="en-US" dirty="0">
                <a:solidFill>
                  <a:schemeClr val="tx1">
                    <a:lumMod val="65000"/>
                    <a:lumOff val="35000"/>
                  </a:schemeClr>
                </a:solidFill>
              </a:rPr>
              <a:t>Sources:	●	Centers for Disease Control and Prevention, Behavioral Risk Factor Surveillance System. Additional data analysis by CARES.</a:t>
            </a:r>
          </a:p>
          <a:p>
            <a:r>
              <a:rPr lang="en-US" dirty="0">
                <a:solidFill>
                  <a:schemeClr val="tx1">
                    <a:lumMod val="65000"/>
                    <a:lumOff val="35000"/>
                  </a:schemeClr>
                </a:solidFill>
              </a:rPr>
              <a:t> 	●	Center for Applied Research and Engagement Systems (CARES), University of Missouri Extension. Retrieved via SparkMap (sparkmap.org).</a:t>
            </a:r>
          </a:p>
          <a:p>
            <a:r>
              <a:rPr lang="en-US" dirty="0">
                <a:solidFill>
                  <a:schemeClr val="tx1">
                    <a:lumMod val="65000"/>
                    <a:lumOff val="35000"/>
                  </a:schemeClr>
                </a:solidFill>
              </a:rPr>
              <a:t>Notes:	● 	This indicator reports the percentage of adults age 18 and older who self‐report that all of their permanent teeth have been removed due to tooth decay, gum disease, or infection. This indicator is relevant because it indicates lack of access to dental care and/or social barriers to utilization of dental services.</a:t>
            </a:r>
          </a:p>
        </p:txBody>
      </p:sp>
      <p:graphicFrame>
        <p:nvGraphicFramePr>
          <p:cNvPr id="9" name="State/US"/>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741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Access to Dentists</a:t>
            </a:r>
            <a:br>
              <a:rPr lang="en-US" b="0" dirty="0"/>
            </a:br>
            <a:r>
              <a:rPr lang="en-US" sz="1800" b="0" dirty="0"/>
              <a:t>(Number of Primary Care Physicians per 100,000 Population, 2021)</a:t>
            </a:r>
          </a:p>
        </p:txBody>
      </p:sp>
      <p:sp>
        <p:nvSpPr>
          <p:cNvPr id="8" name="Subtitle 7"/>
          <p:cNvSpPr>
            <a:spLocks noGrp="1"/>
          </p:cNvSpPr>
          <p:nvPr>
            <p:ph type="subTitle" idx="1"/>
          </p:nvPr>
        </p:nvSpPr>
        <p:spPr/>
        <p:txBody>
          <a:bodyPr>
            <a:normAutofit/>
          </a:bodyPr>
          <a:lstStyle/>
          <a:p>
            <a:r>
              <a:rPr lang="en-US" dirty="0">
                <a:solidFill>
                  <a:schemeClr val="tx1">
                    <a:lumMod val="65000"/>
                    <a:lumOff val="35000"/>
                  </a:schemeClr>
                </a:solidFill>
              </a:rPr>
              <a:t>Sources: 	●	US Department of Health &amp; Human Services, Health Resources and Services Administration, Area Health Resource File.</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Notes:	●	This indicator reports the number of dentists per 100,000 population. This indicator includes all dentists ‐ qualified as having a doctorate in dental surgery (D.D.S.) or dental medicine (D.M.D.), who are licensed by the state to practice dentistry and who are practicing within the scope of that license.</a:t>
            </a:r>
          </a:p>
        </p:txBody>
      </p:sp>
      <p:graphicFrame>
        <p:nvGraphicFramePr>
          <p:cNvPr id="9" name="2e"/>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86512" y="4383614"/>
            <a:ext cx="1300688"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Segoe UI" pitchFamily="34" charset="0"/>
                <a:cs typeface="Arial" panose="020B0604020202020204" pitchFamily="34" charset="0"/>
              </a:rPr>
              <a:t>3 Dentists</a:t>
            </a:r>
          </a:p>
        </p:txBody>
      </p:sp>
    </p:spTree>
    <p:extLst>
      <p:ext uri="{BB962C8B-B14F-4D97-AF65-F5344CB8AC3E}">
        <p14:creationId xmlns:p14="http://schemas.microsoft.com/office/powerpoint/2010/main" val="165278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chemeClr val="bg1">
                    <a:lumMod val="65000"/>
                  </a:schemeClr>
                </a:solidFill>
              </a:rPr>
              <a:t>Priority Areas</a:t>
            </a:r>
          </a:p>
          <a:p>
            <a:pPr marL="628650" lvl="1" indent="-457200">
              <a:buSzPct val="90000"/>
              <a:buFont typeface="+mj-lt"/>
              <a:buAutoNum type="arabicPeriod"/>
              <a:defRPr/>
            </a:pPr>
            <a:r>
              <a:rPr lang="en-US" dirty="0">
                <a:solidFill>
                  <a:schemeClr val="bg1">
                    <a:lumMod val="65000"/>
                  </a:schemeClr>
                </a:solidFill>
              </a:rPr>
              <a:t>Substance Abuse</a:t>
            </a:r>
          </a:p>
          <a:p>
            <a:pPr marL="628650" lvl="1" indent="-457200">
              <a:buSzPct val="90000"/>
              <a:buFont typeface="+mj-lt"/>
              <a:buAutoNum type="arabicPeriod"/>
              <a:defRPr/>
            </a:pPr>
            <a:r>
              <a:rPr lang="en-US" dirty="0">
                <a:solidFill>
                  <a:schemeClr val="bg1">
                    <a:lumMod val="65000"/>
                  </a:schemeClr>
                </a:solidFill>
              </a:rPr>
              <a:t>Mental Health</a:t>
            </a:r>
          </a:p>
          <a:p>
            <a:pPr marL="628650" lvl="1" indent="-457200">
              <a:buSzPct val="90000"/>
              <a:buFont typeface="+mj-lt"/>
              <a:buAutoNum type="arabicPeriod"/>
              <a:defRPr/>
            </a:pPr>
            <a:r>
              <a:rPr lang="en-US" dirty="0">
                <a:solidFill>
                  <a:schemeClr val="bg1">
                    <a:lumMod val="65000"/>
                  </a:schemeClr>
                </a:solidFill>
              </a:rPr>
              <a:t>Nutrition, Physical Activity &amp; Weight</a:t>
            </a:r>
          </a:p>
          <a:p>
            <a:pPr marL="628650" lvl="1" indent="-457200">
              <a:buSzPct val="90000"/>
              <a:buFont typeface="+mj-lt"/>
              <a:buAutoNum type="arabicPeriod"/>
              <a:defRPr/>
            </a:pPr>
            <a:r>
              <a:rPr lang="en-US" dirty="0">
                <a:solidFill>
                  <a:schemeClr val="bg1">
                    <a:lumMod val="65000"/>
                  </a:schemeClr>
                </a:solidFill>
              </a:rPr>
              <a:t>Tobacco Use</a:t>
            </a:r>
          </a:p>
          <a:p>
            <a:pPr marL="628650" lvl="1" indent="-457200">
              <a:buSzPct val="90000"/>
              <a:buFont typeface="+mj-lt"/>
              <a:buAutoNum type="arabicPeriod"/>
              <a:defRPr/>
            </a:pPr>
            <a:r>
              <a:rPr lang="en-US" dirty="0">
                <a:solidFill>
                  <a:schemeClr val="bg1">
                    <a:lumMod val="65000"/>
                  </a:schemeClr>
                </a:solidFill>
              </a:rPr>
              <a:t>Respiratory Diseases (esp. COVID-19)</a:t>
            </a:r>
          </a:p>
          <a:p>
            <a:pPr marL="628650" lvl="1" indent="-457200">
              <a:buSzPct val="90000"/>
              <a:buFont typeface="+mj-lt"/>
              <a:buAutoNum type="arabicPeriod"/>
              <a:defRPr/>
            </a:pPr>
            <a:r>
              <a:rPr lang="en-US" dirty="0">
                <a:solidFill>
                  <a:schemeClr val="bg1">
                    <a:lumMod val="65000"/>
                  </a:scheme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Cancer</a:t>
            </a:r>
          </a:p>
          <a:p>
            <a:pPr marL="628650" lvl="1" indent="-457200">
              <a:buSzPct val="90000"/>
              <a:buFont typeface="+mj-lt"/>
              <a:buAutoNum type="arabicPeriod"/>
              <a:defRPr/>
            </a:pPr>
            <a:r>
              <a:rPr lang="en-US">
                <a:solidFill>
                  <a:schemeClr val="bg1">
                    <a:lumMod val="65000"/>
                  </a:schemeClr>
                </a:solidFill>
              </a:rPr>
              <a:t>Potentially Disabling Conditions</a:t>
            </a:r>
            <a:endParaRPr lang="en-US" dirty="0">
              <a:solidFill>
                <a:schemeClr val="bg1">
                  <a:lumMod val="65000"/>
                </a:scheme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chemeClr val="bg1">
                    <a:lumMod val="65000"/>
                  </a:scheme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1" i="0" u="none" strike="noStrike" kern="1200" cap="none" spc="0" normalizeH="0" baseline="0" noProof="0" dirty="0">
                <a:ln>
                  <a:noFill/>
                </a:ln>
                <a:solidFill>
                  <a:srgbClr val="A5D867">
                    <a:lumMod val="50000"/>
                  </a:srgb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dirty="0"/>
          </a:p>
        </p:txBody>
      </p:sp>
    </p:spTree>
    <p:extLst>
      <p:ext uri="{BB962C8B-B14F-4D97-AF65-F5344CB8AC3E}">
        <p14:creationId xmlns:p14="http://schemas.microsoft.com/office/powerpoint/2010/main" val="177064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r>
              <a:rPr lang="en-US" b="0" dirty="0"/>
              <a:t>Motor Vehicle Crashes: Age-Adjusted Mortality</a:t>
            </a:r>
            <a:br>
              <a:rPr lang="en-US" b="0" dirty="0"/>
            </a:br>
            <a:r>
              <a:rPr lang="en-US" sz="1800" b="0" dirty="0"/>
              <a:t>(</a:t>
            </a:r>
            <a:r>
              <a:rPr lang="en-US" sz="1800" b="0" dirty="0">
                <a:solidFill>
                  <a:schemeClr val="tx1"/>
                </a:solidFill>
              </a:rPr>
              <a:t>2015-2019</a:t>
            </a:r>
            <a:r>
              <a:rPr lang="en-US" sz="1800" b="0" dirty="0"/>
              <a:t> Annual Average Deaths per 100,000 Population)</a:t>
            </a:r>
            <a:br>
              <a:rPr lang="en-US" sz="1800" b="0" dirty="0"/>
            </a:br>
            <a:r>
              <a:rPr lang="en-US" sz="1600" b="0" dirty="0">
                <a:solidFill>
                  <a:schemeClr val="tx1">
                    <a:lumMod val="65000"/>
                    <a:lumOff val="35000"/>
                  </a:schemeClr>
                </a:solidFill>
              </a:rPr>
              <a:t>Healthy People 2030 = 10.1 or Lower</a:t>
            </a:r>
          </a:p>
        </p:txBody>
      </p:sp>
      <p:sp>
        <p:nvSpPr>
          <p:cNvPr id="8" name="Subtitle 7"/>
          <p:cNvSpPr>
            <a:spLocks noGrp="1"/>
          </p:cNvSpPr>
          <p:nvPr>
            <p:ph type="subTitle" idx="1"/>
          </p:nvPr>
        </p:nvSpPr>
        <p:spPr>
          <a:noFill/>
        </p:spPr>
        <p:txBody>
          <a:bodyPr>
            <a:normAutofit/>
          </a:bodyPr>
          <a:lstStyle/>
          <a:p>
            <a:r>
              <a:rPr lang="en-US" dirty="0">
                <a:solidFill>
                  <a:schemeClr val="tx1">
                    <a:lumMod val="65000"/>
                    <a:lumOff val="35000"/>
                  </a:schemeClr>
                </a:solidFill>
              </a:rPr>
              <a:t>Sources:	● 	Centers for Disease Control and Prevention, National Vital Statistics System. Accessed via CDC WONDER.</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	●	US Department of Health and Human Services. Healthy People 2030. August 2030. http://www.healthypeople.gov</a:t>
            </a:r>
          </a:p>
          <a:p>
            <a:r>
              <a:rPr lang="en-US" dirty="0">
                <a:solidFill>
                  <a:schemeClr val="tx1">
                    <a:lumMod val="65000"/>
                    <a:lumOff val="35000"/>
                  </a:schemeClr>
                </a:solidFill>
              </a:rPr>
              <a:t>Notes: 	● 	Deaths are coded using the Tenth Revision of the International Statistical Classification of Diseases and Related Health Problems (ICD-10). </a:t>
            </a:r>
          </a:p>
          <a:p>
            <a:r>
              <a:rPr lang="en-US" dirty="0">
                <a:solidFill>
                  <a:schemeClr val="tx1">
                    <a:lumMod val="65000"/>
                    <a:lumOff val="35000"/>
                  </a:schemeClr>
                </a:solidFill>
              </a:rPr>
              <a:t>	● 	Rates are per 100,000 population, age-adjusted to the 2000 US Standard Population.</a:t>
            </a:r>
          </a:p>
          <a:p>
            <a:r>
              <a:rPr lang="en-US" dirty="0">
                <a:solidFill>
                  <a:schemeClr val="tx1">
                    <a:lumMod val="65000"/>
                    <a:lumOff val="35000"/>
                  </a:schemeClr>
                </a:solidFill>
              </a:rPr>
              <a:t>	● 	This indicator is relevant because motor vehicle crash deaths are preventable, and they are a cause of premature death.</a:t>
            </a:r>
          </a:p>
          <a:p>
            <a:endParaRPr lang="en-US" dirty="0">
              <a:solidFill>
                <a:schemeClr val="tx1">
                  <a:lumMod val="65000"/>
                  <a:lumOff val="35000"/>
                </a:schemeClr>
              </a:solidFill>
            </a:endParaRPr>
          </a:p>
        </p:txBody>
      </p:sp>
      <p:graphicFrame>
        <p:nvGraphicFramePr>
          <p:cNvPr id="6" name="2e"/>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343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rgbClr val="5A85D7"/>
                </a:solidFill>
              </a:rPr>
              <a:t>Priority Areas</a:t>
            </a:r>
          </a:p>
          <a:p>
            <a:pPr marL="628650" lvl="1" indent="-457200">
              <a:buSzPct val="90000"/>
              <a:buFont typeface="+mj-lt"/>
              <a:buAutoNum type="arabicPeriod"/>
              <a:defRPr/>
            </a:pPr>
            <a:r>
              <a:rPr lang="en-US" dirty="0">
                <a:solidFill>
                  <a:srgbClr val="A5D867">
                    <a:lumMod val="50000"/>
                  </a:srgbClr>
                </a:solidFill>
              </a:rPr>
              <a:t>Substance Abuse</a:t>
            </a:r>
          </a:p>
          <a:p>
            <a:pPr marL="628650" lvl="1" indent="-457200">
              <a:buSzPct val="90000"/>
              <a:buFont typeface="+mj-lt"/>
              <a:buAutoNum type="arabicPeriod"/>
              <a:defRPr/>
            </a:pPr>
            <a:r>
              <a:rPr lang="en-US" dirty="0">
                <a:solidFill>
                  <a:srgbClr val="A5D867">
                    <a:lumMod val="50000"/>
                  </a:srgbClr>
                </a:solidFill>
              </a:rPr>
              <a:t>Mental Health</a:t>
            </a:r>
          </a:p>
          <a:p>
            <a:pPr marL="628650" lvl="1" indent="-457200">
              <a:buSzPct val="90000"/>
              <a:buFont typeface="+mj-lt"/>
              <a:buAutoNum type="arabicPeriod"/>
              <a:defRPr/>
            </a:pPr>
            <a:r>
              <a:rPr lang="en-US" dirty="0">
                <a:solidFill>
                  <a:srgbClr val="A5D867">
                    <a:lumMod val="50000"/>
                  </a:srgbClr>
                </a:solidFill>
              </a:rPr>
              <a:t>Nutrition, Physical Activity &amp; Weight</a:t>
            </a:r>
          </a:p>
          <a:p>
            <a:pPr marL="628650" lvl="1" indent="-457200">
              <a:buSzPct val="90000"/>
              <a:buFont typeface="+mj-lt"/>
              <a:buAutoNum type="arabicPeriod"/>
              <a:defRPr/>
            </a:pPr>
            <a:r>
              <a:rPr lang="en-US" dirty="0">
                <a:solidFill>
                  <a:srgbClr val="A5D867">
                    <a:lumMod val="50000"/>
                  </a:srgbClr>
                </a:solidFill>
              </a:rPr>
              <a:t>Tobacco Use</a:t>
            </a:r>
          </a:p>
          <a:p>
            <a:pPr marL="628650" lvl="1" indent="-457200">
              <a:buSzPct val="90000"/>
              <a:buFont typeface="+mj-lt"/>
              <a:buAutoNum type="arabicPeriod"/>
              <a:defRPr/>
            </a:pPr>
            <a:r>
              <a:rPr lang="en-US" dirty="0">
                <a:solidFill>
                  <a:srgbClr val="A5D867">
                    <a:lumMod val="50000"/>
                  </a:srgbClr>
                </a:solidFill>
              </a:rPr>
              <a:t>Respiratory Diseases (esp. COVID-19)</a:t>
            </a:r>
          </a:p>
          <a:p>
            <a:pPr marL="628650" lvl="1" indent="-457200">
              <a:buSzPct val="90000"/>
              <a:buFont typeface="+mj-lt"/>
              <a:buAutoNum type="arabicPeriod"/>
              <a:defRPr/>
            </a:pPr>
            <a:r>
              <a:rPr lang="en-US" dirty="0">
                <a:solidFill>
                  <a:srgbClr val="A5D867">
                    <a:lumMod val="50000"/>
                  </a:srgb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rgbClr val="A5D867">
                    <a:lumMod val="50000"/>
                  </a:srgb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rgbClr val="A5D867">
                    <a:lumMod val="50000"/>
                  </a:srgbClr>
                </a:solidFill>
                <a:effectLst/>
                <a:uLnTx/>
                <a:uFillTx/>
                <a:latin typeface="Arial"/>
                <a:ea typeface="+mn-ea"/>
                <a:cs typeface="Arial"/>
              </a:rPr>
              <a:t>Cancer</a:t>
            </a:r>
          </a:p>
          <a:p>
            <a:pPr marL="628650" lvl="1" indent="-457200">
              <a:buSzPct val="90000"/>
              <a:buFont typeface="+mj-lt"/>
              <a:buAutoNum type="arabicPeriod"/>
              <a:defRPr/>
            </a:pPr>
            <a:r>
              <a:rPr lang="en-US">
                <a:solidFill>
                  <a:srgbClr val="A5D867">
                    <a:lumMod val="50000"/>
                  </a:srgbClr>
                </a:solidFill>
              </a:rPr>
              <a:t>Potentially Disabling Conditions</a:t>
            </a:r>
            <a:endParaRPr lang="en-US" dirty="0">
              <a:solidFill>
                <a:srgbClr val="A5D867">
                  <a:lumMod val="50000"/>
                </a:srgb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rgbClr val="A5D867">
                    <a:lumMod val="50000"/>
                  </a:srgb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rgbClr val="A5D867">
                    <a:lumMod val="50000"/>
                  </a:srgb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rgbClr val="A5D867">
                    <a:lumMod val="50000"/>
                  </a:srgb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3600" b="1" i="0" u="none" strike="noStrike" kern="1200" cap="none" spc="0" normalizeH="0" baseline="0" noProof="0" dirty="0">
                <a:ln>
                  <a:noFill/>
                </a:ln>
                <a:solidFill>
                  <a:srgbClr val="5A85D7"/>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95627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p:txBody>
          <a:bodyPr/>
          <a:lstStyle/>
          <a:p>
            <a:pPr>
              <a:lnSpc>
                <a:spcPts val="1600"/>
              </a:lnSpc>
            </a:pPr>
            <a:r>
              <a:rPr lang="en-US" sz="1400" dirty="0"/>
              <a:t>PRC, Inc.</a:t>
            </a:r>
          </a:p>
          <a:p>
            <a:pPr>
              <a:lnSpc>
                <a:spcPts val="1600"/>
              </a:lnSpc>
            </a:pPr>
            <a:r>
              <a:rPr lang="en-US" sz="1400" b="1" dirty="0"/>
              <a:t>Bruce Lockwood</a:t>
            </a:r>
          </a:p>
          <a:p>
            <a:pPr>
              <a:lnSpc>
                <a:spcPts val="1600"/>
              </a:lnSpc>
            </a:pPr>
            <a:r>
              <a:rPr lang="en-US" b="1" dirty="0"/>
              <a:t>Senior Vice President, Community Health</a:t>
            </a:r>
          </a:p>
          <a:p>
            <a:pPr>
              <a:lnSpc>
                <a:spcPts val="1600"/>
              </a:lnSpc>
            </a:pPr>
            <a:r>
              <a:rPr lang="en-US" sz="1400" b="0" dirty="0"/>
              <a:t>Bruce@PRCcustomresearch.com</a:t>
            </a:r>
            <a:endParaRPr lang="en-US" b="0" dirty="0"/>
          </a:p>
          <a:p>
            <a:pPr>
              <a:lnSpc>
                <a:spcPts val="1600"/>
              </a:lnSpc>
            </a:pPr>
            <a:r>
              <a:rPr lang="en-US" sz="1400" b="0" dirty="0"/>
              <a:t>www.PRCCustomResearch.com</a:t>
            </a:r>
          </a:p>
          <a:p>
            <a:pPr>
              <a:lnSpc>
                <a:spcPts val="1600"/>
              </a:lnSpc>
            </a:pPr>
            <a:endParaRPr lang="en-US" dirty="0">
              <a:solidFill>
                <a:schemeClr val="tx1"/>
              </a:solidFill>
            </a:endParaRPr>
          </a:p>
        </p:txBody>
      </p:sp>
      <p:sp>
        <p:nvSpPr>
          <p:cNvPr id="3" name="Title 2"/>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52137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Population in Poverty</a:t>
            </a:r>
            <a:br>
              <a:rPr lang="en-US" b="0" dirty="0"/>
            </a:br>
            <a:r>
              <a:rPr lang="en-US" sz="1700" b="0" dirty="0"/>
              <a:t>(Populations Living Below the Poverty Level; </a:t>
            </a:r>
            <a:r>
              <a:rPr lang="en-US" sz="1600" b="0" dirty="0">
                <a:solidFill>
                  <a:schemeClr val="tx1"/>
                </a:solidFill>
              </a:rPr>
              <a:t>2015-2019</a:t>
            </a:r>
            <a:r>
              <a:rPr lang="en-US" sz="1700" b="0" dirty="0"/>
              <a:t>)</a:t>
            </a:r>
            <a:br>
              <a:rPr lang="en-US" sz="1700" b="0" dirty="0"/>
            </a:br>
            <a:r>
              <a:rPr lang="en-US" sz="1600" dirty="0">
                <a:solidFill>
                  <a:schemeClr val="tx1">
                    <a:lumMod val="65000"/>
                    <a:lumOff val="35000"/>
                  </a:schemeClr>
                </a:solidFill>
              </a:rPr>
              <a:t>Healthy People 2030 = 8.0% or Lower</a:t>
            </a:r>
            <a:endParaRPr lang="en-US" sz="1600" b="0" dirty="0"/>
          </a:p>
        </p:txBody>
      </p:sp>
      <p:sp>
        <p:nvSpPr>
          <p:cNvPr id="8" name="Subtitle 7"/>
          <p:cNvSpPr>
            <a:spLocks noGrp="1"/>
          </p:cNvSpPr>
          <p:nvPr>
            <p:ph type="subTitle" idx="1"/>
          </p:nvPr>
        </p:nvSpPr>
        <p:spPr/>
        <p:txBody>
          <a:bodyPr/>
          <a:lstStyle/>
          <a:p>
            <a:r>
              <a:rPr lang="en-US" dirty="0">
                <a:solidFill>
                  <a:schemeClr val="tx1">
                    <a:lumMod val="65000"/>
                    <a:lumOff val="35000"/>
                  </a:schemeClr>
                </a:solidFill>
              </a:rPr>
              <a:t>Sources:	●	US Census Bureau American Community Survey 5-year estimates.</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t>	●	US Department of Health and Human Services. Healthy People 2030. August 2030. http://www.healthypeople.gov</a:t>
            </a:r>
          </a:p>
          <a:p>
            <a:r>
              <a:rPr lang="en-US" dirty="0">
                <a:solidFill>
                  <a:schemeClr val="tx1">
                    <a:lumMod val="65000"/>
                    <a:lumOff val="35000"/>
                  </a:schemeClr>
                </a:solidFill>
              </a:rPr>
              <a:t>Notes:	●	Poverty is considered a key driver of health status. This indicator is relevant because poverty creates barriers to access including health services, healthy food, and other necessities that contribute to poor health status.</a:t>
            </a:r>
          </a:p>
        </p:txBody>
      </p:sp>
      <p:graphicFrame>
        <p:nvGraphicFramePr>
          <p:cNvPr id="11" name="2e"/>
          <p:cNvGraphicFramePr>
            <a:graphicFrameLocks noGrp="1"/>
          </p:cNvGraphicFramePr>
          <p:nvPr>
            <p:ph type="chart" sz="quarter" idx="13"/>
            <p:extLst>
              <p:ext uri="{D42A27DB-BD31-4B8C-83A1-F6EECF244321}">
                <p14:modId xmlns:p14="http://schemas.microsoft.com/office/powerpoint/2010/main" val="2634707681"/>
              </p:ext>
            </p:extLst>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84349" y="3050800"/>
            <a:ext cx="761054" cy="923059"/>
          </a:xfrm>
          <a:prstGeom prst="flowChartOffpageConnector">
            <a:avLst/>
          </a:prstGeom>
          <a:solidFill>
            <a:srgbClr val="F8D4DA"/>
          </a:solidFill>
          <a:ln w="12700">
            <a:noFill/>
          </a:ln>
        </p:spPr>
        <p:txBody>
          <a:bodyPr wrap="square" lIns="45720" tIns="0" rIns="4572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BE1C37"/>
                </a:solidFill>
                <a:effectLst/>
                <a:uLnTx/>
                <a:uFillTx/>
                <a:latin typeface="Arial Narrow" panose="020B0606020202030204" pitchFamily="34" charset="0"/>
                <a:ea typeface="Segoe UI" pitchFamily="34" charset="0"/>
                <a:cs typeface="Arial" panose="020B0604020202020204" pitchFamily="34" charset="0"/>
              </a:rPr>
              <a:t>5,110 total persons</a:t>
            </a:r>
          </a:p>
        </p:txBody>
      </p:sp>
      <p:sp>
        <p:nvSpPr>
          <p:cNvPr id="6" name="TextBox 5">
            <a:extLst>
              <a:ext uri="{FF2B5EF4-FFF2-40B4-BE49-F238E27FC236}">
                <a16:creationId xmlns:a16="http://schemas.microsoft.com/office/drawing/2014/main" id="{B4367A94-D67C-48DD-AF17-F8BE6B33B46D}"/>
              </a:ext>
            </a:extLst>
          </p:cNvPr>
          <p:cNvSpPr txBox="1"/>
          <p:nvPr/>
        </p:nvSpPr>
        <p:spPr>
          <a:xfrm>
            <a:off x="1929432" y="2754222"/>
            <a:ext cx="781442" cy="923059"/>
          </a:xfrm>
          <a:prstGeom prst="flowChartOffpageConnector">
            <a:avLst/>
          </a:prstGeom>
          <a:solidFill>
            <a:srgbClr val="F8D4DA"/>
          </a:solidFill>
          <a:ln w="12700">
            <a:noFill/>
          </a:ln>
        </p:spPr>
        <p:txBody>
          <a:bodyPr wrap="square" lIns="45720" tIns="0" rIns="4572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BE1C37"/>
                </a:solidFill>
                <a:effectLst/>
                <a:uLnTx/>
                <a:uFillTx/>
                <a:latin typeface="Arial Narrow" panose="020B0606020202030204" pitchFamily="34" charset="0"/>
                <a:ea typeface="Segoe UI" pitchFamily="34" charset="0"/>
                <a:cs typeface="Arial" panose="020B0604020202020204" pitchFamily="34" charset="0"/>
              </a:rPr>
              <a:t>1,964 children</a:t>
            </a:r>
          </a:p>
        </p:txBody>
      </p:sp>
    </p:spTree>
    <p:extLst>
      <p:ext uri="{BB962C8B-B14F-4D97-AF65-F5344CB8AC3E}">
        <p14:creationId xmlns:p14="http://schemas.microsoft.com/office/powerpoint/2010/main" val="352380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graphicEl>
                                              <a:chart seriesIdx="0" categoryIdx="0" bldStep="ptInSeries"/>
                                            </p:graphicEl>
                                          </p:spTgt>
                                        </p:tgtEl>
                                        <p:attrNameLst>
                                          <p:attrName>style.visibility</p:attrName>
                                        </p:attrNameLst>
                                      </p:cBhvr>
                                      <p:to>
                                        <p:strVal val="visible"/>
                                      </p:to>
                                    </p:set>
                                    <p:animEffect transition="in" filter="fade">
                                      <p:cBhvr>
                                        <p:cTn id="11" dur="500"/>
                                        <p:tgtEl>
                                          <p:spTgt spid="11">
                                            <p:graphicEl>
                                              <a:chart seriesIdx="0" categoryIdx="0" bldStep="ptIn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graphicEl>
                                              <a:chart seriesIdx="0" categoryIdx="1" bldStep="ptInSeries"/>
                                            </p:graphicEl>
                                          </p:spTgt>
                                        </p:tgtEl>
                                        <p:attrNameLst>
                                          <p:attrName>style.visibility</p:attrName>
                                        </p:attrNameLst>
                                      </p:cBhvr>
                                      <p:to>
                                        <p:strVal val="visible"/>
                                      </p:to>
                                    </p:set>
                                    <p:animEffect transition="in" filter="fade">
                                      <p:cBhvr>
                                        <p:cTn id="15" dur="500"/>
                                        <p:tgtEl>
                                          <p:spTgt spid="11">
                                            <p:graphicEl>
                                              <a:chart seriesIdx="0" categoryIdx="1" bldStep="ptIn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graphicEl>
                                              <a:chart seriesIdx="0" categoryIdx="2" bldStep="ptInSeries"/>
                                            </p:graphicEl>
                                          </p:spTgt>
                                        </p:tgtEl>
                                        <p:attrNameLst>
                                          <p:attrName>style.visibility</p:attrName>
                                        </p:attrNameLst>
                                      </p:cBhvr>
                                      <p:to>
                                        <p:strVal val="visible"/>
                                      </p:to>
                                    </p:set>
                                    <p:animEffect transition="in" filter="fade">
                                      <p:cBhvr>
                                        <p:cTn id="19" dur="500"/>
                                        <p:tgtEl>
                                          <p:spTgt spid="11">
                                            <p:graphicEl>
                                              <a:chart seriesIdx="0" categoryIdx="2" bldStep="ptIn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graphicEl>
                                              <a:chart seriesIdx="1" categoryIdx="0" bldStep="ptInSeries"/>
                                            </p:graphicEl>
                                          </p:spTgt>
                                        </p:tgtEl>
                                        <p:attrNameLst>
                                          <p:attrName>style.visibility</p:attrName>
                                        </p:attrNameLst>
                                      </p:cBhvr>
                                      <p:to>
                                        <p:strVal val="visible"/>
                                      </p:to>
                                    </p:set>
                                    <p:animEffect transition="in" filter="fade">
                                      <p:cBhvr>
                                        <p:cTn id="24" dur="500"/>
                                        <p:tgtEl>
                                          <p:spTgt spid="11">
                                            <p:graphicEl>
                                              <a:chart seriesIdx="1" categoryIdx="0" bldStep="ptInSeries"/>
                                            </p:graphic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
                                            <p:graphicEl>
                                              <a:chart seriesIdx="1" categoryIdx="1" bldStep="ptInSeries"/>
                                            </p:graphicEl>
                                          </p:spTgt>
                                        </p:tgtEl>
                                        <p:attrNameLst>
                                          <p:attrName>style.visibility</p:attrName>
                                        </p:attrNameLst>
                                      </p:cBhvr>
                                      <p:to>
                                        <p:strVal val="visible"/>
                                      </p:to>
                                    </p:set>
                                    <p:animEffect transition="in" filter="fade">
                                      <p:cBhvr>
                                        <p:cTn id="28" dur="500"/>
                                        <p:tgtEl>
                                          <p:spTgt spid="11">
                                            <p:graphicEl>
                                              <a:chart seriesIdx="1" categoryIdx="1" bldStep="ptInSeries"/>
                                            </p:graphic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1">
                                            <p:graphicEl>
                                              <a:chart seriesIdx="1" categoryIdx="2" bldStep="ptInSeries"/>
                                            </p:graphicEl>
                                          </p:spTgt>
                                        </p:tgtEl>
                                        <p:attrNameLst>
                                          <p:attrName>style.visibility</p:attrName>
                                        </p:attrNameLst>
                                      </p:cBhvr>
                                      <p:to>
                                        <p:strVal val="visible"/>
                                      </p:to>
                                    </p:set>
                                    <p:animEffect transition="in" filter="fade">
                                      <p:cBhvr>
                                        <p:cTn id="32" dur="500"/>
                                        <p:tgtEl>
                                          <p:spTgt spid="11">
                                            <p:graphicEl>
                                              <a:chart seriesIdx="1" categoryIdx="2" bldStep="ptInSeries"/>
                                            </p:graphicEl>
                                          </p:spTgt>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El"/>
        </p:bldSub>
      </p:bldGraphic>
      <p:bldP spid="10"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0" dirty="0"/>
              <a:t>Population With No High School Diploma</a:t>
            </a:r>
            <a:br>
              <a:rPr lang="en-US" b="0" dirty="0"/>
            </a:br>
            <a:r>
              <a:rPr lang="en-US" sz="1800" b="0" dirty="0"/>
              <a:t>(Population Age 25+ Without a High School Diploma or Equivalent, </a:t>
            </a:r>
            <a:r>
              <a:rPr lang="en-US" sz="1800" b="0" dirty="0">
                <a:solidFill>
                  <a:schemeClr val="tx1"/>
                </a:solidFill>
              </a:rPr>
              <a:t>2015-2019</a:t>
            </a:r>
            <a:r>
              <a:rPr lang="en-US" sz="1800" b="0" dirty="0"/>
              <a:t>)</a:t>
            </a:r>
          </a:p>
        </p:txBody>
      </p:sp>
      <p:sp>
        <p:nvSpPr>
          <p:cNvPr id="8" name="Subtitle 7"/>
          <p:cNvSpPr>
            <a:spLocks noGrp="1"/>
          </p:cNvSpPr>
          <p:nvPr>
            <p:ph type="subTitle" idx="1"/>
          </p:nvPr>
        </p:nvSpPr>
        <p:spPr/>
        <p:txBody>
          <a:bodyPr/>
          <a:lstStyle/>
          <a:p>
            <a:r>
              <a:rPr lang="en-US" dirty="0">
                <a:solidFill>
                  <a:schemeClr val="tx1">
                    <a:lumMod val="65000"/>
                    <a:lumOff val="35000"/>
                  </a:schemeClr>
                </a:solidFill>
              </a:rPr>
              <a:t>Sources:	●	US Census Bureau American Community Survey 5-year estimates.</a:t>
            </a:r>
          </a:p>
          <a:p>
            <a:r>
              <a:rPr lang="en-US" dirty="0">
                <a:solidFill>
                  <a:schemeClr val="tx1">
                    <a:lumMod val="65000"/>
                    <a:lumOff val="35000"/>
                  </a:schemeClr>
                </a:solidFill>
              </a:rPr>
              <a:t> 	●	Center for Applied Research and Engagement Systems (CARES), University of Missouri Extension. Retrieved January 2022 via SparkMap (sparkmap.org).</a:t>
            </a:r>
          </a:p>
          <a:p>
            <a:r>
              <a:rPr lang="en-US" dirty="0">
                <a:solidFill>
                  <a:schemeClr val="tx1">
                    <a:lumMod val="65000"/>
                    <a:lumOff val="35000"/>
                  </a:schemeClr>
                </a:solidFill>
              </a:rPr>
              <a:t>Notes:	●	This indicator is relevant because educational attainment is linked to positive health outcomes.</a:t>
            </a:r>
          </a:p>
        </p:txBody>
      </p:sp>
      <p:graphicFrame>
        <p:nvGraphicFramePr>
          <p:cNvPr id="11" name="2e"/>
          <p:cNvGraphicFramePr>
            <a:graphicFrameLocks noGrp="1"/>
          </p:cNvGraphicFramePr>
          <p:nvPr>
            <p:ph type="chart" sz="quarter" idx="13"/>
          </p:nvPr>
        </p:nvGraphicFramePr>
        <p:xfrm>
          <a:off x="457200" y="1828800"/>
          <a:ext cx="8229600" cy="3382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157661" y="3314306"/>
            <a:ext cx="1267346" cy="723900"/>
          </a:xfrm>
          <a:prstGeom prst="flowChartOffpageConnector">
            <a:avLst/>
          </a:prstGeom>
          <a:solidFill>
            <a:srgbClr val="F8D4DA"/>
          </a:solidFill>
          <a:ln w="12700">
            <a:noFill/>
          </a:ln>
        </p:spPr>
        <p:txBody>
          <a:bodyPr wrap="square" lIns="0" tIns="0" rIns="0" bIns="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BE1C37"/>
                </a:solidFill>
                <a:effectLst/>
                <a:uLnTx/>
                <a:uFillTx/>
                <a:latin typeface="Arial" panose="020B0604020202020204" pitchFamily="34" charset="0"/>
                <a:ea typeface="Segoe UI" pitchFamily="34" charset="0"/>
                <a:cs typeface="Arial" panose="020B0604020202020204" pitchFamily="34" charset="0"/>
              </a:rPr>
              <a:t>3,459 individuals</a:t>
            </a:r>
          </a:p>
        </p:txBody>
      </p:sp>
    </p:spTree>
    <p:extLst>
      <p:ext uri="{BB962C8B-B14F-4D97-AF65-F5344CB8AC3E}">
        <p14:creationId xmlns:p14="http://schemas.microsoft.com/office/powerpoint/2010/main" val="183427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331644"/>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chemeClr val="accent1"/>
                </a:solidFill>
              </a:rPr>
              <a:t>Priority Areas</a:t>
            </a:r>
          </a:p>
          <a:p>
            <a:pPr marL="628650" lvl="1" indent="-457200">
              <a:buSzPct val="90000"/>
              <a:buFont typeface="+mj-lt"/>
              <a:buAutoNum type="arabicPeriod"/>
              <a:defRPr/>
            </a:pPr>
            <a:r>
              <a:rPr lang="en-US" dirty="0">
                <a:solidFill>
                  <a:schemeClr val="accent4">
                    <a:lumMod val="50000"/>
                  </a:schemeClr>
                </a:solidFill>
              </a:rPr>
              <a:t>Substance Abuse</a:t>
            </a:r>
          </a:p>
          <a:p>
            <a:pPr marL="628650" lvl="1" indent="-457200">
              <a:buSzPct val="90000"/>
              <a:buFont typeface="+mj-lt"/>
              <a:buAutoNum type="arabicPeriod"/>
              <a:defRPr/>
            </a:pPr>
            <a:r>
              <a:rPr lang="en-US" dirty="0">
                <a:solidFill>
                  <a:schemeClr val="accent4">
                    <a:lumMod val="50000"/>
                  </a:schemeClr>
                </a:solidFill>
              </a:rPr>
              <a:t>Mental Health</a:t>
            </a:r>
          </a:p>
          <a:p>
            <a:pPr marL="628650" lvl="1" indent="-457200">
              <a:buSzPct val="90000"/>
              <a:buFont typeface="+mj-lt"/>
              <a:buAutoNum type="arabicPeriod"/>
              <a:defRPr/>
            </a:pPr>
            <a:r>
              <a:rPr lang="en-US" dirty="0">
                <a:solidFill>
                  <a:schemeClr val="accent4">
                    <a:lumMod val="50000"/>
                  </a:schemeClr>
                </a:solidFill>
              </a:rPr>
              <a:t>Nutrition, Physical Activity &amp; Weight</a:t>
            </a:r>
          </a:p>
          <a:p>
            <a:pPr marL="628650" lvl="1" indent="-457200">
              <a:buSzPct val="90000"/>
              <a:buFont typeface="+mj-lt"/>
              <a:buAutoNum type="arabicPeriod"/>
              <a:defRPr/>
            </a:pPr>
            <a:r>
              <a:rPr lang="en-US" dirty="0">
                <a:solidFill>
                  <a:schemeClr val="accent4">
                    <a:lumMod val="50000"/>
                  </a:schemeClr>
                </a:solidFill>
              </a:rPr>
              <a:t>Tobacco Use</a:t>
            </a:r>
          </a:p>
          <a:p>
            <a:pPr marL="628650" lvl="1" indent="-457200">
              <a:buSzPct val="90000"/>
              <a:buFont typeface="+mj-lt"/>
              <a:buAutoNum type="arabicPeriod"/>
              <a:defRPr/>
            </a:pPr>
            <a:r>
              <a:rPr lang="en-US" dirty="0">
                <a:solidFill>
                  <a:schemeClr val="accent4">
                    <a:lumMod val="50000"/>
                  </a:schemeClr>
                </a:solidFill>
              </a:rPr>
              <a:t>Respiratory Diseases (esp. COVID-19)</a:t>
            </a:r>
          </a:p>
          <a:p>
            <a:pPr marL="628650" lvl="1" indent="-457200">
              <a:buSzPct val="90000"/>
              <a:buFont typeface="+mj-lt"/>
              <a:buAutoNum type="arabicPeriod"/>
              <a:defRPr/>
            </a:pPr>
            <a:r>
              <a:rPr lang="en-US" dirty="0">
                <a:solidFill>
                  <a:schemeClr val="accent4">
                    <a:lumMod val="50000"/>
                  </a:scheme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accent4">
                    <a:lumMod val="50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accent4">
                    <a:lumMod val="50000"/>
                  </a:schemeClr>
                </a:solidFill>
                <a:effectLst/>
                <a:uLnTx/>
                <a:uFillTx/>
                <a:latin typeface="Arial"/>
                <a:ea typeface="+mn-ea"/>
                <a:cs typeface="Arial"/>
              </a:rPr>
              <a:t>Cancer</a:t>
            </a:r>
          </a:p>
          <a:p>
            <a:pPr marL="628650" lvl="1" indent="-457200">
              <a:buSzPct val="90000"/>
              <a:buFont typeface="+mj-lt"/>
              <a:buAutoNum type="arabicPeriod"/>
              <a:defRPr/>
            </a:pPr>
            <a:r>
              <a:rPr lang="en-US">
                <a:solidFill>
                  <a:schemeClr val="accent4">
                    <a:lumMod val="50000"/>
                  </a:schemeClr>
                </a:solidFill>
              </a:rPr>
              <a:t>Potentially Disabling Conditions</a:t>
            </a:r>
            <a:endParaRPr lang="en-US" dirty="0">
              <a:solidFill>
                <a:schemeClr val="accent4">
                  <a:lumMod val="50000"/>
                </a:scheme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accent4">
                    <a:lumMod val="50000"/>
                  </a:scheme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chemeClr val="accent4">
                    <a:lumMod val="50000"/>
                  </a:scheme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accent4">
                    <a:lumMod val="50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13447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2465890" y="295275"/>
            <a:ext cx="6220910" cy="6162676"/>
          </a:xfrm>
          <a:prstGeom prst="rect">
            <a:avLst/>
          </a:prstGeom>
        </p:spPr>
        <p:txBody>
          <a:bodyPr anchor="ctr" anchorCtr="0">
            <a:normAutofit lnSpcReduction="10000"/>
          </a:bodyPr>
          <a:lstStyle>
            <a:lvl1pPr marL="342900" indent="-342900" algn="l" defTabSz="914400" rtl="0" eaLnBrk="1" latinLnBrk="0" hangingPunct="1">
              <a:spcBef>
                <a:spcPct val="20000"/>
              </a:spcBef>
              <a:buFont typeface="Arial" panose="020B0604020202020204" pitchFamily="34" charset="0"/>
              <a:buChar char="•"/>
              <a:defRPr lang="en-US" sz="2800" b="1" kern="1200" dirty="0" smtClean="0">
                <a:solidFill>
                  <a:srgbClr val="000000"/>
                </a:solidFill>
                <a:latin typeface="Arial"/>
                <a:ea typeface="+mn-ea"/>
                <a:cs typeface="Arial"/>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rgbClr val="000000"/>
                </a:solidFill>
                <a:latin typeface="Arial"/>
                <a:ea typeface="+mn-ea"/>
                <a:cs typeface="Arial"/>
              </a:defRPr>
            </a:lvl2pPr>
            <a:lvl3pPr marL="911225" indent="-457200" algn="l" defTabSz="914400" rtl="0" eaLnBrk="1" latinLnBrk="0" hangingPunct="1">
              <a:spcBef>
                <a:spcPct val="20000"/>
              </a:spcBef>
              <a:buFont typeface="Arial" panose="020B0604020202020204" pitchFamily="34" charset="0"/>
              <a:buChar char="•"/>
              <a:defRPr lang="en-US" sz="2400" b="1" kern="1200" dirty="0" smtClean="0">
                <a:solidFill>
                  <a:srgbClr val="000000"/>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lang="en-US" sz="2000" b="1" kern="1200" dirty="0" smtClean="0">
                <a:solidFill>
                  <a:srgbClr val="000000"/>
                </a:solidFill>
                <a:latin typeface="Arial"/>
                <a:ea typeface="+mn-ea"/>
                <a:cs typeface="Arial"/>
              </a:defRPr>
            </a:lvl4pPr>
            <a:lvl5pPr marL="0" marR="0" indent="0" algn="l" defTabSz="914400" rtl="0" eaLnBrk="1" fontAlgn="auto" latinLnBrk="0" hangingPunct="1">
              <a:lnSpc>
                <a:spcPct val="100000"/>
              </a:lnSpc>
              <a:spcBef>
                <a:spcPct val="20000"/>
              </a:spcBef>
              <a:spcAft>
                <a:spcPts val="0"/>
              </a:spcAft>
              <a:buClrTx/>
              <a:buSzTx/>
              <a:buFont typeface="Arial" pitchFamily="34" charset="0"/>
              <a:buNone/>
              <a:tabLst/>
              <a:defRPr lang="en-US" sz="1600" b="0" kern="1200" dirty="0">
                <a:solidFill>
                  <a:srgbClr val="000000"/>
                </a:solidFill>
                <a:latin typeface="Arial"/>
                <a:ea typeface="+mn-ea"/>
                <a:cs typeface="Arial"/>
              </a:defRPr>
            </a:lvl5pPr>
            <a:lvl6pPr marL="1027112" indent="-342900" algn="l" defTabSz="914400" rtl="0" eaLnBrk="1" latinLnBrk="0" hangingPunct="1">
              <a:spcBef>
                <a:spcPct val="20000"/>
              </a:spcBef>
              <a:buFont typeface="Arial" panose="020B0604020202020204" pitchFamily="34" charset="0"/>
              <a:buChar char="•"/>
              <a:defRPr lang="en-US" sz="1600" kern="1200" dirty="0" smtClean="0">
                <a:solidFill>
                  <a:srgbClr val="000000"/>
                </a:solidFill>
                <a:latin typeface="Arial"/>
                <a:ea typeface="+mn-ea"/>
                <a:cs typeface="Arial"/>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sz="2400" dirty="0">
                <a:solidFill>
                  <a:srgbClr val="5A85D7"/>
                </a:solidFill>
              </a:rPr>
              <a:t>Priority Areas</a:t>
            </a:r>
          </a:p>
          <a:p>
            <a:pPr marL="628650" lvl="1" indent="-457200">
              <a:buSzPct val="90000"/>
              <a:buFont typeface="+mj-lt"/>
              <a:buAutoNum type="arabicPeriod"/>
              <a:defRPr/>
            </a:pPr>
            <a:r>
              <a:rPr lang="en-US" b="1" dirty="0">
                <a:solidFill>
                  <a:srgbClr val="A5D867">
                    <a:lumMod val="50000"/>
                  </a:srgbClr>
                </a:solidFill>
              </a:rPr>
              <a:t>Substance Abuse</a:t>
            </a:r>
          </a:p>
          <a:p>
            <a:pPr marL="628650" lvl="1" indent="-457200">
              <a:buSzPct val="90000"/>
              <a:buFont typeface="+mj-lt"/>
              <a:buAutoNum type="arabicPeriod"/>
              <a:defRPr/>
            </a:pPr>
            <a:r>
              <a:rPr lang="en-US" dirty="0">
                <a:solidFill>
                  <a:schemeClr val="bg1">
                    <a:lumMod val="65000"/>
                  </a:schemeClr>
                </a:solidFill>
              </a:rPr>
              <a:t>Mental Health</a:t>
            </a:r>
          </a:p>
          <a:p>
            <a:pPr marL="628650" lvl="1" indent="-457200">
              <a:buSzPct val="90000"/>
              <a:buFont typeface="+mj-lt"/>
              <a:buAutoNum type="arabicPeriod"/>
              <a:defRPr/>
            </a:pPr>
            <a:r>
              <a:rPr lang="en-US" dirty="0">
                <a:solidFill>
                  <a:schemeClr val="bg1">
                    <a:lumMod val="65000"/>
                  </a:schemeClr>
                </a:solidFill>
              </a:rPr>
              <a:t>Nutrition, Physical Activity &amp; Weight</a:t>
            </a:r>
          </a:p>
          <a:p>
            <a:pPr marL="628650" lvl="1" indent="-457200">
              <a:buSzPct val="90000"/>
              <a:buFont typeface="+mj-lt"/>
              <a:buAutoNum type="arabicPeriod"/>
              <a:defRPr/>
            </a:pPr>
            <a:r>
              <a:rPr lang="en-US" dirty="0">
                <a:solidFill>
                  <a:schemeClr val="bg1">
                    <a:lumMod val="65000"/>
                  </a:schemeClr>
                </a:solidFill>
              </a:rPr>
              <a:t>Tobacco Use</a:t>
            </a:r>
          </a:p>
          <a:p>
            <a:pPr marL="628650" lvl="1" indent="-457200">
              <a:buSzPct val="90000"/>
              <a:buFont typeface="+mj-lt"/>
              <a:buAutoNum type="arabicPeriod"/>
              <a:defRPr/>
            </a:pPr>
            <a:r>
              <a:rPr lang="en-US" dirty="0">
                <a:solidFill>
                  <a:schemeClr val="bg1">
                    <a:lumMod val="65000"/>
                  </a:schemeClr>
                </a:solidFill>
              </a:rPr>
              <a:t>Respiratory Diseases (esp. COVID-19)</a:t>
            </a:r>
          </a:p>
          <a:p>
            <a:pPr marL="628650" lvl="1" indent="-457200">
              <a:buSzPct val="90000"/>
              <a:buFont typeface="+mj-lt"/>
              <a:buAutoNum type="arabicPeriod"/>
              <a:defRPr/>
            </a:pPr>
            <a:r>
              <a:rPr lang="en-US" dirty="0">
                <a:solidFill>
                  <a:schemeClr val="bg1">
                    <a:lumMod val="65000"/>
                  </a:schemeClr>
                </a:solidFill>
              </a:rPr>
              <a:t>Heart Disease &amp; Stroke</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Access to Health Services</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Cancer</a:t>
            </a:r>
          </a:p>
          <a:p>
            <a:pPr marL="628650" lvl="1" indent="-457200">
              <a:buSzPct val="90000"/>
              <a:buFont typeface="+mj-lt"/>
              <a:buAutoNum type="arabicPeriod"/>
              <a:defRPr/>
            </a:pPr>
            <a:r>
              <a:rPr lang="en-US">
                <a:solidFill>
                  <a:schemeClr val="bg1">
                    <a:lumMod val="65000"/>
                  </a:schemeClr>
                </a:solidFill>
              </a:rPr>
              <a:t>Potentially Disabling Conditions</a:t>
            </a:r>
            <a:endParaRPr lang="en-US" dirty="0">
              <a:solidFill>
                <a:schemeClr val="bg1">
                  <a:lumMod val="65000"/>
                </a:schemeClr>
              </a:solidFill>
            </a:endParaRP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Infant Health &amp; Family Planning</a:t>
            </a:r>
          </a:p>
          <a:p>
            <a:pPr marL="628650" lvl="1" indent="-457200">
              <a:buSzPct val="90000"/>
              <a:buFont typeface="+mj-lt"/>
              <a:buAutoNum type="arabicPeriod"/>
              <a:defRPr/>
            </a:pPr>
            <a:r>
              <a:rPr lang="en-US" dirty="0">
                <a:solidFill>
                  <a:schemeClr val="bg1">
                    <a:lumMod val="65000"/>
                  </a:schemeClr>
                </a:solidFill>
              </a:rPr>
              <a:t>Oral Health</a:t>
            </a:r>
          </a:p>
          <a:p>
            <a:pPr marL="628650" marR="0" lvl="1" indent="-4572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en-US" sz="2400" b="0" i="0" u="none" strike="noStrike" kern="1200" cap="none" spc="0" normalizeH="0" baseline="0" noProof="0" dirty="0">
                <a:ln>
                  <a:noFill/>
                </a:ln>
                <a:solidFill>
                  <a:schemeClr val="bg1">
                    <a:lumMod val="65000"/>
                  </a:schemeClr>
                </a:solidFill>
                <a:effectLst/>
                <a:uLnTx/>
                <a:uFillTx/>
                <a:latin typeface="Arial"/>
                <a:ea typeface="+mn-ea"/>
                <a:cs typeface="Arial"/>
              </a:rPr>
              <a:t>Injury</a:t>
            </a:r>
          </a:p>
          <a:p>
            <a:pPr marL="628650" marR="0" lvl="1" indent="-457200" algn="l" defTabSz="914400" rtl="0" eaLnBrk="1" fontAlgn="auto" latinLnBrk="0" hangingPunct="1">
              <a:lnSpc>
                <a:spcPct val="100000"/>
              </a:lnSpc>
              <a:spcBef>
                <a:spcPct val="20000"/>
              </a:spcBef>
              <a:spcAft>
                <a:spcPts val="0"/>
              </a:spcAft>
              <a:buClrTx/>
              <a:buSzPct val="90000"/>
              <a:buFont typeface="Arial" panose="020B0604020202020204" pitchFamily="34" charset="0"/>
              <a:buChar char="►"/>
              <a:tabLst/>
              <a:defRPr/>
            </a:pPr>
            <a:r>
              <a:rPr kumimoji="0" lang="en-US" sz="2400" b="1" i="0" u="none" strike="noStrike" kern="1200" cap="none" spc="0" normalizeH="0" baseline="0" noProof="0" dirty="0">
                <a:ln>
                  <a:noFill/>
                </a:ln>
                <a:solidFill>
                  <a:schemeClr val="bg1">
                    <a:lumMod val="65000"/>
                  </a:schemeClr>
                </a:solidFill>
                <a:effectLst/>
                <a:uLnTx/>
                <a:uFillTx/>
                <a:latin typeface="Arial"/>
                <a:ea typeface="+mn-ea"/>
                <a:cs typeface="Arial"/>
              </a:rPr>
              <a:t>Q &amp; A</a:t>
            </a:r>
          </a:p>
        </p:txBody>
      </p:sp>
      <p:sp>
        <p:nvSpPr>
          <p:cNvPr id="14" name="Text Placeholder 13">
            <a:extLst>
              <a:ext uri="{FF2B5EF4-FFF2-40B4-BE49-F238E27FC236}">
                <a16:creationId xmlns:a16="http://schemas.microsoft.com/office/drawing/2014/main" id="{CC478021-FD5B-43BD-9591-89F8685EAA4D}"/>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132251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0" dirty="0"/>
              <a:t>Perceptions of Substance Abuse </a:t>
            </a:r>
            <a:br>
              <a:rPr lang="en-US" b="0" dirty="0"/>
            </a:br>
            <a:r>
              <a:rPr lang="en-US" b="0" dirty="0"/>
              <a:t>as a Problem in the Community</a:t>
            </a:r>
            <a:br>
              <a:rPr lang="en-US" b="0" dirty="0"/>
            </a:br>
            <a:r>
              <a:rPr lang="en-US" sz="1800" b="0" dirty="0">
                <a:latin typeface="Arial" panose="020B0604020202020204" pitchFamily="34" charset="0"/>
              </a:rPr>
              <a:t>(Key Informants, 2022)</a:t>
            </a:r>
          </a:p>
        </p:txBody>
      </p:sp>
      <p:sp>
        <p:nvSpPr>
          <p:cNvPr id="5" name="Subtitle 4"/>
          <p:cNvSpPr>
            <a:spLocks noGrp="1"/>
          </p:cNvSpPr>
          <p:nvPr>
            <p:ph type="subTitle" idx="1"/>
          </p:nvPr>
        </p:nvSpPr>
        <p:spPr>
          <a:xfrm>
            <a:off x="563526" y="4075840"/>
            <a:ext cx="8229600" cy="828136"/>
          </a:xfrm>
        </p:spPr>
        <p:txBody>
          <a:bodyPr/>
          <a:lstStyle/>
          <a:p>
            <a:r>
              <a:rPr lang="en-US" dirty="0">
                <a:solidFill>
                  <a:schemeClr val="tx1">
                    <a:lumMod val="65000"/>
                    <a:lumOff val="35000"/>
                  </a:schemeClr>
                </a:solidFill>
              </a:rPr>
              <a:t>Sources:	</a:t>
            </a:r>
            <a:r>
              <a:rPr lang="en-US" dirty="0">
                <a:solidFill>
                  <a:schemeClr val="tx1">
                    <a:lumMod val="65000"/>
                    <a:lumOff val="35000"/>
                  </a:schemeClr>
                </a:solidFill>
                <a:sym typeface="Symbol"/>
              </a:rPr>
              <a:t>●	</a:t>
            </a:r>
            <a:r>
              <a:rPr lang="en-US" dirty="0">
                <a:solidFill>
                  <a:schemeClr val="tx1">
                    <a:lumMod val="65000"/>
                    <a:lumOff val="35000"/>
                  </a:schemeClr>
                </a:solidFill>
              </a:rPr>
              <a:t>PRC Online Key Informant Survey, PRC, Inc. </a:t>
            </a:r>
          </a:p>
          <a:p>
            <a:r>
              <a:rPr lang="en-US" dirty="0">
                <a:solidFill>
                  <a:schemeClr val="tx1">
                    <a:lumMod val="65000"/>
                    <a:lumOff val="35000"/>
                  </a:schemeClr>
                </a:solidFill>
              </a:rPr>
              <a:t>Notes:	</a:t>
            </a:r>
            <a:r>
              <a:rPr lang="en-US" dirty="0">
                <a:solidFill>
                  <a:schemeClr val="tx1">
                    <a:lumMod val="65000"/>
                    <a:lumOff val="35000"/>
                  </a:schemeClr>
                </a:solidFill>
                <a:sym typeface="Symbol"/>
              </a:rPr>
              <a:t>●	</a:t>
            </a:r>
            <a:r>
              <a:rPr lang="en-US" dirty="0">
                <a:solidFill>
                  <a:schemeClr val="tx1">
                    <a:lumMod val="65000"/>
                    <a:lumOff val="35000"/>
                  </a:schemeClr>
                </a:solidFill>
              </a:rPr>
              <a:t>Asked of all respondents.</a:t>
            </a:r>
          </a:p>
        </p:txBody>
      </p:sp>
      <p:graphicFrame>
        <p:nvGraphicFramePr>
          <p:cNvPr id="12" name="Chart Placeholder 15"/>
          <p:cNvGraphicFramePr>
            <a:graphicFrameLocks noGrp="1"/>
          </p:cNvGraphicFramePr>
          <p:nvPr>
            <p:ph type="chart" sz="quarter" idx="13"/>
          </p:nvPr>
        </p:nvGraphicFramePr>
        <p:xfrm>
          <a:off x="457200" y="2625725"/>
          <a:ext cx="8229600" cy="160655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0FBF8F95-94A2-427D-BE2F-CC86451FE5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374" y="4977567"/>
            <a:ext cx="2438611" cy="1487553"/>
          </a:xfrm>
          <a:prstGeom prst="rect">
            <a:avLst/>
          </a:prstGeom>
        </p:spPr>
      </p:pic>
      <p:sp>
        <p:nvSpPr>
          <p:cNvPr id="7" name="TextBox 6">
            <a:extLst>
              <a:ext uri="{FF2B5EF4-FFF2-40B4-BE49-F238E27FC236}">
                <a16:creationId xmlns:a16="http://schemas.microsoft.com/office/drawing/2014/main" id="{1465D0DF-E8CA-4EC6-8CE3-24ECD7AD9CB6}"/>
              </a:ext>
            </a:extLst>
          </p:cNvPr>
          <p:cNvSpPr txBox="1"/>
          <p:nvPr/>
        </p:nvSpPr>
        <p:spPr>
          <a:xfrm>
            <a:off x="784651" y="5057729"/>
            <a:ext cx="4465951" cy="1327227"/>
          </a:xfrm>
          <a:prstGeom prst="rect">
            <a:avLst/>
          </a:prstGeom>
          <a:solidFill>
            <a:schemeClr val="bg1"/>
          </a:solidFill>
          <a:ln>
            <a:solidFill>
              <a:schemeClr val="accent2"/>
            </a:solidFill>
          </a:ln>
        </p:spPr>
        <p:txBody>
          <a:bodyPr wrap="square" rtlCol="0" anchor="ctr" anchorCtr="0">
            <a:noAutofit/>
          </a:bodyPr>
          <a:lstStyle/>
          <a:p>
            <a:pPr>
              <a:spcAft>
                <a:spcPts val="600"/>
              </a:spcAft>
            </a:pPr>
            <a:r>
              <a:rPr lang="en-US" sz="1600" dirty="0">
                <a:solidFill>
                  <a:schemeClr val="accent2"/>
                </a:solidFill>
                <a:latin typeface="Arial" panose="020B0604020202020204" pitchFamily="34" charset="0"/>
                <a:cs typeface="Arial" panose="020B0604020202020204" pitchFamily="34" charset="0"/>
              </a:rPr>
              <a:t>Top Reasons for "Major Problem" Responses:</a:t>
            </a:r>
          </a:p>
          <a:p>
            <a:pPr marL="285750" indent="-285750">
              <a:spcAft>
                <a:spcPts val="600"/>
              </a:spcAf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Access to Care/Services </a:t>
            </a:r>
          </a:p>
          <a:p>
            <a:pPr marL="285750" indent="-285750">
              <a:spcAft>
                <a:spcPts val="600"/>
              </a:spcAf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Awareness/Education</a:t>
            </a:r>
          </a:p>
          <a:p>
            <a:pPr marL="285750" indent="-285750">
              <a:spcAft>
                <a:spcPts val="600"/>
              </a:spcAft>
              <a:buFont typeface="Arial" panose="020B0604020202020204" pitchFamily="34" charset="0"/>
              <a:buChar char="•"/>
            </a:pPr>
            <a:r>
              <a:rPr lang="en-US" sz="1600" dirty="0">
                <a:solidFill>
                  <a:schemeClr val="accent2"/>
                </a:solidFill>
                <a:latin typeface="Arial" panose="020B0604020202020204" pitchFamily="34" charset="0"/>
                <a:cs typeface="Arial" panose="020B0604020202020204" pitchFamily="34" charset="0"/>
              </a:rPr>
              <a:t>Denial/Stigma  </a:t>
            </a:r>
          </a:p>
        </p:txBody>
      </p:sp>
    </p:spTree>
    <p:extLst>
      <p:ext uri="{BB962C8B-B14F-4D97-AF65-F5344CB8AC3E}">
        <p14:creationId xmlns:p14="http://schemas.microsoft.com/office/powerpoint/2010/main" val="202606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C Section Title Page">
  <a:themeElements>
    <a:clrScheme name="PRC Charts - NEW(1)">
      <a:dk1>
        <a:sysClr val="windowText" lastClr="000000"/>
      </a:dk1>
      <a:lt1>
        <a:sysClr val="window" lastClr="FFFFFF"/>
      </a:lt1>
      <a:dk2>
        <a:srgbClr val="0018A8"/>
      </a:dk2>
      <a:lt2>
        <a:srgbClr val="EEECE1"/>
      </a:lt2>
      <a:accent1>
        <a:srgbClr val="5A85D7"/>
      </a:accent1>
      <a:accent2>
        <a:srgbClr val="A5D867"/>
      </a:accent2>
      <a:accent3>
        <a:srgbClr val="FDC480"/>
      </a:accent3>
      <a:accent4>
        <a:srgbClr val="93509E"/>
      </a:accent4>
      <a:accent5>
        <a:srgbClr val="A71930"/>
      </a:accent5>
      <a:accent6>
        <a:srgbClr val="A0BFD2"/>
      </a:accent6>
      <a:hlink>
        <a:srgbClr val="FF7900"/>
      </a:hlink>
      <a:folHlink>
        <a:srgbClr val="83AFB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C Divider Title Slide">
  <a:themeElements>
    <a:clrScheme name="PRC Charts - NEW(1)">
      <a:dk1>
        <a:sysClr val="windowText" lastClr="000000"/>
      </a:dk1>
      <a:lt1>
        <a:sysClr val="window" lastClr="FFFFFF"/>
      </a:lt1>
      <a:dk2>
        <a:srgbClr val="0018A8"/>
      </a:dk2>
      <a:lt2>
        <a:srgbClr val="EEECE1"/>
      </a:lt2>
      <a:accent1>
        <a:srgbClr val="5A85D7"/>
      </a:accent1>
      <a:accent2>
        <a:srgbClr val="A5D867"/>
      </a:accent2>
      <a:accent3>
        <a:srgbClr val="FDC480"/>
      </a:accent3>
      <a:accent4>
        <a:srgbClr val="93509E"/>
      </a:accent4>
      <a:accent5>
        <a:srgbClr val="A71930"/>
      </a:accent5>
      <a:accent6>
        <a:srgbClr val="A0BFD2"/>
      </a:accent6>
      <a:hlink>
        <a:srgbClr val="FF7900"/>
      </a:hlink>
      <a:folHlink>
        <a:srgbClr val="83AFB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PRC CHNA Charts">
  <a:themeElements>
    <a:clrScheme name="2020 PRC CHNA">
      <a:dk1>
        <a:srgbClr val="000000"/>
      </a:dk1>
      <a:lt1>
        <a:srgbClr val="FFFFFF"/>
      </a:lt1>
      <a:dk2>
        <a:srgbClr val="0018A8"/>
      </a:dk2>
      <a:lt2>
        <a:srgbClr val="E7F2DE"/>
      </a:lt2>
      <a:accent1>
        <a:srgbClr val="5A85D7"/>
      </a:accent1>
      <a:accent2>
        <a:srgbClr val="BE1C37"/>
      </a:accent2>
      <a:accent3>
        <a:srgbClr val="ECC182"/>
      </a:accent3>
      <a:accent4>
        <a:srgbClr val="A5D867"/>
      </a:accent4>
      <a:accent5>
        <a:srgbClr val="93509E"/>
      </a:accent5>
      <a:accent6>
        <a:srgbClr val="D9E8E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prstDash val="dash"/>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chor="ctr" anchorCtr="0">
        <a:noAutofit/>
      </a:bodyPr>
      <a:lstStyle>
        <a:defPPr algn="ctr">
          <a:defRPr sz="1400" dirty="0" err="1" smtClean="0">
            <a:solidFill>
              <a:schemeClr val="accent2"/>
            </a:solidFill>
            <a:latin typeface="Arial Narrow" panose="020B0606020202030204" pitchFamily="34" charset="0"/>
          </a:defRPr>
        </a:defPPr>
      </a:lstStyle>
    </a:txDef>
  </a:objectDefaults>
  <a:extraClrSchemeLst/>
</a:theme>
</file>

<file path=ppt/theme/theme4.xml><?xml version="1.0" encoding="utf-8"?>
<a:theme xmlns:a="http://schemas.openxmlformats.org/drawingml/2006/main" name="CHNA Title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PRC Divider Title Slide">
  <a:themeElements>
    <a:clrScheme name="PRC Charts - NEW(1)">
      <a:dk1>
        <a:sysClr val="windowText" lastClr="000000"/>
      </a:dk1>
      <a:lt1>
        <a:sysClr val="window" lastClr="FFFFFF"/>
      </a:lt1>
      <a:dk2>
        <a:srgbClr val="0018A8"/>
      </a:dk2>
      <a:lt2>
        <a:srgbClr val="EEECE1"/>
      </a:lt2>
      <a:accent1>
        <a:srgbClr val="5A85D7"/>
      </a:accent1>
      <a:accent2>
        <a:srgbClr val="A5D867"/>
      </a:accent2>
      <a:accent3>
        <a:srgbClr val="FDC480"/>
      </a:accent3>
      <a:accent4>
        <a:srgbClr val="93509E"/>
      </a:accent4>
      <a:accent5>
        <a:srgbClr val="A71930"/>
      </a:accent5>
      <a:accent6>
        <a:srgbClr val="A0BFD2"/>
      </a:accent6>
      <a:hlink>
        <a:srgbClr val="FF7900"/>
      </a:hlink>
      <a:folHlink>
        <a:srgbClr val="83AFB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1_PRC Main Content side bar no logo">
  <a:themeElements>
    <a:clrScheme name="2020 PRC CHNA">
      <a:dk1>
        <a:srgbClr val="000000"/>
      </a:dk1>
      <a:lt1>
        <a:srgbClr val="FFFFFF"/>
      </a:lt1>
      <a:dk2>
        <a:srgbClr val="0018A8"/>
      </a:dk2>
      <a:lt2>
        <a:srgbClr val="E7F2DE"/>
      </a:lt2>
      <a:accent1>
        <a:srgbClr val="5A85D7"/>
      </a:accent1>
      <a:accent2>
        <a:srgbClr val="BE1C37"/>
      </a:accent2>
      <a:accent3>
        <a:srgbClr val="ECC182"/>
      </a:accent3>
      <a:accent4>
        <a:srgbClr val="A5D867"/>
      </a:accent4>
      <a:accent5>
        <a:srgbClr val="93509E"/>
      </a:accent5>
      <a:accent6>
        <a:srgbClr val="D9E8EC"/>
      </a:accent6>
      <a:hlink>
        <a:srgbClr val="000000"/>
      </a:hlink>
      <a:folHlink>
        <a:srgbClr val="0000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_PRC Main Content with logo">
  <a:themeElements>
    <a:clrScheme name="PRC Charts - NEW(1)">
      <a:dk1>
        <a:sysClr val="windowText" lastClr="000000"/>
      </a:dk1>
      <a:lt1>
        <a:sysClr val="window" lastClr="FFFFFF"/>
      </a:lt1>
      <a:dk2>
        <a:srgbClr val="0018A8"/>
      </a:dk2>
      <a:lt2>
        <a:srgbClr val="EEECE1"/>
      </a:lt2>
      <a:accent1>
        <a:srgbClr val="5A85D7"/>
      </a:accent1>
      <a:accent2>
        <a:srgbClr val="A5D867"/>
      </a:accent2>
      <a:accent3>
        <a:srgbClr val="FDC480"/>
      </a:accent3>
      <a:accent4>
        <a:srgbClr val="93509E"/>
      </a:accent4>
      <a:accent5>
        <a:srgbClr val="A71930"/>
      </a:accent5>
      <a:accent6>
        <a:srgbClr val="A0BFD2"/>
      </a:accent6>
      <a:hlink>
        <a:srgbClr val="FF7900"/>
      </a:hlink>
      <a:folHlink>
        <a:srgbClr val="83AFB4"/>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1_PRC CHNA Charts">
  <a:themeElements>
    <a:clrScheme name="2020 PRC CHNA">
      <a:dk1>
        <a:srgbClr val="000000"/>
      </a:dk1>
      <a:lt1>
        <a:srgbClr val="FFFFFF"/>
      </a:lt1>
      <a:dk2>
        <a:srgbClr val="0018A8"/>
      </a:dk2>
      <a:lt2>
        <a:srgbClr val="E7F2DE"/>
      </a:lt2>
      <a:accent1>
        <a:srgbClr val="5A85D7"/>
      </a:accent1>
      <a:accent2>
        <a:srgbClr val="BE1C37"/>
      </a:accent2>
      <a:accent3>
        <a:srgbClr val="ECC182"/>
      </a:accent3>
      <a:accent4>
        <a:srgbClr val="A5D867"/>
      </a:accent4>
      <a:accent5>
        <a:srgbClr val="93509E"/>
      </a:accent5>
      <a:accent6>
        <a:srgbClr val="D9E8E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prstDash val="dash"/>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chor="ctr" anchorCtr="0">
        <a:noAutofit/>
      </a:bodyPr>
      <a:lstStyle>
        <a:defPPr algn="ctr">
          <a:defRPr sz="1400" dirty="0" err="1" smtClean="0">
            <a:solidFill>
              <a:schemeClr val="accent2"/>
            </a:solidFill>
            <a:latin typeface="Arial Narrow" panose="020B0606020202030204" pitchFamily="34" charset="0"/>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2008 CHA">
    <a:dk1>
      <a:srgbClr val="000000"/>
    </a:dk1>
    <a:lt1>
      <a:srgbClr val="FFFFFF"/>
    </a:lt1>
    <a:dk2>
      <a:srgbClr val="19285F"/>
    </a:dk2>
    <a:lt2>
      <a:srgbClr val="D8D8D8"/>
    </a:lt2>
    <a:accent1>
      <a:srgbClr val="5A85D7"/>
    </a:accent1>
    <a:accent2>
      <a:srgbClr val="B71234"/>
    </a:accent2>
    <a:accent3>
      <a:srgbClr val="FDC480"/>
    </a:accent3>
    <a:accent4>
      <a:srgbClr val="A5D867"/>
    </a:accent4>
    <a:accent5>
      <a:srgbClr val="93509E"/>
    </a:accent5>
    <a:accent6>
      <a:srgbClr val="DDD9C3"/>
    </a:accent6>
    <a:hlink>
      <a:srgbClr val="B9C9D0"/>
    </a:hlink>
    <a:folHlink>
      <a:srgbClr val="83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2008 CHA">
    <a:dk1>
      <a:srgbClr val="000000"/>
    </a:dk1>
    <a:lt1>
      <a:srgbClr val="FFFFFF"/>
    </a:lt1>
    <a:dk2>
      <a:srgbClr val="19285F"/>
    </a:dk2>
    <a:lt2>
      <a:srgbClr val="D8D8D8"/>
    </a:lt2>
    <a:accent1>
      <a:srgbClr val="657ED7"/>
    </a:accent1>
    <a:accent2>
      <a:srgbClr val="B30303"/>
    </a:accent2>
    <a:accent3>
      <a:srgbClr val="FEBF56"/>
    </a:accent3>
    <a:accent4>
      <a:srgbClr val="8BD26B"/>
    </a:accent4>
    <a:accent5>
      <a:srgbClr val="9C089C"/>
    </a:accent5>
    <a:accent6>
      <a:srgbClr val="DDD9C3"/>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4217</Words>
  <Application>Microsoft Office PowerPoint</Application>
  <PresentationFormat>On-screen Show (4:3)</PresentationFormat>
  <Paragraphs>473</Paragraphs>
  <Slides>49</Slides>
  <Notes>45</Notes>
  <HiddenSlides>7</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49</vt:i4>
      </vt:variant>
    </vt:vector>
  </HeadingPairs>
  <TitlesOfParts>
    <vt:vector size="63" baseType="lpstr">
      <vt:lpstr>Arial</vt:lpstr>
      <vt:lpstr>Arial Narrow</vt:lpstr>
      <vt:lpstr>Calibri</vt:lpstr>
      <vt:lpstr>Courier New</vt:lpstr>
      <vt:lpstr>Gill Sans</vt:lpstr>
      <vt:lpstr>Wingdings</vt:lpstr>
      <vt:lpstr>PRC Section Title Page</vt:lpstr>
      <vt:lpstr>PRC Divider Title Slide</vt:lpstr>
      <vt:lpstr>PRC CHNA Charts</vt:lpstr>
      <vt:lpstr>CHNA Title Page</vt:lpstr>
      <vt:lpstr>1_PRC Divider Title Slide</vt:lpstr>
      <vt:lpstr>1_PRC Main Content side bar no logo</vt:lpstr>
      <vt:lpstr>1_PRC Main Content with logo</vt:lpstr>
      <vt:lpstr>1_PRC CHNA Charts</vt:lpstr>
      <vt:lpstr>2022  PRC Community  Health Needs Assessment</vt:lpstr>
      <vt:lpstr>PowerPoint Presentation</vt:lpstr>
      <vt:lpstr>Today’s Activities</vt:lpstr>
      <vt:lpstr>Social Determinants  of Health</vt:lpstr>
      <vt:lpstr>Population in Poverty (Populations Living Below the Poverty Level; 2015-2019) Healthy People 2030 = 8.0% or Lower</vt:lpstr>
      <vt:lpstr>Population With No High School Diploma (Population Age 25+ Without a High School Diploma or Equivalent, 2015-2019)</vt:lpstr>
      <vt:lpstr>PowerPoint Presentation</vt:lpstr>
      <vt:lpstr>PowerPoint Presentation</vt:lpstr>
      <vt:lpstr>Perceptions of Substance Abuse  as a Problem in the Community (Key Informants, 2022)</vt:lpstr>
      <vt:lpstr>Key Informants:  Top Reasons for "Major Problem" Responses </vt:lpstr>
      <vt:lpstr>Key Informants:  Top Reasons for "Major Problem" Responses </vt:lpstr>
      <vt:lpstr>Excessive Drinkers (2018)</vt:lpstr>
      <vt:lpstr>PowerPoint Presentation</vt:lpstr>
      <vt:lpstr>Suicide: Age-Adjusted Mortality (2015-2019 Annual Average Deaths per 100,000 Population) Healthy People 2030 = 12.8 or Lower</vt:lpstr>
      <vt:lpstr>Access to Mental Health Providers (Number of Mental Health Providers per 100,000 Population, 2021)</vt:lpstr>
      <vt:lpstr>Perceptions of Mental Health  as a Problem in the Community (Key Informants, 2022)</vt:lpstr>
      <vt:lpstr>Key Informants:  Top Reasons for "Major Problem" Responses </vt:lpstr>
      <vt:lpstr>Key Informants:  Top Reasons for "Major Problem" Responses </vt:lpstr>
      <vt:lpstr>PowerPoint Presentation</vt:lpstr>
      <vt:lpstr>Prevalence of Obesity (Adults Age 20+ With a Body Mass Index ≥ 30.0, 2019) Healthy People 2030 = 36.0% or Lower</vt:lpstr>
      <vt:lpstr>Perceptions of Nutrition, Physical Activity, and Weight  as a Problem in the Community (Key Informants, 2022)</vt:lpstr>
      <vt:lpstr>Key Informants:  Top Reasons for "Major Problem" Responses </vt:lpstr>
      <vt:lpstr>Key Informants:  Top Reasons for "Major Problem" Responses </vt:lpstr>
      <vt:lpstr>PowerPoint Presentation</vt:lpstr>
      <vt:lpstr>Current Smokers (2019) Healthy People 2030 = 5.0% or Lower</vt:lpstr>
      <vt:lpstr>PowerPoint Presentation</vt:lpstr>
      <vt:lpstr>Lung Disease: Age-Adjusted Mortality (2015-2019 Annual Average Deaths per 100,000 Population)</vt:lpstr>
      <vt:lpstr>Perceptions of Coronavirus Disease/COVID-19  as a Problem in the Community (Key Informants, 2022)</vt:lpstr>
      <vt:lpstr>Key Informants:  Top Reasons for "Major Problem" Responses </vt:lpstr>
      <vt:lpstr>PowerPoint Presentation</vt:lpstr>
      <vt:lpstr>Coronary Heart Disease: Age-Adjusted Mortality (2015-2019 Annual Average Deaths per 100,000 Population) Healthy People 2030 = 90.9 or Lower</vt:lpstr>
      <vt:lpstr>Stroke: Age-Adjusted Mortality (2015-2019 Annual Average Deaths per 100,000 Population)  Healthy People 2030 = 33.4 or Lower</vt:lpstr>
      <vt:lpstr>PowerPoint Presentation</vt:lpstr>
      <vt:lpstr>Uninsured Population (2019) Healthy People 2030 Target = 7.9%</vt:lpstr>
      <vt:lpstr>Access to Primary Care (Number of Primary Care Physicians per 100,000 Population, 2021)</vt:lpstr>
      <vt:lpstr>PowerPoint Presentation</vt:lpstr>
      <vt:lpstr>Cancer Incidence Rates by Site (Annual Average Age-Adjusted Incidence per 100,000 Population, 2014-2018)</vt:lpstr>
      <vt:lpstr>PowerPoint Presentation</vt:lpstr>
      <vt:lpstr>Population With Any Disability (Total Civilian Non‐Institutionalized Population; 2015-2019)</vt:lpstr>
      <vt:lpstr>PowerPoint Presentation</vt:lpstr>
      <vt:lpstr>Infant Mortality Rate (Annual Average Infant Deaths per 1,000 Live Births, 2013-2019) Healthy People 2030 = 5.0 or Lower</vt:lpstr>
      <vt:lpstr>Teen Birth Rate (Births to Adolescents Age 15-19 per 1,000 Females Age 15-19, 2013-2019) Healthy People 2030 = 31.4 or Lower</vt:lpstr>
      <vt:lpstr>PowerPoint Presentation</vt:lpstr>
      <vt:lpstr>Adults With Poor Dental Health (Loss of All Permanent Teeth Among Adults Age 18+, 2018)</vt:lpstr>
      <vt:lpstr>Access to Dentists (Number of Primary Care Physicians per 100,000 Population, 2021)</vt:lpstr>
      <vt:lpstr>PowerPoint Presentation</vt:lpstr>
      <vt:lpstr>Motor Vehicle Crashes: Age-Adjusted Mortality (2015-2019 Annual Average Deaths per 100,000 Population) Healthy People 2030 = 10.1 or Lower</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2022-03-15T20:18:36Z</dcterms:created>
  <dcterms:modified xsi:type="dcterms:W3CDTF">2022-03-15T20:18:46Z</dcterms:modified>
  <cp:contentStatus/>
</cp:coreProperties>
</file>