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drawings/drawing3.xml" ContentType="application/vnd.openxmlformats-officedocument.drawingml.chartshapes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drawings/drawing4.xml" ContentType="application/vnd.openxmlformats-officedocument.drawingml.chartshapes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drawings/drawing5.xml" ContentType="application/vnd.openxmlformats-officedocument.drawingml.chartshapes+xml"/>
  <Override PartName="/ppt/charts/chart38.xml" ContentType="application/vnd.openxmlformats-officedocument.drawingml.chart+xml"/>
  <Override PartName="/ppt/theme/themeOverride37.xml" ContentType="application/vnd.openxmlformats-officedocument.themeOverr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charts/chart39.xml" ContentType="application/vnd.openxmlformats-officedocument.drawingml.chart+xml"/>
  <Override PartName="/ppt/theme/themeOverride38.xml" ContentType="application/vnd.openxmlformats-officedocument.themeOverr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charts/chart40.xml" ContentType="application/vnd.openxmlformats-officedocument.drawingml.chart+xml"/>
  <Override PartName="/ppt/theme/themeOverride39.xml" ContentType="application/vnd.openxmlformats-officedocument.themeOverride+xml"/>
  <Override PartName="/ppt/charts/chart41.xml" ContentType="application/vnd.openxmlformats-officedocument.drawingml.chart+xml"/>
  <Override PartName="/ppt/theme/themeOverride40.xml" ContentType="application/vnd.openxmlformats-officedocument.themeOverr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charts/chart42.xml" ContentType="application/vnd.openxmlformats-officedocument.drawingml.chart+xml"/>
  <Override PartName="/ppt/theme/themeOverride41.xml" ContentType="application/vnd.openxmlformats-officedocument.themeOverride+xml"/>
  <Override PartName="/ppt/charts/chart43.xml" ContentType="application/vnd.openxmlformats-officedocument.drawingml.chart+xml"/>
  <Override PartName="/ppt/theme/themeOverride42.xml" ContentType="application/vnd.openxmlformats-officedocument.themeOverr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charts/chart44.xml" ContentType="application/vnd.openxmlformats-officedocument.drawingml.chart+xml"/>
  <Override PartName="/ppt/theme/themeOverride43.xml" ContentType="application/vnd.openxmlformats-officedocument.themeOverr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charts/chart45.xml" ContentType="application/vnd.openxmlformats-officedocument.drawingml.chart+xml"/>
  <Override PartName="/ppt/theme/themeOverride44.xml" ContentType="application/vnd.openxmlformats-officedocument.themeOverr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charts/chart46.xml" ContentType="application/vnd.openxmlformats-officedocument.drawingml.chart+xml"/>
  <Override PartName="/ppt/theme/themeOverride45.xml" ContentType="application/vnd.openxmlformats-officedocument.themeOverride+xml"/>
  <Override PartName="/ppt/charts/chart47.xml" ContentType="application/vnd.openxmlformats-officedocument.drawingml.chart+xml"/>
  <Override PartName="/ppt/theme/themeOverride46.xml" ContentType="application/vnd.openxmlformats-officedocument.themeOverr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charts/chart48.xml" ContentType="application/vnd.openxmlformats-officedocument.drawingml.chart+xml"/>
  <Override PartName="/ppt/theme/themeOverride47.xml" ContentType="application/vnd.openxmlformats-officedocument.themeOverr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charts/chart55.xml" ContentType="application/vnd.openxmlformats-officedocument.drawingml.chart+xml"/>
  <Override PartName="/ppt/theme/themeOverride48.xml" ContentType="application/vnd.openxmlformats-officedocument.themeOverride+xml"/>
  <Override PartName="/ppt/charts/chart56.xml" ContentType="application/vnd.openxmlformats-officedocument.drawingml.chart+xml"/>
  <Override PartName="/ppt/theme/themeOverride49.xml" ContentType="application/vnd.openxmlformats-officedocument.themeOverr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charts/chart57.xml" ContentType="application/vnd.openxmlformats-officedocument.drawingml.chart+xml"/>
  <Override PartName="/ppt/theme/themeOverride50.xml" ContentType="application/vnd.openxmlformats-officedocument.themeOverride+xml"/>
  <Override PartName="/ppt/charts/chart58.xml" ContentType="application/vnd.openxmlformats-officedocument.drawingml.chart+xml"/>
  <Override PartName="/ppt/theme/themeOverride51.xml" ContentType="application/vnd.openxmlformats-officedocument.themeOverride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ppt/tags/tag57.xml" ContentType="application/vnd.openxmlformats-officedocument.presentationml.tags+xml"/>
  <Override PartName="/ppt/notesSlides/notesSlide56.xml" ContentType="application/vnd.openxmlformats-officedocument.presentationml.notesSlide+xml"/>
  <Override PartName="/ppt/charts/chart59.xml" ContentType="application/vnd.openxmlformats-officedocument.drawingml.chart+xml"/>
  <Override PartName="/ppt/theme/themeOverride52.xml" ContentType="application/vnd.openxmlformats-officedocument.themeOverride+xml"/>
  <Override PartName="/ppt/charts/chart60.xml" ContentType="application/vnd.openxmlformats-officedocument.drawingml.chart+xml"/>
  <Override PartName="/ppt/theme/themeOverride53.xml" ContentType="application/vnd.openxmlformats-officedocument.themeOverride+xml"/>
  <Override PartName="/ppt/tags/tag58.xml" ContentType="application/vnd.openxmlformats-officedocument.presentationml.tags+xml"/>
  <Override PartName="/ppt/notesSlides/notesSlide57.xml" ContentType="application/vnd.openxmlformats-officedocument.presentationml.notesSlide+xml"/>
  <Override PartName="/ppt/charts/chart61.xml" ContentType="application/vnd.openxmlformats-officedocument.drawingml.chart+xml"/>
  <Override PartName="/ppt/theme/themeOverride54.xml" ContentType="application/vnd.openxmlformats-officedocument.themeOverride+xml"/>
  <Override PartName="/ppt/charts/chart62.xml" ContentType="application/vnd.openxmlformats-officedocument.drawingml.chart+xml"/>
  <Override PartName="/ppt/theme/themeOverride55.xml" ContentType="application/vnd.openxmlformats-officedocument.themeOverride+xml"/>
  <Override PartName="/ppt/tags/tag59.xml" ContentType="application/vnd.openxmlformats-officedocument.presentationml.tags+xml"/>
  <Override PartName="/ppt/notesSlides/notesSlide58.xml" ContentType="application/vnd.openxmlformats-officedocument.presentationml.notesSlide+xml"/>
  <Override PartName="/ppt/tags/tag60.xml" ContentType="application/vnd.openxmlformats-officedocument.presentationml.tags+xml"/>
  <Override PartName="/ppt/notesSlides/notesSlide59.xml" ContentType="application/vnd.openxmlformats-officedocument.presentationml.notesSlide+xml"/>
  <Override PartName="/ppt/tags/tag61.xml" ContentType="application/vnd.openxmlformats-officedocument.presentationml.tags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470" r:id="rId1"/>
    <p:sldMasterId id="2147484467" r:id="rId2"/>
    <p:sldMasterId id="2147484464" r:id="rId3"/>
    <p:sldMasterId id="2147484453" r:id="rId4"/>
    <p:sldMasterId id="2147484371" r:id="rId5"/>
    <p:sldMasterId id="2147484506" r:id="rId6"/>
    <p:sldMasterId id="2147484519" r:id="rId7"/>
    <p:sldMasterId id="2147484522" r:id="rId8"/>
    <p:sldMasterId id="2147484528" r:id="rId9"/>
    <p:sldMasterId id="2147484531" r:id="rId10"/>
    <p:sldMasterId id="2147484547" r:id="rId11"/>
  </p:sldMasterIdLst>
  <p:notesMasterIdLst>
    <p:notesMasterId r:id="rId72"/>
  </p:notesMasterIdLst>
  <p:handoutMasterIdLst>
    <p:handoutMasterId r:id="rId73"/>
  </p:handoutMasterIdLst>
  <p:sldIdLst>
    <p:sldId id="1287" r:id="rId12"/>
    <p:sldId id="1290" r:id="rId13"/>
    <p:sldId id="1130" r:id="rId14"/>
    <p:sldId id="1128" r:id="rId15"/>
    <p:sldId id="1292" r:id="rId16"/>
    <p:sldId id="875" r:id="rId17"/>
    <p:sldId id="399" r:id="rId18"/>
    <p:sldId id="1231" r:id="rId19"/>
    <p:sldId id="406" r:id="rId20"/>
    <p:sldId id="407" r:id="rId21"/>
    <p:sldId id="408" r:id="rId22"/>
    <p:sldId id="1232" r:id="rId23"/>
    <p:sldId id="1072" r:id="rId24"/>
    <p:sldId id="1079" r:id="rId25"/>
    <p:sldId id="1085" r:id="rId26"/>
    <p:sldId id="1094" r:id="rId27"/>
    <p:sldId id="1233" r:id="rId28"/>
    <p:sldId id="1245" r:id="rId29"/>
    <p:sldId id="895" r:id="rId30"/>
    <p:sldId id="1205" r:id="rId31"/>
    <p:sldId id="1234" r:id="rId32"/>
    <p:sldId id="517" r:id="rId33"/>
    <p:sldId id="519" r:id="rId34"/>
    <p:sldId id="1235" r:id="rId35"/>
    <p:sldId id="1246" r:id="rId36"/>
    <p:sldId id="1207" r:id="rId37"/>
    <p:sldId id="1236" r:id="rId38"/>
    <p:sldId id="905" r:id="rId39"/>
    <p:sldId id="1237" r:id="rId40"/>
    <p:sldId id="487" r:id="rId41"/>
    <p:sldId id="1293" r:id="rId42"/>
    <p:sldId id="1238" r:id="rId43"/>
    <p:sldId id="530" r:id="rId44"/>
    <p:sldId id="1240" r:id="rId45"/>
    <p:sldId id="426" r:id="rId46"/>
    <p:sldId id="415" r:id="rId47"/>
    <p:sldId id="420" r:id="rId48"/>
    <p:sldId id="422" r:id="rId49"/>
    <p:sldId id="999" r:id="rId50"/>
    <p:sldId id="1241" r:id="rId51"/>
    <p:sldId id="1029" r:id="rId52"/>
    <p:sldId id="1031" r:id="rId53"/>
    <p:sldId id="601" r:id="rId54"/>
    <p:sldId id="1008" r:id="rId55"/>
    <p:sldId id="1026" r:id="rId56"/>
    <p:sldId id="1248" r:id="rId57"/>
    <p:sldId id="525" r:id="rId58"/>
    <p:sldId id="968" r:id="rId59"/>
    <p:sldId id="1242" r:id="rId60"/>
    <p:sldId id="468" r:id="rId61"/>
    <p:sldId id="1364" r:id="rId62"/>
    <p:sldId id="1243" r:id="rId63"/>
    <p:sldId id="1051" r:id="rId64"/>
    <p:sldId id="1056" r:id="rId65"/>
    <p:sldId id="1244" r:id="rId66"/>
    <p:sldId id="1060" r:id="rId67"/>
    <p:sldId id="1062" r:id="rId68"/>
    <p:sldId id="1239" r:id="rId69"/>
    <p:sldId id="1366" r:id="rId70"/>
    <p:sldId id="1367" r:id="rId71"/>
  </p:sldIdLst>
  <p:sldSz cx="9144000" cy="6858000" type="screen4x3"/>
  <p:notesSz cx="6858000" cy="9296400"/>
  <p:custDataLst>
    <p:tags r:id="rId7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C1349-31B4-4362-8672-3B73432157EC}">
          <p14:sldIdLst>
            <p14:sldId id="1287"/>
            <p14:sldId id="1290"/>
            <p14:sldId id="1130"/>
            <p14:sldId id="1128"/>
            <p14:sldId id="1292"/>
            <p14:sldId id="875"/>
            <p14:sldId id="399"/>
            <p14:sldId id="1231"/>
            <p14:sldId id="406"/>
            <p14:sldId id="407"/>
            <p14:sldId id="408"/>
            <p14:sldId id="1232"/>
            <p14:sldId id="1072"/>
            <p14:sldId id="1079"/>
            <p14:sldId id="1085"/>
            <p14:sldId id="1094"/>
            <p14:sldId id="1233"/>
            <p14:sldId id="1245"/>
            <p14:sldId id="895"/>
            <p14:sldId id="1205"/>
            <p14:sldId id="1234"/>
            <p14:sldId id="517"/>
            <p14:sldId id="519"/>
            <p14:sldId id="1235"/>
            <p14:sldId id="1246"/>
            <p14:sldId id="1207"/>
            <p14:sldId id="1236"/>
            <p14:sldId id="905"/>
            <p14:sldId id="1237"/>
            <p14:sldId id="487"/>
            <p14:sldId id="1293"/>
            <p14:sldId id="1238"/>
            <p14:sldId id="530"/>
            <p14:sldId id="1240"/>
            <p14:sldId id="426"/>
            <p14:sldId id="415"/>
            <p14:sldId id="420"/>
            <p14:sldId id="422"/>
            <p14:sldId id="999"/>
            <p14:sldId id="1241"/>
            <p14:sldId id="1029"/>
            <p14:sldId id="1031"/>
            <p14:sldId id="601"/>
            <p14:sldId id="1008"/>
            <p14:sldId id="1026"/>
            <p14:sldId id="1248"/>
            <p14:sldId id="525"/>
            <p14:sldId id="968"/>
            <p14:sldId id="1242"/>
            <p14:sldId id="468"/>
            <p14:sldId id="1364"/>
            <p14:sldId id="1243"/>
            <p14:sldId id="1051"/>
            <p14:sldId id="1056"/>
            <p14:sldId id="1244"/>
            <p14:sldId id="1060"/>
            <p14:sldId id="1062"/>
            <p14:sldId id="1239"/>
            <p14:sldId id="1366"/>
            <p14:sldId id="1367"/>
          </p14:sldIdLst>
        </p14:section>
        <p14:section name="Add Custom Slides Here" id="{0EEC7207-E8BA-4A2E-AB6D-8D6443B400E7}">
          <p14:sldIdLst/>
        </p14:section>
        <p14:section name="Alternatives &amp; PRC Legacy Indicators" id="{8B48CA4D-8C97-4846-A671-9A5E066A06A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993300"/>
    <a:srgbClr val="CC6600"/>
    <a:srgbClr val="FF8205"/>
    <a:srgbClr val="FE7F00"/>
    <a:srgbClr val="E16E22"/>
    <a:srgbClr val="FF9933"/>
    <a:srgbClr val="EA7500"/>
    <a:srgbClr val="E27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9" autoAdjust="0"/>
    <p:restoredTop sz="66766" autoAdjust="0"/>
  </p:normalViewPr>
  <p:slideViewPr>
    <p:cSldViewPr snapToGrid="0" snapToObjects="1">
      <p:cViewPr varScale="1">
        <p:scale>
          <a:sx n="48" d="100"/>
          <a:sy n="48" d="100"/>
        </p:scale>
        <p:origin x="118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1764"/>
    </p:cViewPr>
  </p:sorterViewPr>
  <p:notesViewPr>
    <p:cSldViewPr snapToGrid="0" snapToObjects="1">
      <p:cViewPr varScale="1">
        <p:scale>
          <a:sx n="80" d="100"/>
          <a:sy n="80" d="100"/>
        </p:scale>
        <p:origin x="-3138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tags" Target="tags/tag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6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7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38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39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40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41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42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43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44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45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46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47.xm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4.xlsx"/><Relationship Id="rId1" Type="http://schemas.openxmlformats.org/officeDocument/2006/relationships/themeOverride" Target="../theme/themeOverride48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49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6.xlsx"/><Relationship Id="rId1" Type="http://schemas.openxmlformats.org/officeDocument/2006/relationships/themeOverride" Target="../theme/themeOverride50.xm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7.xlsx"/><Relationship Id="rId1" Type="http://schemas.openxmlformats.org/officeDocument/2006/relationships/themeOverride" Target="../theme/themeOverride51.xm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8.xlsx"/><Relationship Id="rId1" Type="http://schemas.openxmlformats.org/officeDocument/2006/relationships/themeOverride" Target="../theme/themeOverride5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53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0.xlsx"/><Relationship Id="rId1" Type="http://schemas.openxmlformats.org/officeDocument/2006/relationships/themeOverride" Target="../theme/themeOverride54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5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75458742516951E-2"/>
          <c:y val="3.0135103258260004E-2"/>
          <c:w val="0.94387600855451737"/>
          <c:h val="0.813688473684163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Population</c:v>
                </c:pt>
              </c:strCache>
            </c:strRef>
          </c:tx>
          <c:spPr>
            <a:solidFill>
              <a:srgbClr val="FDC48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White
(Non-Hisp)</c:v>
                </c:pt>
                <c:pt idx="6">
                  <c:v>Other
(Non-Hisp)</c:v>
                </c:pt>
                <c:pt idx="7">
                  <c:v>Hispanic</c:v>
                </c:pt>
                <c:pt idx="8">
                  <c:v>&lt;200% FPL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49.7</c:v>
                </c:pt>
                <c:pt idx="1">
                  <c:v>50.3</c:v>
                </c:pt>
                <c:pt idx="2">
                  <c:v>33.5</c:v>
                </c:pt>
                <c:pt idx="3">
                  <c:v>45.6</c:v>
                </c:pt>
                <c:pt idx="4">
                  <c:v>20.8</c:v>
                </c:pt>
                <c:pt idx="5">
                  <c:v>85.5</c:v>
                </c:pt>
                <c:pt idx="6">
                  <c:v>4</c:v>
                </c:pt>
                <c:pt idx="7">
                  <c:v>10.4</c:v>
                </c:pt>
                <c:pt idx="8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8-45CD-AB47-71C7C1C94D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Final Survey Sample</c:v>
                </c:pt>
              </c:strCache>
            </c:strRef>
          </c:tx>
          <c:spPr>
            <a:solidFill>
              <a:srgbClr val="B71234"/>
            </a:solidFill>
            <a:ln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White
(Non-Hisp)</c:v>
                </c:pt>
                <c:pt idx="6">
                  <c:v>Other
(Non-Hisp)</c:v>
                </c:pt>
                <c:pt idx="7">
                  <c:v>Hispanic</c:v>
                </c:pt>
                <c:pt idx="8">
                  <c:v>&lt;200% FPL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49.6</c:v>
                </c:pt>
                <c:pt idx="1">
                  <c:v>50.4</c:v>
                </c:pt>
                <c:pt idx="2">
                  <c:v>33.700000000000003</c:v>
                </c:pt>
                <c:pt idx="3">
                  <c:v>45.4</c:v>
                </c:pt>
                <c:pt idx="4">
                  <c:v>20.9</c:v>
                </c:pt>
                <c:pt idx="5">
                  <c:v>84.5</c:v>
                </c:pt>
                <c:pt idx="6">
                  <c:v>4.3</c:v>
                </c:pt>
                <c:pt idx="7">
                  <c:v>11.2</c:v>
                </c:pt>
                <c:pt idx="8">
                  <c:v>40.299999999999997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98-45CD-AB47-71C7C1C94D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axId val="77032064"/>
        <c:axId val="77033856"/>
      </c:barChart>
      <c:catAx>
        <c:axId val="77032064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77033856"/>
        <c:crosses val="autoZero"/>
        <c:auto val="1"/>
        <c:lblAlgn val="ctr"/>
        <c:lblOffset val="100"/>
        <c:noMultiLvlLbl val="0"/>
      </c:catAx>
      <c:valAx>
        <c:axId val="7703385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050" b="0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77032064"/>
        <c:crosses val="autoZero"/>
        <c:crossBetween val="between"/>
        <c:majorUnit val="20"/>
      </c:valAx>
      <c:spPr>
        <a:solidFill>
          <a:srgbClr val="FFFFFF"/>
        </a:solidFill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c:spPr>
    </c:plotArea>
    <c:legend>
      <c:legendPos val="t"/>
      <c:legendEntry>
        <c:idx val="0"/>
        <c:txPr>
          <a:bodyPr/>
          <a:lstStyle/>
          <a:p>
            <a:pPr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5.6113419850296498E-2"/>
          <c:y val="2.252463299184768E-2"/>
          <c:w val="0.45721760474385142"/>
          <c:h val="0.11443873314606161"/>
        </c:manualLayout>
      </c:layout>
      <c:overlay val="0"/>
      <c:spPr>
        <a:ln>
          <a:noFill/>
        </a:ln>
        <a:effectLst/>
      </c:spPr>
      <c:txPr>
        <a:bodyPr/>
        <a:lstStyle/>
        <a:p>
          <a:pPr>
            <a:defRPr sz="10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effectLst/>
  </c:spPr>
  <c:txPr>
    <a:bodyPr/>
    <a:lstStyle/>
    <a:p>
      <a:pPr>
        <a:defRPr sz="10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2E-2"/>
          <c:y val="2.4588903131294637E-2"/>
          <c:w val="0.96239452707300865"/>
          <c:h val="0.83628975157175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1DC-4A5D-ABA5-093509ED06B1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1DC-4A5D-ABA5-093509ED06B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1DC-4A5D-ABA5-093509ED06B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1DC-4A5D-ABA5-093509ED06B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1DC-4A5D-ABA5-093509ED06B1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8-81DC-4A5D-ABA5-093509ED06B1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A-81DC-4A5D-ABA5-093509ED06B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62CE-478E-931A-37BAC857BB99}"/>
              </c:ext>
            </c:extLst>
          </c:dPt>
          <c:dPt>
            <c:idx val="9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27A3-420A-8894-B0A8E41D19D4}"/>
              </c:ext>
            </c:extLst>
          </c:dPt>
          <c:dPt>
            <c:idx val="1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C-81DC-4A5D-ABA5-093509ED06B1}"/>
              </c:ext>
            </c:extLst>
          </c:dPt>
          <c:dPt>
            <c:idx val="11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E-81DC-4A5D-ABA5-093509ED06B1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1DC-4A5D-ABA5-093509ED06B1}"/>
                </c:ext>
              </c:extLst>
            </c:dLbl>
            <c:dLbl>
              <c:idx val="5"/>
              <c:layout>
                <c:manualLayout>
                  <c:x val="-4.6296296296296294E-3"/>
                  <c:y val="-6.8824472408911844E-17"/>
                </c:manualLayout>
              </c:layout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1DC-4A5D-ABA5-093509ED06B1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White
(Non-Hisp)</c:v>
                </c:pt>
                <c:pt idx="8">
                  <c:v>Other</c:v>
                </c:pt>
                <c:pt idx="9">
                  <c:v>Cass
County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10.7</c:v>
                </c:pt>
                <c:pt idx="1">
                  <c:v>11.7</c:v>
                </c:pt>
                <c:pt idx="2">
                  <c:v>11.4</c:v>
                </c:pt>
                <c:pt idx="3">
                  <c:v>12.8</c:v>
                </c:pt>
                <c:pt idx="4">
                  <c:v>6.7</c:v>
                </c:pt>
                <c:pt idx="5">
                  <c:v>20.399999999999999</c:v>
                </c:pt>
                <c:pt idx="6">
                  <c:v>2.6</c:v>
                </c:pt>
                <c:pt idx="7">
                  <c:v>11.3</c:v>
                </c:pt>
                <c:pt idx="8">
                  <c:v>11.4</c:v>
                </c:pt>
                <c:pt idx="9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1DC-4A5D-ABA5-093509ED06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85082880"/>
        <c:axId val="385081344"/>
      </c:barChart>
      <c:valAx>
        <c:axId val="38508134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385082880"/>
        <c:crosses val="autoZero"/>
        <c:crossBetween val="between"/>
        <c:majorUnit val="20"/>
      </c:valAx>
      <c:catAx>
        <c:axId val="38508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000"/>
            </a:pPr>
            <a:endParaRPr lang="en-US"/>
          </a:p>
        </c:txPr>
        <c:crossAx val="385081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1.9543518507296711E-2"/>
          <c:w val="0.99659046651426642"/>
          <c:h val="0.8436376631964346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A71930"/>
              </a:solidFill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dLbls>
            <c:dLbl>
              <c:idx val="0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3B5-493D-8066-21A7D2980A85}"/>
                </c:ext>
              </c:extLst>
            </c:dLbl>
            <c:dLbl>
              <c:idx val="2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3B5-493D-8066-21A7D2980A85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5.8</c:v>
                </c:pt>
                <c:pt idx="1">
                  <c:v>9.4</c:v>
                </c:pt>
                <c:pt idx="2">
                  <c:v>11.2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B5-493D-8066-21A7D2980A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83871232"/>
        <c:axId val="382569856"/>
      </c:lineChart>
      <c:valAx>
        <c:axId val="382569856"/>
        <c:scaling>
          <c:orientation val="minMax"/>
          <c:max val="100"/>
          <c:min val="0"/>
        </c:scaling>
        <c:delete val="1"/>
        <c:axPos val="r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out"/>
        <c:minorTickMark val="none"/>
        <c:tickLblPos val="none"/>
        <c:crossAx val="383871232"/>
        <c:crosses val="max"/>
        <c:crossBetween val="between"/>
        <c:majorUnit val="20"/>
      </c:valAx>
      <c:catAx>
        <c:axId val="383871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82569856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hPercent val="100"/>
      <c:rotY val="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592592592594766E-2"/>
          <c:y val="0.11795641823841793"/>
          <c:w val="0.81481481481481965"/>
          <c:h val="0.7714704266618439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FFFF">
                <a:lumMod val="95000"/>
              </a:srgbClr>
            </a:solidFill>
            <a:ln w="25400"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9367-47A9-AED5-52A1DBE63FD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9367-47A9-AED5-52A1DBE63FD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9367-47A9-AED5-52A1DBE63FD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9367-47A9-AED5-52A1DBE63FD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9367-47A9-AED5-52A1DBE63FDB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72F25D61-CB84-4593-B7BC-DE45DBE2CBBE}" type="CATEGORYNAME">
                      <a:rPr lang="en-US" sz="1600">
                        <a:solidFill>
                          <a:srgbClr val="C00000"/>
                        </a:solidFill>
                      </a:rPr>
                      <a:pPr/>
                      <a:t>[CATEGORY NAME]</a:t>
                    </a:fld>
                    <a:r>
                      <a:rPr lang="en-US" sz="1600" baseline="0" dirty="0">
                        <a:solidFill>
                          <a:srgbClr val="C00000"/>
                        </a:solidFill>
                      </a:rPr>
                      <a:t> </a:t>
                    </a:r>
                    <a:fld id="{4369C305-DC11-4D85-A83B-C56E025770B1}" type="VALUE">
                      <a:rPr lang="en-US" sz="1600" baseline="0">
                        <a:solidFill>
                          <a:srgbClr val="C00000"/>
                        </a:solidFill>
                      </a:rPr>
                      <a:pPr/>
                      <a:t>[VALUE]</a:t>
                    </a:fld>
                    <a:endParaRPr lang="en-US" sz="1600" baseline="0" dirty="0">
                      <a:solidFill>
                        <a:srgbClr val="C00000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367-47A9-AED5-52A1DBE63FDB}"/>
                </c:ext>
              </c:extLst>
            </c:dLbl>
            <c:dLbl>
              <c:idx val="3"/>
              <c:layout>
                <c:manualLayout>
                  <c:x val="5.0925925925925868E-2"/>
                  <c:y val="1.5016421994565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67-47A9-AED5-52A1DBE63FDB}"/>
                </c:ext>
              </c:extLst>
            </c:dLbl>
            <c:dLbl>
              <c:idx val="4"/>
              <c:layout>
                <c:manualLayout>
                  <c:x val="5.4783950617283937E-2"/>
                  <c:y val="5.631306047390982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451382813259452"/>
                      <c:h val="8.30408136299450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367-47A9-AED5-52A1DBE63FDB}"/>
                </c:ext>
              </c:extLst>
            </c:dLbl>
            <c:dLbl>
              <c:idx val="5"/>
              <c:layout>
                <c:manualLayout>
                  <c:x val="3.0864197530864196E-3"/>
                  <c:y val="3.754105498641279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F0-4A14-9600-06D385EB0A9F}"/>
                </c:ext>
              </c:extLst>
            </c:dLbl>
            <c:dLbl>
              <c:idx val="6"/>
              <c:layout>
                <c:manualLayout>
                  <c:x val="-2.314814814814839E-3"/>
                  <c:y val="-2.62785906910598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772370467580438"/>
                      <c:h val="0.131844185112281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F9F0-4A14-9600-06D385EB0A9F}"/>
                </c:ext>
              </c:extLst>
            </c:dLbl>
            <c:numFmt formatCode="#,##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Heart Disease</c:v>
                </c:pt>
                <c:pt idx="1">
                  <c:v>Cancer</c:v>
                </c:pt>
                <c:pt idx="2">
                  <c:v>CLRD</c:v>
                </c:pt>
                <c:pt idx="3">
                  <c:v>Stroke</c:v>
                </c:pt>
                <c:pt idx="4">
                  <c:v>Unintentional Injuries</c:v>
                </c:pt>
                <c:pt idx="5">
                  <c:v>Diabetes</c:v>
                </c:pt>
                <c:pt idx="6">
                  <c:v>Alzheimer's Disease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23</c:v>
                </c:pt>
                <c:pt idx="1">
                  <c:v>20.2</c:v>
                </c:pt>
                <c:pt idx="2">
                  <c:v>7.2</c:v>
                </c:pt>
                <c:pt idx="3">
                  <c:v>5.3</c:v>
                </c:pt>
                <c:pt idx="4">
                  <c:v>5.0999999999999996</c:v>
                </c:pt>
                <c:pt idx="5">
                  <c:v>4.2</c:v>
                </c:pt>
                <c:pt idx="6">
                  <c:v>4</c:v>
                </c:pt>
                <c:pt idx="7">
                  <c:v>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67-47A9-AED5-52A1DBE63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65E-2"/>
          <c:y val="0.10717912078849244"/>
          <c:w val="0.96239452707300865"/>
          <c:h val="0.7536993458101669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Cass County</c:v>
                </c:pt>
              </c:strCache>
            </c:strRef>
          </c:tx>
          <c:spPr>
            <a:solidFill>
              <a:srgbClr val="A7193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4"/>
                <c:pt idx="0">
                  <c:v>Female Breast Cancer</c:v>
                </c:pt>
                <c:pt idx="1">
                  <c:v>Prostate Cancer</c:v>
                </c:pt>
                <c:pt idx="2">
                  <c:v>Lung Cancer</c:v>
                </c:pt>
                <c:pt idx="3">
                  <c:v>Colon/Rectal Cancer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4"/>
                <c:pt idx="0">
                  <c:v>122.4</c:v>
                </c:pt>
                <c:pt idx="1">
                  <c:v>95.2</c:v>
                </c:pt>
                <c:pt idx="2">
                  <c:v>85.7</c:v>
                </c:pt>
                <c:pt idx="3">
                  <c:v>52.9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BA-41BB-B38D-742922A01345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IN</c:v>
                </c:pt>
              </c:strCache>
            </c:strRef>
          </c:tx>
          <c:spPr>
            <a:solidFill>
              <a:srgbClr val="A5D867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2"/>
              <c:numFmt formatCode="#,##0.0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923-46B4-B087-9EF695B0853F}"/>
                </c:ext>
              </c:extLst>
            </c:dLbl>
            <c:dLbl>
              <c:idx val="3"/>
              <c:numFmt formatCode="#,##0.0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923-46B4-B087-9EF695B0853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4"/>
                <c:pt idx="0">
                  <c:v>Female Breast Cancer</c:v>
                </c:pt>
                <c:pt idx="1">
                  <c:v>Prostate Cancer</c:v>
                </c:pt>
                <c:pt idx="2">
                  <c:v>Lung Cancer</c:v>
                </c:pt>
                <c:pt idx="3">
                  <c:v>Colon/Rectal Cancer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4"/>
                <c:pt idx="0">
                  <c:v>121.7</c:v>
                </c:pt>
                <c:pt idx="1">
                  <c:v>92.7</c:v>
                </c:pt>
                <c:pt idx="2">
                  <c:v>72.8</c:v>
                </c:pt>
                <c:pt idx="3">
                  <c:v>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BA-41BB-B38D-742922A01345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5A85D7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2"/>
              <c:numFmt formatCode="#,##0.0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923-46B4-B087-9EF695B0853F}"/>
                </c:ext>
              </c:extLst>
            </c:dLbl>
            <c:dLbl>
              <c:idx val="3"/>
              <c:numFmt formatCode="#,##0.0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923-46B4-B087-9EF695B0853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4"/>
                <c:pt idx="0">
                  <c:v>Female Breast Cancer</c:v>
                </c:pt>
                <c:pt idx="1">
                  <c:v>Prostate Cancer</c:v>
                </c:pt>
                <c:pt idx="2">
                  <c:v>Lung Cancer</c:v>
                </c:pt>
                <c:pt idx="3">
                  <c:v>Colon/Rectal Cancer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4"/>
                <c:pt idx="0">
                  <c:v>124.7</c:v>
                </c:pt>
                <c:pt idx="1">
                  <c:v>109</c:v>
                </c:pt>
                <c:pt idx="2">
                  <c:v>60.2</c:v>
                </c:pt>
                <c:pt idx="3">
                  <c:v>39.200000000000003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BA-41BB-B38D-742922A01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04976128"/>
        <c:axId val="204966144"/>
      </c:barChart>
      <c:valAx>
        <c:axId val="204966144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204976128"/>
        <c:crosses val="autoZero"/>
        <c:crossBetween val="between"/>
      </c:valAx>
      <c:catAx>
        <c:axId val="204976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04966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legend>
      <c:legendPos val="t"/>
      <c:layout>
        <c:manualLayout>
          <c:xMode val="edge"/>
          <c:yMode val="edge"/>
          <c:x val="0.63192731116943712"/>
          <c:y val="2.2524632991847635E-2"/>
          <c:w val="0.36731809565470985"/>
          <c:h val="8.1840682265812564E-2"/>
        </c:manualLayout>
      </c:layout>
      <c:overlay val="0"/>
      <c:txPr>
        <a:bodyPr/>
        <a:lstStyle/>
        <a:p>
          <a:pPr algn="ctr">
            <a:defRPr sz="1400"/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6DDA-4DF7-9016-4F440A92E152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6DDA-4DF7-9016-4F440A92E15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DDA-4DF7-9016-4F440A92E15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DDA-4DF7-9016-4F440A92E15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DDA-4DF7-9016-4F440A92E152}"/>
              </c:ext>
            </c:extLst>
          </c:dPt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73.900000000000006</c:v>
                </c:pt>
                <c:pt idx="1">
                  <c:v>72.5</c:v>
                </c:pt>
                <c:pt idx="2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DA-4DF7-9016-4F440A92E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05847936"/>
        <c:axId val="205846400"/>
      </c:barChart>
      <c:valAx>
        <c:axId val="20584640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205847936"/>
        <c:crosses val="autoZero"/>
        <c:crossBetween val="between"/>
        <c:majorUnit val="20"/>
      </c:valAx>
      <c:catAx>
        <c:axId val="205847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205846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E540-4564-A30F-E0BA23E7F3D0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E540-4564-A30F-E0BA23E7F3D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540-4564-A30F-E0BA23E7F3D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540-4564-A30F-E0BA23E7F3D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540-4564-A30F-E0BA23E7F3D0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540-4564-A30F-E0BA23E7F3D0}"/>
                </c:ext>
              </c:extLst>
            </c:dLbl>
            <c:dLbl>
              <c:idx val="2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B26-4593-8864-1594ACC74C3A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65.599999999999994</c:v>
                </c:pt>
                <c:pt idx="1">
                  <c:v>74.900000000000006</c:v>
                </c:pt>
                <c:pt idx="2">
                  <c:v>73.5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540-4564-A30F-E0BA23E7F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06049664"/>
        <c:axId val="206039680"/>
      </c:barChart>
      <c:valAx>
        <c:axId val="20603968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206049664"/>
        <c:crosses val="autoZero"/>
        <c:crossBetween val="between"/>
        <c:majorUnit val="20"/>
      </c:valAx>
      <c:catAx>
        <c:axId val="206049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206039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CE14-4988-96A5-E89687D8662A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CE14-4988-96A5-E89687D8662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E14-4988-96A5-E89687D8662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E14-4988-96A5-E89687D8662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E14-4988-96A5-E89687D8662A}"/>
              </c:ext>
            </c:extLst>
          </c:dPt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70.3</c:v>
                </c:pt>
                <c:pt idx="1">
                  <c:v>64.599999999999994</c:v>
                </c:pt>
                <c:pt idx="2">
                  <c:v>76.400000000000006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E14-4988-96A5-E89687D86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06194176"/>
        <c:axId val="206192640"/>
      </c:barChart>
      <c:valAx>
        <c:axId val="20619264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206194176"/>
        <c:crosses val="autoZero"/>
        <c:crossBetween val="between"/>
        <c:majorUnit val="20"/>
      </c:valAx>
      <c:catAx>
        <c:axId val="206194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2061926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64666569456598"/>
          <c:y val="2.3546823500538178E-2"/>
          <c:w val="0.82465247399630615"/>
          <c:h val="0.708431632270290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Cass County</c:v>
                </c:pt>
              </c:strCache>
            </c:strRef>
          </c:tx>
          <c:spPr>
            <a:ln w="28575">
              <a:solidFill>
                <a:srgbClr val="B71234"/>
              </a:solidFill>
            </a:ln>
          </c:spPr>
          <c:marker>
            <c:symbol val="square"/>
            <c:size val="5"/>
            <c:spPr>
              <a:solidFill>
                <a:srgbClr val="000000"/>
              </a:solidFill>
              <a:ln w="12700">
                <a:noFill/>
              </a:ln>
            </c:spPr>
          </c:marker>
          <c:cat>
            <c:strRef>
              <c:f>Sheet1!$A$2:$A$9</c:f>
              <c:strCache>
                <c:ptCount val="8"/>
                <c:pt idx="0">
                  <c:v>2008-2010</c:v>
                </c:pt>
                <c:pt idx="1">
                  <c:v>2009-2011</c:v>
                </c:pt>
                <c:pt idx="2">
                  <c:v>2010-2012</c:v>
                </c:pt>
                <c:pt idx="3">
                  <c:v>2011-2013</c:v>
                </c:pt>
                <c:pt idx="4">
                  <c:v>2012-2014</c:v>
                </c:pt>
                <c:pt idx="5">
                  <c:v>2013-2015</c:v>
                </c:pt>
                <c:pt idx="6">
                  <c:v>2014-2016</c:v>
                </c:pt>
                <c:pt idx="7">
                  <c:v>2015-2017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24.4</c:v>
                </c:pt>
                <c:pt idx="1">
                  <c:v>22.9</c:v>
                </c:pt>
                <c:pt idx="2">
                  <c:v>30.7</c:v>
                </c:pt>
                <c:pt idx="3">
                  <c:v>36.799999999999997</c:v>
                </c:pt>
                <c:pt idx="4">
                  <c:v>36.299999999999997</c:v>
                </c:pt>
                <c:pt idx="5">
                  <c:v>41.1</c:v>
                </c:pt>
                <c:pt idx="6">
                  <c:v>43.6</c:v>
                </c:pt>
                <c:pt idx="7">
                  <c:v>46.7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E3-4022-98FB-BC0FB7E8F7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</c:v>
                </c:pt>
              </c:strCache>
            </c:strRef>
          </c:tx>
          <c:spPr>
            <a:ln>
              <a:solidFill>
                <a:srgbClr val="A5D867"/>
              </a:solidFill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cat>
            <c:strRef>
              <c:f>Sheet1!$A$2:$A$9</c:f>
              <c:strCache>
                <c:ptCount val="8"/>
                <c:pt idx="0">
                  <c:v>2008-2010</c:v>
                </c:pt>
                <c:pt idx="1">
                  <c:v>2009-2011</c:v>
                </c:pt>
                <c:pt idx="2">
                  <c:v>2010-2012</c:v>
                </c:pt>
                <c:pt idx="3">
                  <c:v>2011-2013</c:v>
                </c:pt>
                <c:pt idx="4">
                  <c:v>2012-2014</c:v>
                </c:pt>
                <c:pt idx="5">
                  <c:v>2013-2015</c:v>
                </c:pt>
                <c:pt idx="6">
                  <c:v>2014-2016</c:v>
                </c:pt>
                <c:pt idx="7">
                  <c:v>2015-2017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>
                  <c:v>23.9</c:v>
                </c:pt>
                <c:pt idx="1">
                  <c:v>24.1</c:v>
                </c:pt>
                <c:pt idx="2">
                  <c:v>24.7</c:v>
                </c:pt>
                <c:pt idx="3">
                  <c:v>25.9</c:v>
                </c:pt>
                <c:pt idx="4">
                  <c:v>25.5</c:v>
                </c:pt>
                <c:pt idx="5">
                  <c:v>25.9</c:v>
                </c:pt>
                <c:pt idx="6">
                  <c:v>25.8</c:v>
                </c:pt>
                <c:pt idx="7">
                  <c:v>26.5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E3-4022-98FB-BC0FB7E8F7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ln>
              <a:solidFill>
                <a:srgbClr val="5A85D7"/>
              </a:solidFill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cat>
            <c:strRef>
              <c:f>Sheet1!$A$2:$A$9</c:f>
              <c:strCache>
                <c:ptCount val="8"/>
                <c:pt idx="0">
                  <c:v>2008-2010</c:v>
                </c:pt>
                <c:pt idx="1">
                  <c:v>2009-2011</c:v>
                </c:pt>
                <c:pt idx="2">
                  <c:v>2010-2012</c:v>
                </c:pt>
                <c:pt idx="3">
                  <c:v>2011-2013</c:v>
                </c:pt>
                <c:pt idx="4">
                  <c:v>2012-2014</c:v>
                </c:pt>
                <c:pt idx="5">
                  <c:v>2013-2015</c:v>
                </c:pt>
                <c:pt idx="6">
                  <c:v>2014-2016</c:v>
                </c:pt>
                <c:pt idx="7">
                  <c:v>2015-2017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22.6</c:v>
                </c:pt>
                <c:pt idx="1">
                  <c:v>22.3</c:v>
                </c:pt>
                <c:pt idx="2">
                  <c:v>21.1</c:v>
                </c:pt>
                <c:pt idx="3">
                  <c:v>21.2</c:v>
                </c:pt>
                <c:pt idx="4">
                  <c:v>21.1</c:v>
                </c:pt>
                <c:pt idx="5">
                  <c:v>21.1</c:v>
                </c:pt>
                <c:pt idx="6">
                  <c:v>21.1</c:v>
                </c:pt>
                <c:pt idx="7">
                  <c:v>21.3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E3-4022-98FB-BC0FB7E8F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467840"/>
        <c:axId val="228469760"/>
      </c:lineChart>
      <c:catAx>
        <c:axId val="22846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/>
        </c:spPr>
        <c:crossAx val="228469760"/>
        <c:crosses val="autoZero"/>
        <c:auto val="1"/>
        <c:lblAlgn val="ctr"/>
        <c:lblOffset val="100"/>
        <c:noMultiLvlLbl val="0"/>
      </c:catAx>
      <c:valAx>
        <c:axId val="228469760"/>
        <c:scaling>
          <c:orientation val="minMax"/>
          <c:min val="0"/>
        </c:scaling>
        <c:delete val="0"/>
        <c:axPos val="l"/>
        <c:majorGridlines>
          <c:spPr>
            <a:ln w="6350">
              <a:solidFill>
                <a:srgbClr val="FFFFFF">
                  <a:lumMod val="7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050"/>
            </a:pPr>
            <a:endParaRPr lang="en-US"/>
          </a:p>
        </c:txPr>
        <c:crossAx val="228467840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>
            <a:solidFill>
              <a:srgbClr val="FFFFFF">
                <a:lumMod val="85000"/>
              </a:srgbClr>
            </a:solidFill>
          </a:ln>
        </c:spPr>
      </c:dTable>
      <c:spPr>
        <a:effectLst/>
      </c:spPr>
    </c:plotArea>
    <c:plotVisOnly val="1"/>
    <c:dispBlanksAs val="zero"/>
    <c:showDLblsOverMax val="0"/>
  </c:chart>
  <c:txPr>
    <a:bodyPr/>
    <a:lstStyle/>
    <a:p>
      <a:pPr>
        <a:defRPr sz="1200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2E-2"/>
          <c:y val="2.4588903131294637E-2"/>
          <c:w val="0.96239452707300865"/>
          <c:h val="0.83628975157175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60DB-4AC2-8F0E-15D22562EDD7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60DB-4AC2-8F0E-15D22562EDD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0DB-4AC2-8F0E-15D22562EDD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0DB-4AC2-8F0E-15D22562EDD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0DB-4AC2-8F0E-15D22562EDD7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8-60DB-4AC2-8F0E-15D22562EDD7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A-60DB-4AC2-8F0E-15D22562EDD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945F-4937-82AC-3C8411BC36DB}"/>
              </c:ext>
            </c:extLst>
          </c:dPt>
          <c:dPt>
            <c:idx val="9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0F32-4444-A695-FEF84A52733C}"/>
              </c:ext>
            </c:extLst>
          </c:dPt>
          <c:dPt>
            <c:idx val="10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C-60DB-4AC2-8F0E-15D22562EDD7}"/>
              </c:ext>
            </c:extLst>
          </c:dPt>
          <c:dPt>
            <c:idx val="11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E-60DB-4AC2-8F0E-15D22562EDD7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0DB-4AC2-8F0E-15D22562EDD7}"/>
                </c:ext>
              </c:extLst>
            </c:dLbl>
            <c:dLbl>
              <c:idx val="3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0DB-4AC2-8F0E-15D22562EDD7}"/>
                </c:ext>
              </c:extLst>
            </c:dLbl>
            <c:dLbl>
              <c:idx val="4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0DB-4AC2-8F0E-15D22562EDD7}"/>
                </c:ext>
              </c:extLst>
            </c:dLbl>
            <c:dLbl>
              <c:idx val="5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0DB-4AC2-8F0E-15D22562EDD7}"/>
                </c:ext>
              </c:extLst>
            </c:dLbl>
            <c:dLbl>
              <c:idx val="10"/>
              <c:numFmt formatCode="0.0&quot;%&quot;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0DB-4AC2-8F0E-15D22562EDD7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White
(Non-Hisp)</c:v>
                </c:pt>
                <c:pt idx="8">
                  <c:v>Other</c:v>
                </c:pt>
                <c:pt idx="9">
                  <c:v>Cass
County</c:v>
                </c:pt>
                <c:pt idx="10">
                  <c:v>US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19.100000000000001</c:v>
                </c:pt>
                <c:pt idx="1">
                  <c:v>16</c:v>
                </c:pt>
                <c:pt idx="2">
                  <c:v>4.3</c:v>
                </c:pt>
                <c:pt idx="3">
                  <c:v>23</c:v>
                </c:pt>
                <c:pt idx="4">
                  <c:v>28</c:v>
                </c:pt>
                <c:pt idx="5">
                  <c:v>24.5</c:v>
                </c:pt>
                <c:pt idx="6">
                  <c:v>12.1</c:v>
                </c:pt>
                <c:pt idx="7">
                  <c:v>17.5</c:v>
                </c:pt>
                <c:pt idx="8">
                  <c:v>17.899999999999999</c:v>
                </c:pt>
                <c:pt idx="9">
                  <c:v>17.5</c:v>
                </c:pt>
                <c:pt idx="10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0DB-4AC2-8F0E-15D22562E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9572992"/>
        <c:axId val="229370496"/>
      </c:barChart>
      <c:valAx>
        <c:axId val="22937049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229572992"/>
        <c:crosses val="autoZero"/>
        <c:crossBetween val="between"/>
        <c:majorUnit val="20"/>
      </c:valAx>
      <c:catAx>
        <c:axId val="229572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29370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hPercent val="100"/>
      <c:rotY val="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592592592594766E-2"/>
          <c:y val="0.11795641823841793"/>
          <c:w val="0.81481481481481965"/>
          <c:h val="0.7714704266618439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FFFF">
                <a:lumMod val="95000"/>
              </a:srgbClr>
            </a:solidFill>
            <a:ln w="25400"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9367-47A9-AED5-52A1DBE63FD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9367-47A9-AED5-52A1DBE63FD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9367-47A9-AED5-52A1DBE63FDB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9367-47A9-AED5-52A1DBE63FD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9367-47A9-AED5-52A1DBE63FD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4F3A80B-A285-4F90-A52F-A0F612B2642C}" type="CATEGORYNAME">
                      <a:rPr lang="en-US" sz="1600">
                        <a:solidFill>
                          <a:srgbClr val="C00000"/>
                        </a:solidFill>
                      </a:rPr>
                      <a:pPr/>
                      <a:t>[CATEGORY NAME]</a:t>
                    </a:fld>
                    <a:r>
                      <a:rPr lang="en-US" sz="1600" baseline="0" dirty="0">
                        <a:solidFill>
                          <a:srgbClr val="C00000"/>
                        </a:solidFill>
                      </a:rPr>
                      <a:t> </a:t>
                    </a:r>
                    <a:fld id="{DA83D748-2FEB-45AA-BEB0-D33631CC71A4}" type="VALUE">
                      <a:rPr lang="en-US" sz="1600" baseline="0">
                        <a:solidFill>
                          <a:srgbClr val="C00000"/>
                        </a:solidFill>
                      </a:rPr>
                      <a:pPr/>
                      <a:t>[VALUE]</a:t>
                    </a:fld>
                    <a:endParaRPr lang="en-US" sz="1600" baseline="0" dirty="0">
                      <a:solidFill>
                        <a:srgbClr val="C00000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367-47A9-AED5-52A1DBE63FDB}"/>
                </c:ext>
              </c:extLst>
            </c:dLbl>
            <c:dLbl>
              <c:idx val="3"/>
              <c:layout>
                <c:manualLayout>
                  <c:x val="5.0925925925925868E-2"/>
                  <c:y val="1.501642199456512E-2"/>
                </c:manualLayout>
              </c:layout>
              <c:tx>
                <c:rich>
                  <a:bodyPr/>
                  <a:lstStyle/>
                  <a:p>
                    <a:fld id="{20F3AC34-BF46-44A8-B5F3-8431562DEA22}" type="CATEGORYNAME">
                      <a:rPr lang="en-US" sz="1600">
                        <a:solidFill>
                          <a:srgbClr val="C00000"/>
                        </a:solidFill>
                      </a:rPr>
                      <a:pPr/>
                      <a:t>[CATEGORY NAME]</a:t>
                    </a:fld>
                    <a:r>
                      <a:rPr lang="en-US" sz="1600" baseline="0" dirty="0">
                        <a:solidFill>
                          <a:srgbClr val="C00000"/>
                        </a:solidFill>
                      </a:rPr>
                      <a:t> </a:t>
                    </a:r>
                    <a:fld id="{9E8D923E-0E3A-4DCB-AC10-D8E2D72A49D7}" type="VALUE">
                      <a:rPr lang="en-US" sz="1600" baseline="0">
                        <a:solidFill>
                          <a:srgbClr val="C00000"/>
                        </a:solidFill>
                      </a:rPr>
                      <a:pPr/>
                      <a:t>[VALUE]</a:t>
                    </a:fld>
                    <a:endParaRPr lang="en-US" sz="1600" baseline="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367-47A9-AED5-52A1DBE63FDB}"/>
                </c:ext>
              </c:extLst>
            </c:dLbl>
            <c:dLbl>
              <c:idx val="4"/>
              <c:layout>
                <c:manualLayout>
                  <c:x val="5.4783950617283937E-2"/>
                  <c:y val="5.631306047390982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451382813259452"/>
                      <c:h val="8.30408136299450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367-47A9-AED5-52A1DBE63FDB}"/>
                </c:ext>
              </c:extLst>
            </c:dLbl>
            <c:dLbl>
              <c:idx val="5"/>
              <c:layout>
                <c:manualLayout>
                  <c:x val="3.0864197530864196E-3"/>
                  <c:y val="3.754105498641279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F0-4A14-9600-06D385EB0A9F}"/>
                </c:ext>
              </c:extLst>
            </c:dLbl>
            <c:dLbl>
              <c:idx val="6"/>
              <c:layout>
                <c:manualLayout>
                  <c:x val="-2.314814814814839E-3"/>
                  <c:y val="-2.62785906910598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772370467580438"/>
                      <c:h val="0.131844185112281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F9F0-4A14-9600-06D385EB0A9F}"/>
                </c:ext>
              </c:extLst>
            </c:dLbl>
            <c:numFmt formatCode="#,##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Heart Disease</c:v>
                </c:pt>
                <c:pt idx="1">
                  <c:v>Cancer</c:v>
                </c:pt>
                <c:pt idx="2">
                  <c:v>CLRD</c:v>
                </c:pt>
                <c:pt idx="3">
                  <c:v>Stroke</c:v>
                </c:pt>
                <c:pt idx="4">
                  <c:v>Unintentional Injuries</c:v>
                </c:pt>
                <c:pt idx="5">
                  <c:v>Diabetes</c:v>
                </c:pt>
                <c:pt idx="6">
                  <c:v>Alzheimer's Disease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23</c:v>
                </c:pt>
                <c:pt idx="1">
                  <c:v>20.2</c:v>
                </c:pt>
                <c:pt idx="2">
                  <c:v>7.2</c:v>
                </c:pt>
                <c:pt idx="3">
                  <c:v>5.3</c:v>
                </c:pt>
                <c:pt idx="4">
                  <c:v>5.0999999999999996</c:v>
                </c:pt>
                <c:pt idx="5">
                  <c:v>4.2</c:v>
                </c:pt>
                <c:pt idx="6">
                  <c:v>4</c:v>
                </c:pt>
                <c:pt idx="7">
                  <c:v>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67-47A9-AED5-52A1DBE63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655341693399439"/>
          <c:y val="7.2989476075106058E-2"/>
          <c:w val="0.68862411295810755"/>
          <c:h val="0.840928328561202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Major Problem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E0-4DCB-9A08-BBA29D7D5FB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E0-4DCB-9A08-BBA29D7D5FB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E0-4DCB-9A08-BBA29D7D5FB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E0-4DCB-9A08-BBA29D7D5FB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E0-4DCB-9A08-BBA29D7D5FB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E0-4DCB-9A08-BBA29D7D5FB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E0-4DCB-9A08-BBA29D7D5FB4}"/>
                </c:ext>
              </c:extLst>
            </c:dLbl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Substance Abuse</c:v>
                </c:pt>
                <c:pt idx="1">
                  <c:v>Mental Health</c:v>
                </c:pt>
                <c:pt idx="2">
                  <c:v>Tobacco Use</c:v>
                </c:pt>
                <c:pt idx="3">
                  <c:v>Nutrition, Physical Activity, and Weight</c:v>
                </c:pt>
                <c:pt idx="4">
                  <c:v>Diabetes</c:v>
                </c:pt>
                <c:pt idx="5">
                  <c:v>Cancer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65.900000000000006</c:v>
                </c:pt>
                <c:pt idx="1">
                  <c:v>63.4</c:v>
                </c:pt>
                <c:pt idx="2">
                  <c:v>53.8</c:v>
                </c:pt>
                <c:pt idx="3">
                  <c:v>48.8</c:v>
                </c:pt>
                <c:pt idx="4">
                  <c:v>39.5</c:v>
                </c:pt>
                <c:pt idx="5">
                  <c:v>38.200000000000003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62-42EF-B728-571187EA75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Moderate Problem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E0-4DCB-9A08-BBA29D7D5FB4}"/>
                </c:ext>
              </c:extLst>
            </c:dLbl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Substance Abuse</c:v>
                </c:pt>
                <c:pt idx="1">
                  <c:v>Mental Health</c:v>
                </c:pt>
                <c:pt idx="2">
                  <c:v>Tobacco Use</c:v>
                </c:pt>
                <c:pt idx="3">
                  <c:v>Nutrition, Physical Activity, and Weight</c:v>
                </c:pt>
                <c:pt idx="4">
                  <c:v>Diabetes</c:v>
                </c:pt>
                <c:pt idx="5">
                  <c:v>Cancer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25.6</c:v>
                </c:pt>
                <c:pt idx="1">
                  <c:v>26.8</c:v>
                </c:pt>
                <c:pt idx="2">
                  <c:v>28.8</c:v>
                </c:pt>
                <c:pt idx="3">
                  <c:v>36.299999999999997</c:v>
                </c:pt>
                <c:pt idx="4">
                  <c:v>31.6</c:v>
                </c:pt>
                <c:pt idx="5">
                  <c:v>38.200000000000003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62-42EF-B728-571187EA75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Minor Problem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Substance Abuse</c:v>
                </c:pt>
                <c:pt idx="1">
                  <c:v>Mental Health</c:v>
                </c:pt>
                <c:pt idx="2">
                  <c:v>Tobacco Use</c:v>
                </c:pt>
                <c:pt idx="3">
                  <c:v>Nutrition, Physical Activity, and Weight</c:v>
                </c:pt>
                <c:pt idx="4">
                  <c:v>Diabetes</c:v>
                </c:pt>
                <c:pt idx="5">
                  <c:v>Cancer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4.9000000000000004</c:v>
                </c:pt>
                <c:pt idx="1">
                  <c:v>6.1</c:v>
                </c:pt>
                <c:pt idx="2">
                  <c:v>13.8</c:v>
                </c:pt>
                <c:pt idx="3">
                  <c:v>10</c:v>
                </c:pt>
                <c:pt idx="4">
                  <c:v>23.7</c:v>
                </c:pt>
                <c:pt idx="5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62-42EF-B728-571187EA755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 Problem At All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Substance Abuse</c:v>
                </c:pt>
                <c:pt idx="1">
                  <c:v>Mental Health</c:v>
                </c:pt>
                <c:pt idx="2">
                  <c:v>Tobacco Use</c:v>
                </c:pt>
                <c:pt idx="3">
                  <c:v>Nutrition, Physical Activity, and Weight</c:v>
                </c:pt>
                <c:pt idx="4">
                  <c:v>Diabetes</c:v>
                </c:pt>
                <c:pt idx="5">
                  <c:v>Cancer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3.7</c:v>
                </c:pt>
                <c:pt idx="1">
                  <c:v>3.7</c:v>
                </c:pt>
                <c:pt idx="2">
                  <c:v>3.8</c:v>
                </c:pt>
                <c:pt idx="3">
                  <c:v>5</c:v>
                </c:pt>
                <c:pt idx="4">
                  <c:v>5.3</c:v>
                </c:pt>
                <c:pt idx="5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62-42EF-B728-571187EA7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73070464"/>
        <c:axId val="73072000"/>
      </c:barChart>
      <c:catAx>
        <c:axId val="73070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73072000"/>
        <c:crosses val="autoZero"/>
        <c:auto val="1"/>
        <c:lblAlgn val="ctr"/>
        <c:lblOffset val="100"/>
        <c:noMultiLvlLbl val="0"/>
      </c:catAx>
      <c:valAx>
        <c:axId val="73072000"/>
        <c:scaling>
          <c:orientation val="minMax"/>
          <c:max val="100"/>
          <c:min val="0"/>
        </c:scaling>
        <c:delete val="0"/>
        <c:axPos val="t"/>
        <c:majorGridlines/>
        <c:numFmt formatCode="0&quot;%&quot;" sourceLinked="0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en-US"/>
          </a:p>
        </c:txPr>
        <c:crossAx val="73070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032735491396909"/>
          <c:y val="0.93633744700181709"/>
          <c:w val="0.63107356372120149"/>
          <c:h val="4.9239476075106009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11421514571121"/>
          <c:y val="2.5057789799457365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EE3F-4168-9FBA-793B26635363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EE3F-4168-9FBA-793B2663536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E3F-4168-9FBA-793B2663536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E3F-4168-9FBA-793B2663536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E3F-4168-9FBA-793B26635363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E3F-4168-9FBA-793B26635363}"/>
                </c:ext>
              </c:extLst>
            </c:dLbl>
            <c:dLbl>
              <c:idx val="2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005-4DE0-823A-7875AAEC14B4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44.3</c:v>
                </c:pt>
                <c:pt idx="1">
                  <c:v>35.200000000000003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E3F-4168-9FBA-793B26635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02340992"/>
        <c:axId val="202339456"/>
      </c:barChart>
      <c:valAx>
        <c:axId val="20233945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202340992"/>
        <c:crosses val="autoZero"/>
        <c:crossBetween val="between"/>
        <c:majorUnit val="20"/>
      </c:valAx>
      <c:catAx>
        <c:axId val="202340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2023394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AA0-404F-BCA2-FE623B69F28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AA0-404F-BCA2-FE623B69F28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AA0-404F-BCA2-FE623B69F28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AA0-404F-BCA2-FE623B69F28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AA0-404F-BCA2-FE623B69F28C}"/>
              </c:ext>
            </c:extLst>
          </c:dPt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US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32.4</c:v>
                </c:pt>
                <c:pt idx="1">
                  <c:v>36.200000000000003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A0-404F-BCA2-FE623B69F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03270784"/>
        <c:axId val="203269248"/>
      </c:barChart>
      <c:valAx>
        <c:axId val="203269248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203270784"/>
        <c:crosses val="autoZero"/>
        <c:crossBetween val="between"/>
        <c:majorUnit val="20"/>
      </c:valAx>
      <c:catAx>
        <c:axId val="203270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203269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E00B-4276-88E9-C9398A6C08D9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E00B-4276-88E9-C9398A6C08D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00B-4276-88E9-C9398A6C08D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00B-4276-88E9-C9398A6C08D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00B-4276-88E9-C9398A6C08D9}"/>
              </c:ext>
            </c:extLst>
          </c:dPt>
          <c:dLbls>
            <c:dLbl>
              <c:idx val="1"/>
              <c:numFmt formatCode="#,##0.0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00B-4276-88E9-C9398A6C08D9}"/>
                </c:ext>
              </c:extLst>
            </c:dLbl>
            <c:dLbl>
              <c:idx val="2"/>
              <c:numFmt formatCode="#,##0.0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77E-4579-A7C7-F409C8CBEAEC}"/>
                </c:ext>
              </c:extLst>
            </c:dLbl>
            <c:numFmt formatCode="#,##0.0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13.4</c:v>
                </c:pt>
                <c:pt idx="1">
                  <c:v>7.3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0B-4276-88E9-C9398A6C0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53085184"/>
        <c:axId val="253083648"/>
      </c:barChart>
      <c:valAx>
        <c:axId val="253083648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253085184"/>
        <c:crosses val="autoZero"/>
        <c:crossBetween val="between"/>
      </c:valAx>
      <c:catAx>
        <c:axId val="253085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2530836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36271507728203"/>
          <c:y val="2.3546823500538178E-2"/>
          <c:w val="0.81693642461359006"/>
          <c:h val="0.6879652541278163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Cass County</c:v>
                </c:pt>
              </c:strCache>
            </c:strRef>
          </c:tx>
          <c:spPr>
            <a:ln w="28575">
              <a:solidFill>
                <a:srgbClr val="B71234"/>
              </a:solidFill>
            </a:ln>
          </c:spPr>
          <c:marker>
            <c:symbol val="square"/>
            <c:size val="5"/>
            <c:spPr>
              <a:solidFill>
                <a:srgbClr val="000000"/>
              </a:solidFill>
              <a:ln w="12700">
                <a:noFill/>
              </a:ln>
            </c:spPr>
          </c:marker>
          <c:cat>
            <c:strRef>
              <c:f>Sheet1!$A$2:$A$9</c:f>
              <c:strCache>
                <c:ptCount val="8"/>
                <c:pt idx="0">
                  <c:v>2008-2010</c:v>
                </c:pt>
                <c:pt idx="1">
                  <c:v>2009-2011</c:v>
                </c:pt>
                <c:pt idx="2">
                  <c:v>2010-2012</c:v>
                </c:pt>
                <c:pt idx="3">
                  <c:v>2011-2013</c:v>
                </c:pt>
                <c:pt idx="4">
                  <c:v>2012-2014</c:v>
                </c:pt>
                <c:pt idx="5">
                  <c:v>2013-2015</c:v>
                </c:pt>
                <c:pt idx="6">
                  <c:v>2014-2016</c:v>
                </c:pt>
                <c:pt idx="7">
                  <c:v>2015-2017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37</c:v>
                </c:pt>
                <c:pt idx="1">
                  <c:v>40.6</c:v>
                </c:pt>
                <c:pt idx="2">
                  <c:v>35.6</c:v>
                </c:pt>
                <c:pt idx="3">
                  <c:v>33.9</c:v>
                </c:pt>
                <c:pt idx="4">
                  <c:v>36.200000000000003</c:v>
                </c:pt>
                <c:pt idx="5">
                  <c:v>42.9</c:v>
                </c:pt>
                <c:pt idx="6">
                  <c:v>46.8</c:v>
                </c:pt>
                <c:pt idx="7">
                  <c:v>50.3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B2-466C-BD52-C9A1DE0396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</c:v>
                </c:pt>
              </c:strCache>
            </c:strRef>
          </c:tx>
          <c:spPr>
            <a:ln>
              <a:solidFill>
                <a:srgbClr val="A5D867"/>
              </a:solidFill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cat>
            <c:strRef>
              <c:f>Sheet1!$A$2:$A$9</c:f>
              <c:strCache>
                <c:ptCount val="8"/>
                <c:pt idx="0">
                  <c:v>2008-2010</c:v>
                </c:pt>
                <c:pt idx="1">
                  <c:v>2009-2011</c:v>
                </c:pt>
                <c:pt idx="2">
                  <c:v>2010-2012</c:v>
                </c:pt>
                <c:pt idx="3">
                  <c:v>2011-2013</c:v>
                </c:pt>
                <c:pt idx="4">
                  <c:v>2012-2014</c:v>
                </c:pt>
                <c:pt idx="5">
                  <c:v>2013-2015</c:v>
                </c:pt>
                <c:pt idx="6">
                  <c:v>2014-2016</c:v>
                </c:pt>
                <c:pt idx="7">
                  <c:v>2015-2017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>
                  <c:v>39.1</c:v>
                </c:pt>
                <c:pt idx="1">
                  <c:v>39.5</c:v>
                </c:pt>
                <c:pt idx="2">
                  <c:v>40.200000000000003</c:v>
                </c:pt>
                <c:pt idx="3">
                  <c:v>41.7</c:v>
                </c:pt>
                <c:pt idx="4">
                  <c:v>42.8</c:v>
                </c:pt>
                <c:pt idx="5">
                  <c:v>44.9</c:v>
                </c:pt>
                <c:pt idx="6">
                  <c:v>47.7</c:v>
                </c:pt>
                <c:pt idx="7">
                  <c:v>52.7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B2-466C-BD52-C9A1DE0396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ln>
              <a:solidFill>
                <a:srgbClr val="5A85D7"/>
              </a:solidFill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cat>
            <c:strRef>
              <c:f>Sheet1!$A$2:$A$9</c:f>
              <c:strCache>
                <c:ptCount val="8"/>
                <c:pt idx="0">
                  <c:v>2008-2010</c:v>
                </c:pt>
                <c:pt idx="1">
                  <c:v>2009-2011</c:v>
                </c:pt>
                <c:pt idx="2">
                  <c:v>2010-2012</c:v>
                </c:pt>
                <c:pt idx="3">
                  <c:v>2011-2013</c:v>
                </c:pt>
                <c:pt idx="4">
                  <c:v>2012-2014</c:v>
                </c:pt>
                <c:pt idx="5">
                  <c:v>2013-2015</c:v>
                </c:pt>
                <c:pt idx="6">
                  <c:v>2014-2016</c:v>
                </c:pt>
                <c:pt idx="7">
                  <c:v>2015-2017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42.3</c:v>
                </c:pt>
                <c:pt idx="1">
                  <c:v>42.2</c:v>
                </c:pt>
                <c:pt idx="2">
                  <c:v>38.700000000000003</c:v>
                </c:pt>
                <c:pt idx="3">
                  <c:v>39.200000000000003</c:v>
                </c:pt>
                <c:pt idx="4">
                  <c:v>39.700000000000003</c:v>
                </c:pt>
                <c:pt idx="5">
                  <c:v>41</c:v>
                </c:pt>
                <c:pt idx="6">
                  <c:v>43.7</c:v>
                </c:pt>
                <c:pt idx="7">
                  <c:v>46.7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B2-466C-BD52-C9A1DE039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322944"/>
        <c:axId val="210324864"/>
      </c:lineChart>
      <c:catAx>
        <c:axId val="21032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/>
        </c:spPr>
        <c:crossAx val="210324864"/>
        <c:crosses val="autoZero"/>
        <c:auto val="1"/>
        <c:lblAlgn val="ctr"/>
        <c:lblOffset val="100"/>
        <c:noMultiLvlLbl val="0"/>
      </c:catAx>
      <c:valAx>
        <c:axId val="210324864"/>
        <c:scaling>
          <c:orientation val="minMax"/>
          <c:min val="0"/>
        </c:scaling>
        <c:delete val="0"/>
        <c:axPos val="l"/>
        <c:majorGridlines>
          <c:spPr>
            <a:ln w="6350">
              <a:solidFill>
                <a:srgbClr val="FFFFFF">
                  <a:lumMod val="7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050"/>
            </a:pPr>
            <a:endParaRPr lang="en-US"/>
          </a:p>
        </c:txPr>
        <c:crossAx val="210322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>
            <a:solidFill>
              <a:srgbClr val="FFFFFF">
                <a:lumMod val="85000"/>
              </a:srgbClr>
            </a:solidFill>
          </a:ln>
        </c:spPr>
      </c:dTable>
      <c:spPr>
        <a:effectLst/>
      </c:spPr>
    </c:plotArea>
    <c:plotVisOnly val="1"/>
    <c:dispBlanksAs val="zero"/>
    <c:showDLblsOverMax val="0"/>
  </c:chart>
  <c:txPr>
    <a:bodyPr/>
    <a:lstStyle/>
    <a:p>
      <a:pPr>
        <a:defRPr sz="1200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11421514571121"/>
          <c:y val="2.5057789799457365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EE3F-4168-9FBA-793B26635363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EE3F-4168-9FBA-793B2663536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E3F-4168-9FBA-793B2663536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E3F-4168-9FBA-793B2663536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E3F-4168-9FBA-793B26635363}"/>
              </c:ext>
            </c:extLst>
          </c:dPt>
          <c:dLbls>
            <c:dLbl>
              <c:idx val="0"/>
              <c:numFmt formatCode="#,##0.0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E3F-4168-9FBA-793B26635363}"/>
                </c:ext>
              </c:extLst>
            </c:dLbl>
            <c:dLbl>
              <c:idx val="1"/>
              <c:numFmt formatCode="#,##0.0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E3F-4168-9FBA-793B26635363}"/>
                </c:ext>
              </c:extLst>
            </c:dLbl>
            <c:dLbl>
              <c:idx val="2"/>
              <c:numFmt formatCode="0.0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005-4DE0-823A-7875AAEC14B4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21.1</c:v>
                </c:pt>
                <c:pt idx="1">
                  <c:v>14.3</c:v>
                </c:pt>
                <c:pt idx="2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E3F-4168-9FBA-793B26635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02340992"/>
        <c:axId val="202339456"/>
      </c:barChart>
      <c:valAx>
        <c:axId val="20233945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202340992"/>
        <c:crosses val="autoZero"/>
        <c:crossBetween val="between"/>
        <c:majorUnit val="20"/>
      </c:valAx>
      <c:catAx>
        <c:axId val="202340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2023394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AA0-404F-BCA2-FE623B69F28C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2-8AA0-404F-BCA2-FE623B69F28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AA0-404F-BCA2-FE623B69F28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AA0-404F-BCA2-FE623B69F28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AA0-404F-BCA2-FE623B69F28C}"/>
              </c:ext>
            </c:extLst>
          </c:dPt>
          <c:dLbls>
            <c:dLbl>
              <c:idx val="2"/>
              <c:numFmt formatCode="0.0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1FD-42A5-AB6D-614902555A8F}"/>
                </c:ext>
              </c:extLst>
            </c:dLbl>
            <c:numFmt formatCode="0.0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13.9</c:v>
                </c:pt>
                <c:pt idx="1">
                  <c:v>12.3</c:v>
                </c:pt>
                <c:pt idx="2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A0-404F-BCA2-FE623B69F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03270784"/>
        <c:axId val="203269248"/>
      </c:barChart>
      <c:valAx>
        <c:axId val="203269248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203270784"/>
        <c:crosses val="autoZero"/>
        <c:crossBetween val="between"/>
        <c:majorUnit val="20"/>
      </c:valAx>
      <c:catAx>
        <c:axId val="203270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203269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1.9543518507296711E-2"/>
          <c:w val="0.99659046651426642"/>
          <c:h val="0.8436376631964346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A71930"/>
              </a:solidFill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 w="28575">
                <a:solidFill>
                  <a:srgbClr val="C00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2019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2.8</c:v>
                </c:pt>
                <c:pt idx="1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64-4238-8BBE-2FFBDF6B4D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3772544"/>
        <c:axId val="233736832"/>
      </c:lineChart>
      <c:valAx>
        <c:axId val="233736832"/>
        <c:scaling>
          <c:orientation val="minMax"/>
          <c:max val="100"/>
          <c:min val="0"/>
        </c:scaling>
        <c:delete val="1"/>
        <c:axPos val="r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out"/>
        <c:minorTickMark val="none"/>
        <c:tickLblPos val="none"/>
        <c:crossAx val="233772544"/>
        <c:crosses val="max"/>
        <c:crossBetween val="between"/>
        <c:majorUnit val="20"/>
      </c:valAx>
      <c:catAx>
        <c:axId val="233772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23373683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122C-44EA-AC96-D6BE2599D257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122C-44EA-AC96-D6BE2599D25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22C-44EA-AC96-D6BE2599D25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22C-44EA-AC96-D6BE2599D25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22C-44EA-AC96-D6BE2599D257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22C-44EA-AC96-D6BE2599D257}"/>
                </c:ext>
              </c:extLst>
            </c:dLbl>
            <c:dLbl>
              <c:idx val="2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207-48D0-9623-4EE8479616C8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6.6</c:v>
                </c:pt>
                <c:pt idx="1">
                  <c:v>3.2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22C-44EA-AC96-D6BE2599D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33826560"/>
        <c:axId val="233825024"/>
      </c:barChart>
      <c:valAx>
        <c:axId val="23382502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233826560"/>
        <c:crosses val="autoZero"/>
        <c:crossBetween val="between"/>
        <c:majorUnit val="20"/>
      </c:valAx>
      <c:catAx>
        <c:axId val="233826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2338250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44925634295712"/>
          <c:y val="2.3546823500538178E-2"/>
          <c:w val="0.84957543501506771"/>
          <c:h val="0.678398788281160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Cass County</c:v>
                </c:pt>
              </c:strCache>
            </c:strRef>
          </c:tx>
          <c:spPr>
            <a:ln w="28575">
              <a:solidFill>
                <a:srgbClr val="B71234"/>
              </a:solidFill>
            </a:ln>
          </c:spPr>
          <c:marker>
            <c:symbol val="square"/>
            <c:size val="5"/>
            <c:spPr>
              <a:solidFill>
                <a:srgbClr val="000000"/>
              </a:solidFill>
              <a:ln w="12700">
                <a:noFill/>
              </a:ln>
            </c:spPr>
          </c:marker>
          <c:cat>
            <c:strRef>
              <c:f>Sheet1!$A$2:$A$9</c:f>
              <c:strCache>
                <c:ptCount val="3"/>
                <c:pt idx="0">
                  <c:v>2013-2015</c:v>
                </c:pt>
                <c:pt idx="1">
                  <c:v>2014-2016</c:v>
                </c:pt>
                <c:pt idx="2">
                  <c:v>2015-2017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3"/>
                <c:pt idx="0">
                  <c:v>17.5</c:v>
                </c:pt>
                <c:pt idx="1">
                  <c:v>19.600000000000001</c:v>
                </c:pt>
                <c:pt idx="2">
                  <c:v>25.7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62-4459-8EBC-4274176E24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</c:v>
                </c:pt>
              </c:strCache>
            </c:strRef>
          </c:tx>
          <c:spPr>
            <a:ln>
              <a:solidFill>
                <a:srgbClr val="A5D867"/>
              </a:solidFill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cat>
            <c:strRef>
              <c:f>Sheet1!$A$2:$A$9</c:f>
              <c:strCache>
                <c:ptCount val="3"/>
                <c:pt idx="0">
                  <c:v>2013-2015</c:v>
                </c:pt>
                <c:pt idx="1">
                  <c:v>2014-2016</c:v>
                </c:pt>
                <c:pt idx="2">
                  <c:v>2015-2017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3"/>
                <c:pt idx="0">
                  <c:v>14.3</c:v>
                </c:pt>
                <c:pt idx="1">
                  <c:v>14.7</c:v>
                </c:pt>
                <c:pt idx="2">
                  <c:v>15.4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62-4459-8EBC-4274176E24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ln>
              <a:solidFill>
                <a:srgbClr val="5A85D7"/>
              </a:solidFill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cat>
            <c:strRef>
              <c:f>Sheet1!$A$2:$A$9</c:f>
              <c:strCache>
                <c:ptCount val="3"/>
                <c:pt idx="0">
                  <c:v>2013-2015</c:v>
                </c:pt>
                <c:pt idx="1">
                  <c:v>2014-2016</c:v>
                </c:pt>
                <c:pt idx="2">
                  <c:v>2015-2017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3"/>
                <c:pt idx="0">
                  <c:v>13</c:v>
                </c:pt>
                <c:pt idx="1">
                  <c:v>13.3</c:v>
                </c:pt>
                <c:pt idx="2">
                  <c:v>13.6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62-4459-8EBC-4274176E2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79360"/>
        <c:axId val="164481280"/>
      </c:lineChart>
      <c:catAx>
        <c:axId val="16447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/>
        </c:spPr>
        <c:crossAx val="164481280"/>
        <c:crosses val="autoZero"/>
        <c:auto val="1"/>
        <c:lblAlgn val="ctr"/>
        <c:lblOffset val="100"/>
        <c:noMultiLvlLbl val="0"/>
      </c:catAx>
      <c:valAx>
        <c:axId val="164481280"/>
        <c:scaling>
          <c:orientation val="minMax"/>
          <c:min val="0"/>
        </c:scaling>
        <c:delete val="0"/>
        <c:axPos val="l"/>
        <c:majorGridlines>
          <c:spPr>
            <a:ln w="6350">
              <a:solidFill>
                <a:srgbClr val="FFFFFF">
                  <a:lumMod val="7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050"/>
            </a:pPr>
            <a:endParaRPr lang="en-US"/>
          </a:p>
        </c:txPr>
        <c:crossAx val="1644793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>
            <a:solidFill>
              <a:srgbClr val="FFFFFF">
                <a:lumMod val="85000"/>
              </a:srgbClr>
            </a:solidFill>
          </a:ln>
        </c:spPr>
      </c:dTable>
      <c:spPr>
        <a:effectLst/>
      </c:spPr>
    </c:plotArea>
    <c:plotVisOnly val="1"/>
    <c:dispBlanksAs val="zero"/>
    <c:showDLblsOverMax val="0"/>
  </c:chart>
  <c:txPr>
    <a:bodyPr/>
    <a:lstStyle/>
    <a:p>
      <a:pPr>
        <a:defRPr sz="1200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D8C2-40E0-92B4-20DEA40D5EF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8C2-40E0-92B4-20DEA40D5EF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8C2-40E0-92B4-20DEA40D5EF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8C2-40E0-92B4-20DEA40D5EF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8C2-40E0-92B4-20DEA40D5EF0}"/>
              </c:ext>
            </c:extLst>
          </c:dPt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US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16.2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C2-40E0-92B4-20DEA40D5E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25198720"/>
        <c:axId val="125188736"/>
      </c:barChart>
      <c:valAx>
        <c:axId val="12518873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25198720"/>
        <c:crosses val="autoZero"/>
        <c:crossBetween val="between"/>
        <c:majorUnit val="20"/>
      </c:valAx>
      <c:catAx>
        <c:axId val="125198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1251887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hPercent val="100"/>
      <c:rotY val="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592592592594766E-2"/>
          <c:y val="9.4700604284929504E-2"/>
          <c:w val="0.81481481481481965"/>
          <c:h val="0.771470426661842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5A85D7"/>
              </a:solidFill>
              <a:ln w="25400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1F9A-4A0E-854F-948312743791}"/>
              </c:ext>
            </c:extLst>
          </c:dPt>
          <c:dPt>
            <c:idx val="1"/>
            <c:bubble3D val="0"/>
            <c:spPr>
              <a:solidFill>
                <a:srgbClr val="A5D867"/>
              </a:solidFill>
              <a:ln w="25400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1F9A-4A0E-854F-948312743791}"/>
              </c:ext>
            </c:extLst>
          </c:dPt>
          <c:dPt>
            <c:idx val="2"/>
            <c:bubble3D val="0"/>
            <c:spPr>
              <a:solidFill>
                <a:srgbClr val="93509E"/>
              </a:solidFill>
              <a:ln w="25400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1F9A-4A0E-854F-948312743791}"/>
              </c:ext>
            </c:extLst>
          </c:dPt>
          <c:dPt>
            <c:idx val="3"/>
            <c:bubble3D val="0"/>
            <c:spPr>
              <a:solidFill>
                <a:srgbClr val="FDC480"/>
              </a:solidFill>
              <a:ln w="25400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1F9A-4A0E-854F-948312743791}"/>
              </c:ext>
            </c:extLst>
          </c:dPt>
          <c:dPt>
            <c:idx val="4"/>
            <c:bubble3D val="0"/>
            <c:spPr>
              <a:solidFill>
                <a:srgbClr val="B71234"/>
              </a:solidFill>
              <a:ln w="25400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1F9A-4A0E-854F-948312743791}"/>
              </c:ext>
            </c:extLst>
          </c:dPt>
          <c:dLbls>
            <c:dLbl>
              <c:idx val="2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9A-4A0E-854F-948312743791}"/>
                </c:ext>
              </c:extLst>
            </c:dLbl>
            <c:numFmt formatCode="#,##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Excellent  </c:v>
                </c:pt>
                <c:pt idx="1">
                  <c:v>Very Good  </c:v>
                </c:pt>
                <c:pt idx="2">
                  <c:v>Good  </c:v>
                </c:pt>
                <c:pt idx="3">
                  <c:v>Fair  </c:v>
                </c:pt>
                <c:pt idx="4">
                  <c:v>Poor 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11.8</c:v>
                </c:pt>
                <c:pt idx="1">
                  <c:v>29.9</c:v>
                </c:pt>
                <c:pt idx="2">
                  <c:v>31.8</c:v>
                </c:pt>
                <c:pt idx="3">
                  <c:v>18.7</c:v>
                </c:pt>
                <c:pt idx="4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9A-4A0E-854F-948312743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1.9543518507296711E-2"/>
          <c:w val="0.99659046651426642"/>
          <c:h val="0.8436376631964346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A71930"/>
              </a:solidFill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dLbls>
            <c:dLbl>
              <c:idx val="0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8F3-45A7-8899-1CDC47B3706E}"/>
                </c:ext>
              </c:extLst>
            </c:dLbl>
            <c:dLbl>
              <c:idx val="2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8F3-45A7-8899-1CDC47B3706E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7.8</c:v>
                </c:pt>
                <c:pt idx="1">
                  <c:v>11</c:v>
                </c:pt>
                <c:pt idx="2">
                  <c:v>16.2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FB-43E7-8192-0D4FFE895F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4340096"/>
        <c:axId val="104337408"/>
      </c:lineChart>
      <c:valAx>
        <c:axId val="104337408"/>
        <c:scaling>
          <c:orientation val="minMax"/>
          <c:max val="100"/>
          <c:min val="0"/>
        </c:scaling>
        <c:delete val="1"/>
        <c:axPos val="r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out"/>
        <c:minorTickMark val="none"/>
        <c:tickLblPos val="none"/>
        <c:crossAx val="104340096"/>
        <c:crosses val="max"/>
        <c:crossBetween val="between"/>
        <c:majorUnit val="20"/>
      </c:valAx>
      <c:catAx>
        <c:axId val="104340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04337408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2E-2"/>
          <c:y val="2.4588903131294637E-2"/>
          <c:w val="0.96239452707300865"/>
          <c:h val="0.83628975157175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506C-4008-A4B4-57ABDD90A20F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506C-4008-A4B4-57ABDD90A20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06C-4008-A4B4-57ABDD90A20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06C-4008-A4B4-57ABDD90A20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06C-4008-A4B4-57ABDD90A20F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8-506C-4008-A4B4-57ABDD90A20F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A-506C-4008-A4B4-57ABDD90A20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2D6B-417C-B673-A1D31BB3F796}"/>
              </c:ext>
            </c:extLst>
          </c:dPt>
          <c:dPt>
            <c:idx val="9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4191-40B8-8140-8BFFFBBEA93D}"/>
              </c:ext>
            </c:extLst>
          </c:dPt>
          <c:dPt>
            <c:idx val="10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C-506C-4008-A4B4-57ABDD90A20F}"/>
              </c:ext>
            </c:extLst>
          </c:dPt>
          <c:dPt>
            <c:idx val="11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E-506C-4008-A4B4-57ABDD90A20F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06C-4008-A4B4-57ABDD90A20F}"/>
                </c:ext>
              </c:extLst>
            </c:dLbl>
            <c:dLbl>
              <c:idx val="5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506C-4008-A4B4-57ABDD90A20F}"/>
                </c:ext>
              </c:extLst>
            </c:dLbl>
            <c:dLbl>
              <c:idx val="8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5648-4394-AC7D-B4D5CEC071E9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White
(Non-Hisp)</c:v>
                </c:pt>
                <c:pt idx="8">
                  <c:v>Other</c:v>
                </c:pt>
                <c:pt idx="9">
                  <c:v>Cass
County</c:v>
                </c:pt>
                <c:pt idx="10">
                  <c:v>US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34.6</c:v>
                </c:pt>
                <c:pt idx="1">
                  <c:v>37</c:v>
                </c:pt>
                <c:pt idx="2">
                  <c:v>37.700000000000003</c:v>
                </c:pt>
                <c:pt idx="3">
                  <c:v>36</c:v>
                </c:pt>
                <c:pt idx="4">
                  <c:v>33.1</c:v>
                </c:pt>
                <c:pt idx="5">
                  <c:v>51</c:v>
                </c:pt>
                <c:pt idx="6">
                  <c:v>27.1</c:v>
                </c:pt>
                <c:pt idx="7">
                  <c:v>34.700000000000003</c:v>
                </c:pt>
                <c:pt idx="8">
                  <c:v>43.6</c:v>
                </c:pt>
                <c:pt idx="9">
                  <c:v>35.799999999999997</c:v>
                </c:pt>
                <c:pt idx="10">
                  <c:v>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06C-4008-A4B4-57ABDD90A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25836288"/>
        <c:axId val="125834752"/>
      </c:barChart>
      <c:valAx>
        <c:axId val="12583475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25836288"/>
        <c:crosses val="autoZero"/>
        <c:crossBetween val="between"/>
        <c:majorUnit val="20"/>
      </c:valAx>
      <c:catAx>
        <c:axId val="125836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900"/>
            </a:pPr>
            <a:endParaRPr lang="en-US"/>
          </a:p>
        </c:txPr>
        <c:crossAx val="1258347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1.9543518507296711E-2"/>
          <c:w val="0.99659046651426642"/>
          <c:h val="0.8436376631964346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A71930"/>
              </a:solidFill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dLbls>
            <c:dLbl>
              <c:idx val="0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355-47F1-B750-4E4575A24794}"/>
                </c:ext>
              </c:extLst>
            </c:dLbl>
            <c:dLbl>
              <c:idx val="2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355-47F1-B750-4E4575A24794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22.8</c:v>
                </c:pt>
                <c:pt idx="1">
                  <c:v>28.8</c:v>
                </c:pt>
                <c:pt idx="2">
                  <c:v>35.799999999999997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55-47F1-B750-4E4575A247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4340096"/>
        <c:axId val="104337408"/>
      </c:lineChart>
      <c:valAx>
        <c:axId val="104337408"/>
        <c:scaling>
          <c:orientation val="minMax"/>
          <c:max val="100"/>
          <c:min val="0"/>
        </c:scaling>
        <c:delete val="1"/>
        <c:axPos val="r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out"/>
        <c:minorTickMark val="none"/>
        <c:tickLblPos val="none"/>
        <c:crossAx val="104340096"/>
        <c:crosses val="max"/>
        <c:crossBetween val="between"/>
        <c:majorUnit val="20"/>
      </c:valAx>
      <c:catAx>
        <c:axId val="104340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04337408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D3B3-44C0-AB63-5A70BF96F8A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3B3-44C0-AB63-5A70BF96F8A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3B3-44C0-AB63-5A70BF96F8A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3B3-44C0-AB63-5A70BF96F8A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3B3-44C0-AB63-5A70BF96F8A6}"/>
              </c:ext>
            </c:extLst>
          </c:dPt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US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11.8</c:v>
                </c:pt>
                <c:pt idx="1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B3-44C0-AB63-5A70BF96F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62517376"/>
        <c:axId val="162511488"/>
      </c:barChart>
      <c:valAx>
        <c:axId val="162511488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62517376"/>
        <c:crosses val="autoZero"/>
        <c:crossBetween val="between"/>
        <c:majorUnit val="20"/>
      </c:valAx>
      <c:catAx>
        <c:axId val="162517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1625114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1.9543518507296711E-2"/>
          <c:w val="0.99659046651426642"/>
          <c:h val="0.8436376631964346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A71930"/>
              </a:solidFill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dLbls>
            <c:dLbl>
              <c:idx val="0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CE6-4537-B130-C7F69B5AC421}"/>
                </c:ext>
              </c:extLst>
            </c:dLbl>
            <c:dLbl>
              <c:idx val="2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CE6-4537-B130-C7F69B5AC421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7.1</c:v>
                </c:pt>
                <c:pt idx="1">
                  <c:v>7.7</c:v>
                </c:pt>
                <c:pt idx="2">
                  <c:v>11.8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1D-4DF4-BA64-15A49C5F9C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4340096"/>
        <c:axId val="104337408"/>
      </c:lineChart>
      <c:valAx>
        <c:axId val="104337408"/>
        <c:scaling>
          <c:orientation val="minMax"/>
          <c:max val="100"/>
          <c:min val="0"/>
        </c:scaling>
        <c:delete val="1"/>
        <c:axPos val="r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out"/>
        <c:minorTickMark val="none"/>
        <c:tickLblPos val="none"/>
        <c:crossAx val="104340096"/>
        <c:crosses val="max"/>
        <c:crossBetween val="between"/>
        <c:majorUnit val="20"/>
      </c:valAx>
      <c:catAx>
        <c:axId val="104340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04337408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F25-439D-B00E-7A12FED5B73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F25-439D-B00E-7A12FED5B73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F25-439D-B00E-7A12FED5B73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F25-439D-B00E-7A12FED5B73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F25-439D-B00E-7A12FED5B73D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F25-439D-B00E-7A12FED5B73D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US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</c:v>
                </c:pt>
                <c:pt idx="1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25-439D-B00E-7A12FED5B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64771712"/>
        <c:axId val="164770176"/>
      </c:barChart>
      <c:valAx>
        <c:axId val="16477017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64771712"/>
        <c:crosses val="autoZero"/>
        <c:crossBetween val="between"/>
        <c:majorUnit val="20"/>
      </c:valAx>
      <c:catAx>
        <c:axId val="164771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164770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2.7051729504579271E-2"/>
          <c:w val="0.99659046651426642"/>
          <c:h val="0.83612945219915191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A71930"/>
              </a:solidFill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 w="28575">
                <a:solidFill>
                  <a:srgbClr val="C00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2019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13.2</c:v>
                </c:pt>
                <c:pt idx="1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B0-414C-9413-94BD26ADBD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122C-44EA-AC96-D6BE2599D257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122C-44EA-AC96-D6BE2599D25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22C-44EA-AC96-D6BE2599D25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22C-44EA-AC96-D6BE2599D25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22C-44EA-AC96-D6BE2599D257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22C-44EA-AC96-D6BE2599D257}"/>
                </c:ext>
              </c:extLst>
            </c:dLbl>
            <c:dLbl>
              <c:idx val="2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F6F-42E7-A7E3-EA794E73D4DD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74.2</c:v>
                </c:pt>
                <c:pt idx="1">
                  <c:v>68</c:v>
                </c:pt>
                <c:pt idx="2">
                  <c:v>67.8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22C-44EA-AC96-D6BE2599D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07032448"/>
        <c:axId val="307018368"/>
      </c:barChart>
      <c:valAx>
        <c:axId val="307018368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307032448"/>
        <c:crosses val="autoZero"/>
        <c:crossBetween val="between"/>
        <c:majorUnit val="20"/>
      </c:valAx>
      <c:catAx>
        <c:axId val="307032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3070183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77912809997951"/>
          <c:y val="5.9630774972925946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A2B9-4B3C-B4DE-538FCA011FAD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A2B9-4B3C-B4DE-538FCA011FA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2B9-4B3C-B4DE-538FCA011FA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2B9-4B3C-B4DE-538FCA011FA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2B9-4B3C-B4DE-538FCA011FAD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2B9-4B3C-B4DE-538FCA011FAD}"/>
                </c:ext>
              </c:extLst>
            </c:dLbl>
            <c:dLbl>
              <c:idx val="2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2B9-4B3C-B4DE-538FCA011FAD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43.6</c:v>
                </c:pt>
                <c:pt idx="1">
                  <c:v>33.6</c:v>
                </c:pt>
                <c:pt idx="2">
                  <c:v>32.799999999999997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B9-4B3C-B4DE-538FCA011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08316032"/>
        <c:axId val="308314496"/>
      </c:barChart>
      <c:valAx>
        <c:axId val="30831449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308316032"/>
        <c:crosses val="autoZero"/>
        <c:crossBetween val="between"/>
        <c:majorUnit val="20"/>
      </c:valAx>
      <c:catAx>
        <c:axId val="308316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308314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2E-2"/>
          <c:y val="2.4588903131294637E-2"/>
          <c:w val="0.96239452707300865"/>
          <c:h val="0.83628975157175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2BF6-41E0-904C-390AD31A498F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2BF6-41E0-904C-390AD31A498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BF6-41E0-904C-390AD31A498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BF6-41E0-904C-390AD31A498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BF6-41E0-904C-390AD31A498F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8-2BF6-41E0-904C-390AD31A498F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A-2BF6-41E0-904C-390AD31A498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E85E-4CFF-AC5A-7508A7285E8B}"/>
              </c:ext>
            </c:extLst>
          </c:dPt>
          <c:dPt>
            <c:idx val="9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5B7D-4F8B-99BD-5728A915C1BA}"/>
              </c:ext>
            </c:extLst>
          </c:dPt>
          <c:dPt>
            <c:idx val="1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C-2BF6-41E0-904C-390AD31A498F}"/>
              </c:ext>
            </c:extLst>
          </c:dPt>
          <c:dPt>
            <c:idx val="11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E-2BF6-41E0-904C-390AD31A498F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BF6-41E0-904C-390AD31A498F}"/>
                </c:ext>
              </c:extLst>
            </c:dLbl>
            <c:dLbl>
              <c:idx val="3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BF6-41E0-904C-390AD31A498F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White
(Non-Hisp)</c:v>
                </c:pt>
                <c:pt idx="8">
                  <c:v>Other</c:v>
                </c:pt>
                <c:pt idx="9">
                  <c:v>Cass
County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46.8</c:v>
                </c:pt>
                <c:pt idx="1">
                  <c:v>40.200000000000003</c:v>
                </c:pt>
                <c:pt idx="2">
                  <c:v>36</c:v>
                </c:pt>
                <c:pt idx="3">
                  <c:v>53.7</c:v>
                </c:pt>
                <c:pt idx="4">
                  <c:v>34.700000000000003</c:v>
                </c:pt>
                <c:pt idx="5">
                  <c:v>44.9</c:v>
                </c:pt>
                <c:pt idx="6">
                  <c:v>46.4</c:v>
                </c:pt>
                <c:pt idx="7">
                  <c:v>43</c:v>
                </c:pt>
                <c:pt idx="8">
                  <c:v>44.8</c:v>
                </c:pt>
                <c:pt idx="9">
                  <c:v>43.6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BF6-41E0-904C-390AD31A4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08388608"/>
        <c:axId val="308382720"/>
      </c:barChart>
      <c:valAx>
        <c:axId val="30838272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308388608"/>
        <c:crosses val="autoZero"/>
        <c:crossBetween val="between"/>
        <c:majorUnit val="20"/>
      </c:valAx>
      <c:catAx>
        <c:axId val="308388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308382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1.9543518507296711E-2"/>
          <c:w val="0.99659046651426642"/>
          <c:h val="0.8436376631964346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A71930"/>
              </a:solidFill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dLbls>
            <c:dLbl>
              <c:idx val="0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889-4872-B3AA-CE5AB26A36B4}"/>
                </c:ext>
              </c:extLst>
            </c:dLbl>
            <c:dLbl>
              <c:idx val="2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889-4872-B3AA-CE5AB26A36B4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12.5</c:v>
                </c:pt>
                <c:pt idx="1">
                  <c:v>18.8</c:v>
                </c:pt>
                <c:pt idx="2">
                  <c:v>26.5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64-4238-8BBE-2FFBDF6B4D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4340096"/>
        <c:axId val="104337408"/>
      </c:lineChart>
      <c:valAx>
        <c:axId val="104337408"/>
        <c:scaling>
          <c:orientation val="minMax"/>
          <c:max val="100"/>
          <c:min val="0"/>
        </c:scaling>
        <c:delete val="1"/>
        <c:axPos val="r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out"/>
        <c:minorTickMark val="none"/>
        <c:tickLblPos val="none"/>
        <c:crossAx val="104340096"/>
        <c:crosses val="max"/>
        <c:crossBetween val="between"/>
        <c:majorUnit val="20"/>
      </c:valAx>
      <c:catAx>
        <c:axId val="104340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04337408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1.9543518507296711E-2"/>
          <c:w val="0.99659046651426642"/>
          <c:h val="0.8436376631964346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A71930"/>
              </a:solidFill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2019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26.6</c:v>
                </c:pt>
                <c:pt idx="1">
                  <c:v>23.1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64-4238-8BBE-2FFBDF6B4D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5610240"/>
        <c:axId val="255607552"/>
      </c:lineChart>
      <c:valAx>
        <c:axId val="255607552"/>
        <c:scaling>
          <c:orientation val="minMax"/>
          <c:max val="100"/>
          <c:min val="0"/>
        </c:scaling>
        <c:delete val="1"/>
        <c:axPos val="r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out"/>
        <c:minorTickMark val="none"/>
        <c:tickLblPos val="none"/>
        <c:crossAx val="255610240"/>
        <c:crosses val="max"/>
        <c:crossBetween val="between"/>
        <c:majorUnit val="20"/>
      </c:valAx>
      <c:catAx>
        <c:axId val="255610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25560755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395-4EE1-85CC-5D6F66AE363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395-4EE1-85CC-5D6F66AE363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395-4EE1-85CC-5D6F66AE363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395-4EE1-85CC-5D6F66AE363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395-4EE1-85CC-5D6F66AE363E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395-4EE1-85CC-5D6F66AE363E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US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23.1</c:v>
                </c:pt>
                <c:pt idx="1">
                  <c:v>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95-4EE1-85CC-5D6F66AE3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55790464"/>
        <c:axId val="255788928"/>
      </c:barChart>
      <c:valAx>
        <c:axId val="255788928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255790464"/>
        <c:crosses val="autoZero"/>
        <c:crossBetween val="between"/>
        <c:majorUnit val="20"/>
      </c:valAx>
      <c:catAx>
        <c:axId val="255790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2557889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2E-2"/>
          <c:y val="2.4588903131294637E-2"/>
          <c:w val="0.96239452707300865"/>
          <c:h val="0.83628975157175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79CE-47E0-9515-E4BBF9D5A122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79CE-47E0-9515-E4BBF9D5A12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9CE-47E0-9515-E4BBF9D5A12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9CE-47E0-9515-E4BBF9D5A12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9CE-47E0-9515-E4BBF9D5A122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8-79CE-47E0-9515-E4BBF9D5A122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A-79CE-47E0-9515-E4BBF9D5A12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6ABA-4272-84A2-462A0305D156}"/>
              </c:ext>
            </c:extLst>
          </c:dPt>
          <c:dPt>
            <c:idx val="9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92BF-4EF4-9B4D-710D3C338CD3}"/>
              </c:ext>
            </c:extLst>
          </c:dPt>
          <c:dPt>
            <c:idx val="10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C-79CE-47E0-9515-E4BBF9D5A122}"/>
              </c:ext>
            </c:extLst>
          </c:dPt>
          <c:dPt>
            <c:idx val="11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E-79CE-47E0-9515-E4BBF9D5A122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9CE-47E0-9515-E4BBF9D5A122}"/>
                </c:ext>
              </c:extLst>
            </c:dLbl>
            <c:dLbl>
              <c:idx val="2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9CE-47E0-9515-E4BBF9D5A122}"/>
                </c:ext>
              </c:extLst>
            </c:dLbl>
            <c:dLbl>
              <c:idx val="3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9CE-47E0-9515-E4BBF9D5A122}"/>
                </c:ext>
              </c:extLst>
            </c:dLbl>
            <c:dLbl>
              <c:idx val="5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79CE-47E0-9515-E4BBF9D5A122}"/>
                </c:ext>
              </c:extLst>
            </c:dLbl>
            <c:dLbl>
              <c:idx val="8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A313-46C0-AAA8-E4BD99445AC1}"/>
                </c:ext>
              </c:extLst>
            </c:dLbl>
            <c:dLbl>
              <c:idx val="10"/>
              <c:numFmt formatCode="0.0&quot;%&quot;" sourceLinked="0"/>
              <c:spPr>
                <a:noFill/>
                <a:ln w="28575">
                  <a:solidFill>
                    <a:srgbClr val="A5D867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79CE-47E0-9515-E4BBF9D5A122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White
(Non-Hisp)</c:v>
                </c:pt>
                <c:pt idx="8">
                  <c:v>Other</c:v>
                </c:pt>
                <c:pt idx="9">
                  <c:v>Cass
County</c:v>
                </c:pt>
                <c:pt idx="10">
                  <c:v>US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21.8</c:v>
                </c:pt>
                <c:pt idx="1">
                  <c:v>24.6</c:v>
                </c:pt>
                <c:pt idx="2">
                  <c:v>28.1</c:v>
                </c:pt>
                <c:pt idx="3">
                  <c:v>25</c:v>
                </c:pt>
                <c:pt idx="4">
                  <c:v>11.6</c:v>
                </c:pt>
                <c:pt idx="5">
                  <c:v>52.3</c:v>
                </c:pt>
                <c:pt idx="6">
                  <c:v>8</c:v>
                </c:pt>
                <c:pt idx="7">
                  <c:v>22</c:v>
                </c:pt>
                <c:pt idx="8">
                  <c:v>28.1</c:v>
                </c:pt>
                <c:pt idx="9">
                  <c:v>23.2</c:v>
                </c:pt>
                <c:pt idx="10" formatCode="0.0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9CE-47E0-9515-E4BBF9D5A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164352"/>
        <c:axId val="104162816"/>
      </c:barChart>
      <c:valAx>
        <c:axId val="10416281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04164352"/>
        <c:crosses val="autoZero"/>
        <c:crossBetween val="between"/>
        <c:majorUnit val="20"/>
      </c:valAx>
      <c:catAx>
        <c:axId val="104164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900"/>
            </a:pPr>
            <a:endParaRPr lang="en-US"/>
          </a:p>
        </c:txPr>
        <c:crossAx val="104162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2.3297624005937989E-2"/>
          <c:w val="0.99659046651426642"/>
          <c:h val="0.8398835576977933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A71930"/>
              </a:solidFill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 w="28575">
                <a:solidFill>
                  <a:srgbClr val="C00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2019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17.3</c:v>
                </c:pt>
                <c:pt idx="1">
                  <c:v>23.2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89-46C9-9894-73D5754031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2E-2"/>
          <c:y val="2.4588903131294637E-2"/>
          <c:w val="0.96239452707300865"/>
          <c:h val="0.83628975157175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0D61-4031-9AAC-76DDAEFF47F3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0D61-4031-9AAC-76DDAEFF47F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D61-4031-9AAC-76DDAEFF47F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D61-4031-9AAC-76DDAEFF47F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D61-4031-9AAC-76DDAEFF47F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D61-4031-9AAC-76DDAEFF47F3}"/>
              </c:ext>
            </c:extLst>
          </c:dPt>
          <c:dLbls>
            <c:dLbl>
              <c:idx val="1"/>
              <c:numFmt formatCode="#,##0.0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D61-4031-9AAC-76DDAEFF47F3}"/>
                </c:ext>
              </c:extLst>
            </c:dLbl>
            <c:dLbl>
              <c:idx val="2"/>
              <c:numFmt formatCode="#,##0.0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D61-4031-9AAC-76DDAEFF47F3}"/>
                </c:ext>
              </c:extLst>
            </c:dLbl>
            <c:numFmt formatCode="#,##0.0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7.7</c:v>
                </c:pt>
                <c:pt idx="1">
                  <c:v>9.2799999999999994</c:v>
                </c:pt>
                <c:pt idx="2">
                  <c:v>11.01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61-4031-9AAC-76DDAEFF4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06846336"/>
        <c:axId val="306844800"/>
      </c:barChart>
      <c:valAx>
        <c:axId val="306844800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050" b="0"/>
            </a:pPr>
            <a:endParaRPr lang="en-US"/>
          </a:p>
        </c:txPr>
        <c:crossAx val="306846336"/>
        <c:crosses val="autoZero"/>
        <c:crossBetween val="between"/>
        <c:majorUnit val="20"/>
      </c:valAx>
      <c:catAx>
        <c:axId val="306846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3068448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73308544765238"/>
          <c:y val="2.3546823500538178E-2"/>
          <c:w val="0.82156605424321971"/>
          <c:h val="0.6992275706237401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Cass County</c:v>
                </c:pt>
              </c:strCache>
            </c:strRef>
          </c:tx>
          <c:spPr>
            <a:ln w="28575">
              <a:solidFill>
                <a:srgbClr val="B71234"/>
              </a:solidFill>
            </a:ln>
          </c:spPr>
          <c:marker>
            <c:symbol val="square"/>
            <c:size val="5"/>
            <c:spPr>
              <a:solidFill>
                <a:srgbClr val="000000"/>
              </a:solidFill>
              <a:ln w="12700">
                <a:noFill/>
              </a:ln>
            </c:spPr>
          </c:marker>
          <c:cat>
            <c:strRef>
              <c:f>Sheet1!$A$2:$A$9</c:f>
              <c:strCache>
                <c:ptCount val="8"/>
                <c:pt idx="0">
                  <c:v>2008-2010</c:v>
                </c:pt>
                <c:pt idx="1">
                  <c:v>2009-2011</c:v>
                </c:pt>
                <c:pt idx="2">
                  <c:v>2010-2012</c:v>
                </c:pt>
                <c:pt idx="3">
                  <c:v>2011-2013</c:v>
                </c:pt>
                <c:pt idx="4">
                  <c:v>2012-2014</c:v>
                </c:pt>
                <c:pt idx="5">
                  <c:v>2013-2015</c:v>
                </c:pt>
                <c:pt idx="6">
                  <c:v>2014-2016</c:v>
                </c:pt>
                <c:pt idx="7">
                  <c:v>2015-2017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25.1</c:v>
                </c:pt>
                <c:pt idx="1">
                  <c:v>20.9</c:v>
                </c:pt>
                <c:pt idx="2">
                  <c:v>22.8</c:v>
                </c:pt>
                <c:pt idx="3">
                  <c:v>19.2</c:v>
                </c:pt>
                <c:pt idx="4">
                  <c:v>23.5</c:v>
                </c:pt>
                <c:pt idx="5">
                  <c:v>25.7</c:v>
                </c:pt>
                <c:pt idx="6">
                  <c:v>31.8</c:v>
                </c:pt>
                <c:pt idx="7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DD-4975-93ED-E556368BF0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</c:v>
                </c:pt>
              </c:strCache>
            </c:strRef>
          </c:tx>
          <c:spPr>
            <a:ln>
              <a:solidFill>
                <a:srgbClr val="A5D867"/>
              </a:solidFill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cat>
            <c:strRef>
              <c:f>Sheet1!$A$2:$A$9</c:f>
              <c:strCache>
                <c:ptCount val="8"/>
                <c:pt idx="0">
                  <c:v>2008-2010</c:v>
                </c:pt>
                <c:pt idx="1">
                  <c:v>2009-2011</c:v>
                </c:pt>
                <c:pt idx="2">
                  <c:v>2010-2012</c:v>
                </c:pt>
                <c:pt idx="3">
                  <c:v>2011-2013</c:v>
                </c:pt>
                <c:pt idx="4">
                  <c:v>2012-2014</c:v>
                </c:pt>
                <c:pt idx="5">
                  <c:v>2013-2015</c:v>
                </c:pt>
                <c:pt idx="6">
                  <c:v>2014-2016</c:v>
                </c:pt>
                <c:pt idx="7">
                  <c:v>2015-2017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>
                  <c:v>28.2</c:v>
                </c:pt>
                <c:pt idx="1">
                  <c:v>28</c:v>
                </c:pt>
                <c:pt idx="2">
                  <c:v>28.2</c:v>
                </c:pt>
                <c:pt idx="3">
                  <c:v>28.5</c:v>
                </c:pt>
                <c:pt idx="4">
                  <c:v>28.6</c:v>
                </c:pt>
                <c:pt idx="5">
                  <c:v>30.3</c:v>
                </c:pt>
                <c:pt idx="6">
                  <c:v>32.5</c:v>
                </c:pt>
                <c:pt idx="7">
                  <c:v>34.4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DD-4975-93ED-E556368BF0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ln>
              <a:solidFill>
                <a:srgbClr val="5A85D7"/>
              </a:solidFill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cat>
            <c:strRef>
              <c:f>Sheet1!$A$2:$A$9</c:f>
              <c:strCache>
                <c:ptCount val="8"/>
                <c:pt idx="0">
                  <c:v>2008-2010</c:v>
                </c:pt>
                <c:pt idx="1">
                  <c:v>2009-2011</c:v>
                </c:pt>
                <c:pt idx="2">
                  <c:v>2010-2012</c:v>
                </c:pt>
                <c:pt idx="3">
                  <c:v>2011-2013</c:v>
                </c:pt>
                <c:pt idx="4">
                  <c:v>2012-2014</c:v>
                </c:pt>
                <c:pt idx="5">
                  <c:v>2013-2015</c:v>
                </c:pt>
                <c:pt idx="6">
                  <c:v>2014-2016</c:v>
                </c:pt>
                <c:pt idx="7">
                  <c:v>2015-2017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27.4</c:v>
                </c:pt>
                <c:pt idx="1">
                  <c:v>26.7</c:v>
                </c:pt>
                <c:pt idx="2">
                  <c:v>24.2</c:v>
                </c:pt>
                <c:pt idx="3">
                  <c:v>23.7</c:v>
                </c:pt>
                <c:pt idx="4">
                  <c:v>24.2</c:v>
                </c:pt>
                <c:pt idx="5">
                  <c:v>26.1</c:v>
                </c:pt>
                <c:pt idx="6">
                  <c:v>28.4</c:v>
                </c:pt>
                <c:pt idx="7">
                  <c:v>30.2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DD-4975-93ED-E556368BF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903616"/>
        <c:axId val="231905536"/>
      </c:lineChart>
      <c:catAx>
        <c:axId val="23190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/>
        </c:spPr>
        <c:crossAx val="231905536"/>
        <c:crosses val="autoZero"/>
        <c:auto val="1"/>
        <c:lblAlgn val="ctr"/>
        <c:lblOffset val="100"/>
        <c:noMultiLvlLbl val="0"/>
      </c:catAx>
      <c:valAx>
        <c:axId val="231905536"/>
        <c:scaling>
          <c:orientation val="minMax"/>
          <c:min val="0"/>
        </c:scaling>
        <c:delete val="0"/>
        <c:axPos val="l"/>
        <c:majorGridlines>
          <c:spPr>
            <a:ln w="6350">
              <a:solidFill>
                <a:srgbClr val="FFFFFF">
                  <a:lumMod val="7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050"/>
            </a:pPr>
            <a:endParaRPr lang="en-US"/>
          </a:p>
        </c:txPr>
        <c:crossAx val="2319036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>
            <a:solidFill>
              <a:srgbClr val="FFFFFF">
                <a:lumMod val="85000"/>
              </a:srgbClr>
            </a:solidFill>
          </a:ln>
        </c:spPr>
      </c:dTable>
      <c:spPr>
        <a:effectLst/>
      </c:spPr>
    </c:plotArea>
    <c:plotVisOnly val="1"/>
    <c:dispBlanksAs val="zero"/>
    <c:showDLblsOverMax val="0"/>
  </c:chart>
  <c:txPr>
    <a:bodyPr/>
    <a:lstStyle/>
    <a:p>
      <a:pPr>
        <a:defRPr sz="1200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C599-4D88-ACE3-A1B39D2A44F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599-4D88-ACE3-A1B39D2A44F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599-4D88-ACE3-A1B39D2A44F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599-4D88-ACE3-A1B39D2A44F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599-4D88-ACE3-A1B39D2A44FB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599-4D88-ACE3-A1B39D2A44FB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US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26.6</c:v>
                </c:pt>
                <c:pt idx="1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99-4D88-ACE3-A1B39D2A4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24742656"/>
        <c:axId val="124741120"/>
      </c:barChart>
      <c:valAx>
        <c:axId val="12474112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24742656"/>
        <c:crosses val="autoZero"/>
        <c:crossBetween val="between"/>
        <c:majorUnit val="20"/>
      </c:valAx>
      <c:catAx>
        <c:axId val="124742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124741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1.9543518507296711E-2"/>
          <c:w val="0.99659046651426642"/>
          <c:h val="0.8436376631964346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A71930"/>
              </a:solidFill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2019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24.6</c:v>
                </c:pt>
                <c:pt idx="1">
                  <c:v>26.6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85-43D5-885C-51AFC38DFC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4340096"/>
        <c:axId val="104337408"/>
      </c:lineChart>
      <c:valAx>
        <c:axId val="104337408"/>
        <c:scaling>
          <c:orientation val="minMax"/>
          <c:max val="100"/>
          <c:min val="0"/>
        </c:scaling>
        <c:delete val="1"/>
        <c:axPos val="r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out"/>
        <c:minorTickMark val="none"/>
        <c:tickLblPos val="none"/>
        <c:crossAx val="104340096"/>
        <c:crosses val="max"/>
        <c:crossBetween val="between"/>
        <c:majorUnit val="20"/>
      </c:valAx>
      <c:catAx>
        <c:axId val="104340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04337408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47F4-4C96-851C-8CEA67426713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47F4-4C96-851C-8CEA6742671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7F4-4C96-851C-8CEA6742671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7F4-4C96-851C-8CEA6742671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7F4-4C96-851C-8CEA67426713}"/>
              </c:ext>
            </c:extLst>
          </c:dPt>
          <c:dLbls>
            <c:dLbl>
              <c:idx val="2"/>
              <c:numFmt formatCode="#,##0.0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3DD-4920-8FF8-6C5DB25D0DEF}"/>
                </c:ext>
              </c:extLst>
            </c:dLbl>
            <c:numFmt formatCode="#,##0.0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56.3</c:v>
                </c:pt>
                <c:pt idx="1">
                  <c:v>55.1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F4-4C96-851C-8CEA67426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06370688"/>
        <c:axId val="206369152"/>
      </c:barChart>
      <c:valAx>
        <c:axId val="206369152"/>
        <c:scaling>
          <c:orientation val="minMax"/>
          <c:max val="75"/>
          <c:min val="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206370688"/>
        <c:crosses val="autoZero"/>
        <c:crossBetween val="between"/>
        <c:majorUnit val="15"/>
      </c:valAx>
      <c:catAx>
        <c:axId val="206370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206369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29268677352311E-2"/>
          <c:y val="2.0127441859066945E-2"/>
          <c:w val="0.9383507606560475"/>
          <c:h val="0.94906308665114536"/>
        </c:manualLayout>
      </c:layout>
      <c:doughnut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FF-4B7B-8E21-9CA317029B2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BFF-4B7B-8E21-9CA317029B2E}"/>
              </c:ext>
            </c:extLst>
          </c:dPt>
          <c:dLbls>
            <c:dLbl>
              <c:idx val="0"/>
              <c:layout>
                <c:manualLayout>
                  <c:x val="-0.1534643140199391"/>
                  <c:y val="0.3213032446761000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2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14.7%</a:t>
                    </a:r>
                  </a:p>
                </c:rich>
              </c:tx>
              <c:numFmt formatCode="#,##0.0&quot;%&quot;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51317785418648887"/>
                      <c:h val="0.32697079291933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BFF-4B7B-8E21-9CA317029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Sheet1!$B$2:$B$3</c:f>
              <c:numCache>
                <c:formatCode>General</c:formatCode>
                <c:ptCount val="2"/>
                <c:pt idx="0">
                  <c:v>14.7</c:v>
                </c:pt>
                <c:pt idx="1">
                  <c:v>85.3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7BFF-4B7B-8E21-9CA317029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accent2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122C-44EA-AC96-D6BE2599D257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122C-44EA-AC96-D6BE2599D25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22C-44EA-AC96-D6BE2599D25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22C-44EA-AC96-D6BE2599D25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22C-44EA-AC96-D6BE2599D257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22C-44EA-AC96-D6BE2599D257}"/>
                </c:ext>
              </c:extLst>
            </c:dLbl>
            <c:dLbl>
              <c:idx val="2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1D7-4B19-9A63-55CF123435EB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26.5</c:v>
                </c:pt>
                <c:pt idx="1">
                  <c:v>20.6</c:v>
                </c:pt>
                <c:pt idx="2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22C-44EA-AC96-D6BE2599D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352768"/>
        <c:axId val="104351232"/>
      </c:barChart>
      <c:valAx>
        <c:axId val="10435123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04352768"/>
        <c:crosses val="autoZero"/>
        <c:crossBetween val="between"/>
        <c:majorUnit val="20"/>
      </c:valAx>
      <c:catAx>
        <c:axId val="104352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1043512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29268677352311E-2"/>
          <c:y val="2.0127441859066945E-2"/>
          <c:w val="0.9383507606560475"/>
          <c:h val="0.94906308665114536"/>
        </c:manualLayout>
      </c:layout>
      <c:doughnut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FF-4B7B-8E21-9CA317029B2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BFF-4B7B-8E21-9CA317029B2E}"/>
              </c:ext>
            </c:extLst>
          </c:dPt>
          <c:dLbls>
            <c:dLbl>
              <c:idx val="0"/>
              <c:layout>
                <c:manualLayout>
                  <c:x val="-8.3002107529701108E-2"/>
                  <c:y val="0.30688363946293967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en-US" dirty="0"/>
                      <a:t>8.6%</a:t>
                    </a:r>
                  </a:p>
                </c:rich>
              </c:tx>
              <c:numFmt formatCode="#,##0.0&quot;%&quot;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51317789780773193"/>
                      <c:h val="0.39426226058621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BFF-4B7B-8E21-9CA317029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Sheet1!$B$2:$B$3</c:f>
              <c:numCache>
                <c:formatCode>General</c:formatCode>
                <c:ptCount val="2"/>
                <c:pt idx="0">
                  <c:v>8.6</c:v>
                </c:pt>
                <c:pt idx="1">
                  <c:v>91.4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7BFF-4B7B-8E21-9CA317029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1"/>
          </a:solidFill>
          <a:latin typeface="Arial Black" panose="020B0A04020102020204" pitchFamily="34" charset="0"/>
        </a:defRPr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29268677352311E-2"/>
          <c:y val="2.0127441859066945E-2"/>
          <c:w val="0.9383507606560475"/>
          <c:h val="0.94906308665114536"/>
        </c:manualLayout>
      </c:layout>
      <c:doughnut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FF-4B7B-8E21-9CA317029B2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BFF-4B7B-8E21-9CA317029B2E}"/>
              </c:ext>
            </c:extLst>
          </c:dPt>
          <c:dLbls>
            <c:dLbl>
              <c:idx val="0"/>
              <c:layout>
                <c:manualLayout>
                  <c:x val="-0.20508256974281253"/>
                  <c:y val="-0.26401956524701042"/>
                </c:manualLayout>
              </c:layout>
              <c:numFmt formatCode="#,##0.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accent2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51317785418648887"/>
                      <c:h val="0.298131582493009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BFF-4B7B-8E21-9CA317029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7BFF-4B7B-8E21-9CA317029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accent2"/>
          </a:solidFill>
        </a:defRPr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29268677352311E-2"/>
          <c:y val="2.0127441859066945E-2"/>
          <c:w val="0.9383507606560475"/>
          <c:h val="0.94906308665114536"/>
        </c:manualLayout>
      </c:layout>
      <c:doughnut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FF-4B7B-8E21-9CA317029B2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BFF-4B7B-8E21-9CA317029B2E}"/>
              </c:ext>
            </c:extLst>
          </c:dPt>
          <c:dLbls>
            <c:dLbl>
              <c:idx val="0"/>
              <c:layout>
                <c:manualLayout>
                  <c:x val="-0.17492562730955924"/>
                  <c:y val="-0.2984112698487191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82.7%</a:t>
                    </a:r>
                  </a:p>
                </c:rich>
              </c:tx>
              <c:numFmt formatCode="#,##0.0&quot;%&quot;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51317785418648887"/>
                      <c:h val="0.2596793019245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BFF-4B7B-8E21-9CA317029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Sheet1!$B$2:$B$3</c:f>
              <c:numCache>
                <c:formatCode>General</c:formatCode>
                <c:ptCount val="2"/>
                <c:pt idx="0">
                  <c:v>82.7</c:v>
                </c:pt>
                <c:pt idx="1">
                  <c:v>17.299999999999997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7BFF-4B7B-8E21-9CA317029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accent2"/>
          </a:solidFill>
        </a:defRPr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29268677352311E-2"/>
          <c:y val="2.0127441859066945E-2"/>
          <c:w val="0.9383507606560475"/>
          <c:h val="0.94906308665114536"/>
        </c:manualLayout>
      </c:layout>
      <c:doughnut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FF-4B7B-8E21-9CA317029B2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BFF-4B7B-8E21-9CA317029B2E}"/>
              </c:ext>
            </c:extLst>
          </c:dPt>
          <c:dLbls>
            <c:dLbl>
              <c:idx val="0"/>
              <c:layout>
                <c:manualLayout>
                  <c:x val="-0.23870306475737585"/>
                  <c:y val="-7.704497251570269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2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57.0%</a:t>
                    </a:r>
                  </a:p>
                </c:rich>
              </c:tx>
              <c:numFmt formatCode="#,##0.0&quot;%&quot;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51317789780773193"/>
                      <c:h val="0.39426226058621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BFF-4B7B-8E21-9CA317029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Sheet1!$B$2:$B$3</c:f>
              <c:numCache>
                <c:formatCode>General</c:formatCode>
                <c:ptCount val="2"/>
                <c:pt idx="0">
                  <c:v>57</c:v>
                </c:pt>
                <c:pt idx="1">
                  <c:v>43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7BFF-4B7B-8E21-9CA317029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accent2"/>
          </a:solidFill>
        </a:defRPr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29268677352311E-2"/>
          <c:y val="2.0127441859066945E-2"/>
          <c:w val="0.9383507606560475"/>
          <c:h val="0.94906308665114536"/>
        </c:manualLayout>
      </c:layout>
      <c:doughnut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FF-4B7B-8E21-9CA317029B2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BFF-4B7B-8E21-9CA317029B2E}"/>
              </c:ext>
            </c:extLst>
          </c:dPt>
          <c:dLbls>
            <c:dLbl>
              <c:idx val="0"/>
              <c:layout>
                <c:manualLayout>
                  <c:x val="-0.22362459354074921"/>
                  <c:y val="-0.255274320688992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76.8%</a:t>
                    </a:r>
                  </a:p>
                </c:rich>
              </c:tx>
              <c:numFmt formatCode="#,##0.0&quot;%&quot;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51317789780773193"/>
                      <c:h val="0.39426226058621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BFF-4B7B-8E21-9CA317029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Sheet1!$B$2:$B$3</c:f>
              <c:numCache>
                <c:formatCode>General</c:formatCode>
                <c:ptCount val="2"/>
                <c:pt idx="0">
                  <c:v>76.8</c:v>
                </c:pt>
                <c:pt idx="1">
                  <c:v>23.200000000000003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7BFF-4B7B-8E21-9CA317029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accent2"/>
          </a:solidFill>
        </a:defRPr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1.9543518507296711E-2"/>
          <c:w val="0.99659046651426642"/>
          <c:h val="0.8436376631964346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A71930"/>
              </a:solidFill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dLbls>
            <c:dLbl>
              <c:idx val="0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88B-4537-919B-2531CC246513}"/>
                </c:ext>
              </c:extLst>
            </c:dLbl>
            <c:dLbl>
              <c:idx val="2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88B-4537-919B-2531CC246513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0.6</c:v>
                </c:pt>
                <c:pt idx="1">
                  <c:v>1.3</c:v>
                </c:pt>
                <c:pt idx="2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64-4238-8BBE-2FFBDF6B4D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0311936"/>
        <c:axId val="330210688"/>
      </c:lineChart>
      <c:valAx>
        <c:axId val="330210688"/>
        <c:scaling>
          <c:orientation val="minMax"/>
          <c:max val="100"/>
          <c:min val="0"/>
        </c:scaling>
        <c:delete val="1"/>
        <c:axPos val="r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out"/>
        <c:minorTickMark val="none"/>
        <c:tickLblPos val="none"/>
        <c:crossAx val="330311936"/>
        <c:crosses val="max"/>
        <c:crossBetween val="between"/>
        <c:majorUnit val="20"/>
      </c:valAx>
      <c:catAx>
        <c:axId val="330311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30210688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F3B7-48C1-B5C8-B9F29D7449D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3B7-48C1-B5C8-B9F29D7449D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3B7-48C1-B5C8-B9F29D7449D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3B7-48C1-B5C8-B9F29D7449D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3B7-48C1-B5C8-B9F29D7449D6}"/>
              </c:ext>
            </c:extLst>
          </c:dPt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US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B7-48C1-B5C8-B9F29D744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55358976"/>
        <c:axId val="355357440"/>
      </c:barChart>
      <c:valAx>
        <c:axId val="35535744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355358976"/>
        <c:crosses val="autoZero"/>
        <c:crossBetween val="between"/>
        <c:majorUnit val="20"/>
      </c:valAx>
      <c:catAx>
        <c:axId val="355358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355357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457737921648683E-2"/>
          <c:y val="2.458879981838406E-2"/>
          <c:w val="0.96239452707300865"/>
          <c:h val="0.83628975157175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45DE-4981-8591-A48B4B8F5099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45DE-4981-8591-A48B4B8F509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5DE-4981-8591-A48B4B8F509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5DE-4981-8591-A48B4B8F509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5DE-4981-8591-A48B4B8F5099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8-45DE-4981-8591-A48B4B8F5099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A-45DE-4981-8591-A48B4B8F509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60E3-48F0-847A-34344BADCBB3}"/>
              </c:ext>
            </c:extLst>
          </c:dPt>
          <c:dPt>
            <c:idx val="9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8F42-4D78-A8FC-57D8B138ADE5}"/>
              </c:ext>
            </c:extLst>
          </c:dPt>
          <c:dPt>
            <c:idx val="10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C-45DE-4981-8591-A48B4B8F5099}"/>
              </c:ext>
            </c:extLst>
          </c:dPt>
          <c:dPt>
            <c:idx val="11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E-45DE-4981-8591-A48B4B8F5099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5DE-4981-8591-A48B4B8F5099}"/>
                </c:ext>
              </c:extLst>
            </c:dLbl>
            <c:dLbl>
              <c:idx val="1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5DE-4981-8591-A48B4B8F5099}"/>
                </c:ext>
              </c:extLst>
            </c:dLbl>
            <c:dLbl>
              <c:idx val="2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5DE-4981-8591-A48B4B8F5099}"/>
                </c:ext>
              </c:extLst>
            </c:dLbl>
            <c:dLbl>
              <c:idx val="3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5DE-4981-8591-A48B4B8F5099}"/>
                </c:ext>
              </c:extLst>
            </c:dLbl>
            <c:dLbl>
              <c:idx val="5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45DE-4981-8591-A48B4B8F5099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White
(Non-Hisp)</c:v>
                </c:pt>
                <c:pt idx="8">
                  <c:v>Other</c:v>
                </c:pt>
                <c:pt idx="9">
                  <c:v>Cass
County</c:v>
                </c:pt>
                <c:pt idx="10">
                  <c:v>US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32.1</c:v>
                </c:pt>
                <c:pt idx="1">
                  <c:v>40.799999999999997</c:v>
                </c:pt>
                <c:pt idx="2">
                  <c:v>36.1</c:v>
                </c:pt>
                <c:pt idx="3">
                  <c:v>42</c:v>
                </c:pt>
                <c:pt idx="4">
                  <c:v>24.5</c:v>
                </c:pt>
                <c:pt idx="5">
                  <c:v>45</c:v>
                </c:pt>
                <c:pt idx="6">
                  <c:v>32.799999999999997</c:v>
                </c:pt>
                <c:pt idx="7">
                  <c:v>37.700000000000003</c:v>
                </c:pt>
                <c:pt idx="8">
                  <c:v>32.1</c:v>
                </c:pt>
                <c:pt idx="9">
                  <c:v>36.5</c:v>
                </c:pt>
                <c:pt idx="10">
                  <c:v>37.299999999999997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5DE-4981-8591-A48B4B8F5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57075968"/>
        <c:axId val="357074432"/>
      </c:barChart>
      <c:valAx>
        <c:axId val="35707443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357075968"/>
        <c:crosses val="autoZero"/>
        <c:crossBetween val="between"/>
        <c:majorUnit val="20"/>
      </c:valAx>
      <c:catAx>
        <c:axId val="357075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900"/>
            </a:pPr>
            <a:endParaRPr lang="en-US"/>
          </a:p>
        </c:txPr>
        <c:crossAx val="3570744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1.9543518507296711E-2"/>
          <c:w val="0.99659046651426642"/>
          <c:h val="0.8436376631964346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A71930"/>
              </a:solidFill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 w="28575">
                <a:solidFill>
                  <a:srgbClr val="C00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2019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28.9</c:v>
                </c:pt>
                <c:pt idx="1">
                  <c:v>36.5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FE-488E-A273-7371CF32D9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5558528"/>
        <c:axId val="355535104"/>
      </c:lineChart>
      <c:valAx>
        <c:axId val="355535104"/>
        <c:scaling>
          <c:orientation val="minMax"/>
          <c:max val="100"/>
          <c:min val="0"/>
        </c:scaling>
        <c:delete val="1"/>
        <c:axPos val="r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out"/>
        <c:minorTickMark val="none"/>
        <c:tickLblPos val="none"/>
        <c:crossAx val="355558528"/>
        <c:crosses val="max"/>
        <c:crossBetween val="between"/>
        <c:majorUnit val="20"/>
      </c:valAx>
      <c:catAx>
        <c:axId val="355558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55535104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1.9543518507296711E-2"/>
          <c:w val="0.99659046651426642"/>
          <c:h val="0.8436376631964346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A71930"/>
              </a:solidFill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dLbls>
            <c:dLbl>
              <c:idx val="0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4D1-4B46-B257-62A03A53B1D7}"/>
                </c:ext>
              </c:extLst>
            </c:dLbl>
            <c:dLbl>
              <c:idx val="2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4D1-4B46-B257-62A03A53B1D7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15.1</c:v>
                </c:pt>
                <c:pt idx="1">
                  <c:v>16.399999999999999</c:v>
                </c:pt>
                <c:pt idx="2">
                  <c:v>23.3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64-4238-8BBE-2FFBDF6B4D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8364288"/>
        <c:axId val="358361344"/>
      </c:lineChart>
      <c:valAx>
        <c:axId val="358361344"/>
        <c:scaling>
          <c:orientation val="minMax"/>
          <c:max val="100"/>
          <c:min val="0"/>
        </c:scaling>
        <c:delete val="1"/>
        <c:axPos val="r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out"/>
        <c:minorTickMark val="none"/>
        <c:tickLblPos val="none"/>
        <c:crossAx val="358364288"/>
        <c:crosses val="max"/>
        <c:crossBetween val="between"/>
        <c:majorUnit val="20"/>
      </c:valAx>
      <c:catAx>
        <c:axId val="358364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58361344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2E-2"/>
          <c:y val="2.4588903131294637E-2"/>
          <c:w val="0.96239452707300865"/>
          <c:h val="0.83628975157175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9417-420B-8220-F3FCB82B0391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9417-420B-8220-F3FCB82B039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417-420B-8220-F3FCB82B039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417-420B-8220-F3FCB82B039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417-420B-8220-F3FCB82B0391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6-9417-420B-8220-F3FCB82B0391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9417-420B-8220-F3FCB82B039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3A2E-42F8-8B96-8CA4AF527FBD}"/>
              </c:ext>
            </c:extLst>
          </c:dPt>
          <c:dPt>
            <c:idx val="9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7789-434B-9E30-EA898CFEDB31}"/>
              </c:ext>
            </c:extLst>
          </c:dPt>
          <c:dPt>
            <c:idx val="1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A-9417-420B-8220-F3FCB82B0391}"/>
              </c:ext>
            </c:extLst>
          </c:dPt>
          <c:dPt>
            <c:idx val="11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9417-420B-8220-F3FCB82B0391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417-420B-8220-F3FCB82B0391}"/>
                </c:ext>
              </c:extLst>
            </c:dLbl>
            <c:dLbl>
              <c:idx val="3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417-420B-8220-F3FCB82B0391}"/>
                </c:ext>
              </c:extLst>
            </c:dLbl>
            <c:dLbl>
              <c:idx val="4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417-420B-8220-F3FCB82B0391}"/>
                </c:ext>
              </c:extLst>
            </c:dLbl>
            <c:dLbl>
              <c:idx val="5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417-420B-8220-F3FCB82B0391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White
(Non-Hisp)</c:v>
                </c:pt>
                <c:pt idx="8">
                  <c:v>Other</c:v>
                </c:pt>
                <c:pt idx="9">
                  <c:v>Cass
County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26.4</c:v>
                </c:pt>
                <c:pt idx="1">
                  <c:v>26.5</c:v>
                </c:pt>
                <c:pt idx="2">
                  <c:v>15.8</c:v>
                </c:pt>
                <c:pt idx="3">
                  <c:v>32.299999999999997</c:v>
                </c:pt>
                <c:pt idx="4">
                  <c:v>30.3</c:v>
                </c:pt>
                <c:pt idx="5">
                  <c:v>37.700000000000003</c:v>
                </c:pt>
                <c:pt idx="6">
                  <c:v>17.3</c:v>
                </c:pt>
                <c:pt idx="7">
                  <c:v>26.5</c:v>
                </c:pt>
                <c:pt idx="8">
                  <c:v>27.1</c:v>
                </c:pt>
                <c:pt idx="9">
                  <c:v>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17-420B-8220-F3FCB82B0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17180288"/>
        <c:axId val="117178752"/>
      </c:barChart>
      <c:valAx>
        <c:axId val="11717875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17180288"/>
        <c:crosses val="autoZero"/>
        <c:crossBetween val="between"/>
        <c:majorUnit val="20"/>
      </c:valAx>
      <c:catAx>
        <c:axId val="117180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1171787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122C-44EA-AC96-D6BE2599D257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122C-44EA-AC96-D6BE2599D25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22C-44EA-AC96-D6BE2599D25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22C-44EA-AC96-D6BE2599D25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22C-44EA-AC96-D6BE2599D257}"/>
              </c:ext>
            </c:extLst>
          </c:dPt>
          <c:dLbls>
            <c:dLbl>
              <c:idx val="2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AE9-4DC9-859C-935B73CAEEBF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23.3</c:v>
                </c:pt>
                <c:pt idx="1">
                  <c:v>21.8</c:v>
                </c:pt>
                <c:pt idx="2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22C-44EA-AC96-D6BE2599D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58880768"/>
        <c:axId val="358879232"/>
      </c:barChart>
      <c:valAx>
        <c:axId val="35887923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358880768"/>
        <c:crosses val="autoZero"/>
        <c:crossBetween val="between"/>
        <c:majorUnit val="20"/>
      </c:valAx>
      <c:catAx>
        <c:axId val="358880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3588792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1.9543518507296711E-2"/>
          <c:w val="0.99659046651426642"/>
          <c:h val="0.8436376631964346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A71930"/>
              </a:solidFill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16</c:v>
                </c:pt>
                <c:pt idx="2">
                  <c:v>19.8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64-4238-8BBE-2FFBDF6B4D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9682432"/>
        <c:axId val="359663104"/>
      </c:lineChart>
      <c:valAx>
        <c:axId val="359663104"/>
        <c:scaling>
          <c:orientation val="minMax"/>
          <c:max val="100"/>
          <c:min val="0"/>
        </c:scaling>
        <c:delete val="1"/>
        <c:axPos val="r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out"/>
        <c:minorTickMark val="none"/>
        <c:tickLblPos val="none"/>
        <c:crossAx val="359682432"/>
        <c:crosses val="max"/>
        <c:crossBetween val="between"/>
        <c:majorUnit val="20"/>
      </c:valAx>
      <c:catAx>
        <c:axId val="359682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59663104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CCDE-4219-B131-D4F71FBA433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CDE-4219-B131-D4F71FBA433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CDE-4219-B131-D4F71FBA433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CDE-4219-B131-D4F71FBA433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CDE-4219-B131-D4F71FBA4331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CDE-4219-B131-D4F71FBA4331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US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19.8</c:v>
                </c:pt>
                <c:pt idx="1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DE-4219-B131-D4F71FBA4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59739776"/>
        <c:axId val="359737984"/>
      </c:barChart>
      <c:valAx>
        <c:axId val="35973798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359739776"/>
        <c:crosses val="autoZero"/>
        <c:crossBetween val="between"/>
        <c:majorUnit val="20"/>
      </c:valAx>
      <c:catAx>
        <c:axId val="359739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3597379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hPercent val="100"/>
      <c:rotY val="0"/>
      <c:depthPercent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80373831775701"/>
          <c:y val="0.1138011667193419"/>
          <c:w val="0.79439252336448662"/>
          <c:h val="0.7717753344115275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</c:spPr>
          <c:dPt>
            <c:idx val="1"/>
            <c:bubble3D val="0"/>
            <c:spPr>
              <a:solidFill>
                <a:srgbClr val="5A85D7">
                  <a:lumMod val="60000"/>
                  <a:lumOff val="40000"/>
                </a:srgbClr>
              </a:solidFill>
              <a:ln w="25400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1E00-47D5-A9FC-321E63888C73}"/>
              </c:ext>
            </c:extLst>
          </c:dPt>
          <c:dPt>
            <c:idx val="2"/>
            <c:bubble3D val="0"/>
            <c:spPr>
              <a:solidFill>
                <a:srgbClr val="5A85D7">
                  <a:lumMod val="20000"/>
                  <a:lumOff val="80000"/>
                </a:srgbClr>
              </a:solidFill>
              <a:ln w="25400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1E00-47D5-A9FC-321E63888C73}"/>
              </c:ext>
            </c:extLst>
          </c:dPt>
          <c:dPt>
            <c:idx val="3"/>
            <c:bubble3D val="0"/>
            <c:spPr>
              <a:solidFill>
                <a:srgbClr val="A5D867">
                  <a:lumMod val="50000"/>
                </a:srgbClr>
              </a:solidFill>
              <a:ln w="25400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1E00-47D5-A9FC-321E63888C73}"/>
              </c:ext>
            </c:extLst>
          </c:dPt>
          <c:dPt>
            <c:idx val="4"/>
            <c:bubble3D val="0"/>
            <c:spPr>
              <a:solidFill>
                <a:srgbClr val="A5D867">
                  <a:lumMod val="75000"/>
                </a:srgbClr>
              </a:solidFill>
              <a:ln w="25400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1E00-47D5-A9FC-321E63888C73}"/>
              </c:ext>
            </c:extLst>
          </c:dPt>
          <c:dPt>
            <c:idx val="5"/>
            <c:bubble3D val="0"/>
            <c:spPr>
              <a:solidFill>
                <a:srgbClr val="A5D867"/>
              </a:solidFill>
              <a:ln w="25400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1E00-47D5-A9FC-321E63888C73}"/>
              </c:ext>
            </c:extLst>
          </c:dPt>
          <c:dPt>
            <c:idx val="6"/>
            <c:bubble3D val="0"/>
            <c:spPr>
              <a:solidFill>
                <a:srgbClr val="A5D867">
                  <a:lumMod val="60000"/>
                  <a:lumOff val="40000"/>
                </a:srgbClr>
              </a:solidFill>
              <a:ln w="25400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1E00-47D5-A9FC-321E63888C73}"/>
              </c:ext>
            </c:extLst>
          </c:dPt>
          <c:dPt>
            <c:idx val="7"/>
            <c:bubble3D val="0"/>
            <c:spPr>
              <a:solidFill>
                <a:srgbClr val="A5D867">
                  <a:lumMod val="40000"/>
                  <a:lumOff val="60000"/>
                </a:srgbClr>
              </a:solidFill>
              <a:ln w="25400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1E00-47D5-A9FC-321E63888C73}"/>
              </c:ext>
            </c:extLst>
          </c:dPt>
          <c:dPt>
            <c:idx val="8"/>
            <c:bubble3D val="0"/>
            <c:spPr>
              <a:solidFill>
                <a:srgbClr val="B71234"/>
              </a:solidFill>
              <a:ln w="25400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1E00-47D5-A9FC-321E63888C73}"/>
              </c:ext>
            </c:extLst>
          </c:dPt>
          <c:dLbls>
            <c:dLbl>
              <c:idx val="1"/>
              <c:layout>
                <c:manualLayout>
                  <c:x val="0.22993827160493827"/>
                  <c:y val="4.50494137831244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735333430543404"/>
                      <c:h val="7.55326026326625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E00-47D5-A9FC-321E63888C73}"/>
                </c:ext>
              </c:extLst>
            </c:dLbl>
            <c:dLbl>
              <c:idx val="2"/>
              <c:layout>
                <c:manualLayout>
                  <c:x val="2.0061728395061713E-2"/>
                  <c:y val="-4.50492659836953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480715952172643"/>
                      <c:h val="0.131844185112281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E00-47D5-A9FC-321E63888C73}"/>
                </c:ext>
              </c:extLst>
            </c:dLbl>
            <c:dLbl>
              <c:idx val="4"/>
              <c:layout>
                <c:manualLayout>
                  <c:x val="-1.5432098765431957E-3"/>
                  <c:y val="-6.38197934769017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00-47D5-A9FC-321E63888C73}"/>
                </c:ext>
              </c:extLst>
            </c:dLbl>
            <c:dLbl>
              <c:idx val="6"/>
              <c:layout>
                <c:manualLayout>
                  <c:x val="1.2345739768640032E-2"/>
                  <c:y val="2.252463299184766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094135802469133"/>
                      <c:h val="0.131844185112281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E00-47D5-A9FC-321E63888C73}"/>
                </c:ext>
              </c:extLst>
            </c:dLbl>
            <c:dLbl>
              <c:idx val="7"/>
              <c:layout>
                <c:manualLayout>
                  <c:x val="3.0092592592592591E-2"/>
                  <c:y val="-1.31390736463863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815580344123649"/>
                      <c:h val="9.80572356245102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1E00-47D5-A9FC-321E63888C73}"/>
                </c:ext>
              </c:extLst>
            </c:dLbl>
            <c:dLbl>
              <c:idx val="8"/>
              <c:layout>
                <c:manualLayout>
                  <c:x val="5.5555555555555552E-2"/>
                  <c:y val="0"/>
                </c:manualLayout>
              </c:layout>
              <c:numFmt formatCode="#,##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E00-47D5-A9FC-321E63888C73}"/>
                </c:ext>
              </c:extLst>
            </c:dLbl>
            <c:numFmt formatCode="#,##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Insured, Employer-Based</c:v>
                </c:pt>
                <c:pt idx="1">
                  <c:v>Insured, Self-Purchase</c:v>
                </c:pt>
                <c:pt idx="2">
                  <c:v>Insured, Unknown Type</c:v>
                </c:pt>
                <c:pt idx="3">
                  <c:v>Medicaid</c:v>
                </c:pt>
                <c:pt idx="4">
                  <c:v>Medicare</c:v>
                </c:pt>
                <c:pt idx="5">
                  <c:v>VA/Military</c:v>
                </c:pt>
                <c:pt idx="6">
                  <c:v>Medicaid &amp; Medicare</c:v>
                </c:pt>
                <c:pt idx="7">
                  <c:v>Other Gov't Coverage</c:v>
                </c:pt>
                <c:pt idx="8">
                  <c:v>No Insurance/
Self-Pay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51.2</c:v>
                </c:pt>
                <c:pt idx="1">
                  <c:v>4.0999999999999996</c:v>
                </c:pt>
                <c:pt idx="2">
                  <c:v>0.5</c:v>
                </c:pt>
                <c:pt idx="3">
                  <c:v>15.9</c:v>
                </c:pt>
                <c:pt idx="4">
                  <c:v>6.4</c:v>
                </c:pt>
                <c:pt idx="5">
                  <c:v>5.0999999999999996</c:v>
                </c:pt>
                <c:pt idx="6">
                  <c:v>6.3</c:v>
                </c:pt>
                <c:pt idx="7">
                  <c:v>0.2</c:v>
                </c:pt>
                <c:pt idx="8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E00-47D5-A9FC-321E63888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8342905317025342E-2"/>
          <c:w val="0.96239452707300865"/>
          <c:h val="0.83253556128163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Cass County</c:v>
                </c:pt>
              </c:strCache>
            </c:strRef>
          </c:tx>
          <c:spPr>
            <a:solidFill>
              <a:srgbClr val="A71930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7"/>
                <c:pt idx="0">
                  <c:v>Cost
(Prescriptions)</c:v>
                </c:pt>
                <c:pt idx="1">
                  <c:v>Inconvenient
Office Hours</c:v>
                </c:pt>
                <c:pt idx="2">
                  <c:v>Cost
(Doctor Visit)</c:v>
                </c:pt>
                <c:pt idx="3">
                  <c:v>Getting a
Dr Appointment</c:v>
                </c:pt>
                <c:pt idx="4">
                  <c:v>Lack of
Transportation</c:v>
                </c:pt>
                <c:pt idx="5">
                  <c:v>Finding
a Doctor</c:v>
                </c:pt>
                <c:pt idx="6">
                  <c:v>Language/
Culture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7"/>
                <c:pt idx="0">
                  <c:v>13.1</c:v>
                </c:pt>
                <c:pt idx="1">
                  <c:v>12.5</c:v>
                </c:pt>
                <c:pt idx="2">
                  <c:v>11.7</c:v>
                </c:pt>
                <c:pt idx="3">
                  <c:v>10.5</c:v>
                </c:pt>
                <c:pt idx="4">
                  <c:v>9.9</c:v>
                </c:pt>
                <c:pt idx="5">
                  <c:v>9.1999999999999993</c:v>
                </c:pt>
                <c:pt idx="6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9-42DE-8001-072459E276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5A85D7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2"/>
              <c:numFmt formatCode="0.0&quot;%&quot;" sourceLinked="0"/>
              <c:spPr>
                <a:noFill/>
                <a:ln w="28575">
                  <a:solidFill>
                    <a:srgbClr val="A5D867">
                      <a:lumMod val="50000"/>
                    </a:srgbClr>
                  </a:solidFill>
                </a:ln>
                <a:effectLst/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208-40CC-B49D-8FF8CEE9CB8E}"/>
                </c:ext>
              </c:extLst>
            </c:dLbl>
            <c:dLbl>
              <c:idx val="3"/>
              <c:numFmt formatCode="0.0&quot;%&quot;" sourceLinked="0"/>
              <c:spPr>
                <a:noFill/>
                <a:ln w="28575">
                  <a:solidFill>
                    <a:srgbClr val="A5D867">
                      <a:lumMod val="50000"/>
                    </a:srgbClr>
                  </a:solidFill>
                </a:ln>
                <a:effectLst/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208-40CC-B49D-8FF8CEE9CB8E}"/>
                </c:ext>
              </c:extLst>
            </c:dLbl>
            <c:dLbl>
              <c:idx val="5"/>
              <c:numFmt formatCode="0.0&quot;%&quot;" sourceLinked="0"/>
              <c:spPr>
                <a:noFill/>
                <a:ln w="28575">
                  <a:solidFill>
                    <a:srgbClr val="A5D867">
                      <a:lumMod val="50000"/>
                    </a:srgbClr>
                  </a:solidFill>
                </a:ln>
                <a:effectLst/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208-40CC-B49D-8FF8CEE9CB8E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7"/>
                <c:pt idx="0">
                  <c:v>Cost
(Prescriptions)</c:v>
                </c:pt>
                <c:pt idx="1">
                  <c:v>Inconvenient
Office Hours</c:v>
                </c:pt>
                <c:pt idx="2">
                  <c:v>Cost
(Doctor Visit)</c:v>
                </c:pt>
                <c:pt idx="3">
                  <c:v>Getting a
Dr Appointment</c:v>
                </c:pt>
                <c:pt idx="4">
                  <c:v>Lack of
Transportation</c:v>
                </c:pt>
                <c:pt idx="5">
                  <c:v>Finding
a Doctor</c:v>
                </c:pt>
                <c:pt idx="6">
                  <c:v>Language/
Culture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7"/>
                <c:pt idx="0">
                  <c:v>14.9</c:v>
                </c:pt>
                <c:pt idx="1">
                  <c:v>12.5</c:v>
                </c:pt>
                <c:pt idx="2">
                  <c:v>15.4</c:v>
                </c:pt>
                <c:pt idx="3">
                  <c:v>17.5</c:v>
                </c:pt>
                <c:pt idx="4">
                  <c:v>8.3000000000000007</c:v>
                </c:pt>
                <c:pt idx="5">
                  <c:v>13.4</c:v>
                </c:pt>
                <c:pt idx="6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09-42DE-8001-072459E27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72331264"/>
        <c:axId val="372313088"/>
      </c:barChart>
      <c:valAx>
        <c:axId val="372313088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372331264"/>
        <c:crosses val="autoZero"/>
        <c:crossBetween val="between"/>
        <c:majorUnit val="20"/>
      </c:valAx>
      <c:catAx>
        <c:axId val="372331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372313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legend>
      <c:legendPos val="t"/>
      <c:layout>
        <c:manualLayout>
          <c:xMode val="edge"/>
          <c:yMode val="edge"/>
          <c:x val="5.8729585885097704E-2"/>
          <c:y val="4.8803371482336641E-2"/>
          <c:w val="0.21278774181005153"/>
          <c:h val="8.198966409032555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4588903131294637E-2"/>
          <c:w val="0.96239452707300865"/>
          <c:h val="0.83628975157175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A5D86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9E86-4549-B8B3-A4CDDCF5373B}"/>
              </c:ext>
            </c:extLst>
          </c:dPt>
          <c:dPt>
            <c:idx val="2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9E86-4549-B8B3-A4CDDCF5373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E86-4549-B8B3-A4CDDCF5373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E86-4549-B8B3-A4CDDCF5373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E86-4549-B8B3-A4CDDCF5373B}"/>
              </c:ext>
            </c:extLst>
          </c:dPt>
          <c:dLbls>
            <c:dLbl>
              <c:idx val="1"/>
              <c:numFmt formatCode="#,##0.0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249-4F4C-A9C7-09E20F9ACBCB}"/>
                </c:ext>
              </c:extLst>
            </c:dLbl>
            <c:dLbl>
              <c:idx val="2"/>
              <c:numFmt formatCode="#,##0.0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E86-4549-B8B3-A4CDDCF5373B}"/>
                </c:ext>
              </c:extLst>
            </c:dLbl>
            <c:numFmt formatCode="#,##0.0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46.83</c:v>
                </c:pt>
                <c:pt idx="1">
                  <c:v>75.900000000000006</c:v>
                </c:pt>
                <c:pt idx="2">
                  <c:v>87.8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E86-4549-B8B3-A4CDDCF53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77937920"/>
        <c:axId val="377927936"/>
      </c:barChart>
      <c:valAx>
        <c:axId val="377927936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050" b="0"/>
            </a:pPr>
            <a:endParaRPr lang="en-US"/>
          </a:p>
        </c:txPr>
        <c:crossAx val="377937920"/>
        <c:crosses val="autoZero"/>
        <c:crossBetween val="between"/>
      </c:valAx>
      <c:catAx>
        <c:axId val="37793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377927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0.28875</cdr:x>
      <cdr:y>0.47302</cdr:y>
    </cdr:from>
    <cdr:to>
      <cdr:x>0.3546</cdr:x>
      <cdr:y>0.60733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FAFB9143-DFC3-4995-8889-493A2F74118B}"/>
            </a:ext>
          </a:extLst>
        </cdr:cNvPr>
        <cdr:cNvCxnSpPr/>
      </cdr:nvCxnSpPr>
      <cdr:spPr>
        <a:xfrm xmlns:a="http://schemas.openxmlformats.org/drawingml/2006/main" flipV="1">
          <a:off x="2376311" y="1600200"/>
          <a:ext cx="541867" cy="454378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accent2"/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0.59808</cdr:x>
      <cdr:y>0.40878</cdr:y>
    </cdr:from>
    <cdr:to>
      <cdr:x>0.66735</cdr:x>
      <cdr:y>0.614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DD3BD2FB-6D9A-4EBC-BF00-98984AB05EB4}"/>
            </a:ext>
          </a:extLst>
        </cdr:cNvPr>
        <cdr:cNvCxnSpPr/>
      </cdr:nvCxnSpPr>
      <cdr:spPr>
        <a:xfrm xmlns:a="http://schemas.openxmlformats.org/drawingml/2006/main">
          <a:off x="4921956" y="1382889"/>
          <a:ext cx="570088" cy="694267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accent2"/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0.12628</cdr:x>
      <cdr:y>0.41577</cdr:y>
    </cdr:from>
    <cdr:to>
      <cdr:x>0.37661</cdr:x>
      <cdr:y>0.75304</cdr:y>
    </cdr:to>
    <cdr:sp macro="" textlink="">
      <cdr:nvSpPr>
        <cdr:cNvPr id="2" name="TextBox 15">
          <a:extLst xmlns:a="http://schemas.openxmlformats.org/drawingml/2006/main">
            <a:ext uri="{FF2B5EF4-FFF2-40B4-BE49-F238E27FC236}">
              <a16:creationId xmlns:a16="http://schemas.microsoft.com/office/drawing/2014/main" id="{FB596CB4-C811-4EB5-BB8F-CA2307D26364}"/>
            </a:ext>
          </a:extLst>
        </cdr:cNvPr>
        <cdr:cNvSpPr txBox="1"/>
      </cdr:nvSpPr>
      <cdr:spPr>
        <a:xfrm xmlns:a="http://schemas.openxmlformats.org/drawingml/2006/main">
          <a:off x="510196" y="1323370"/>
          <a:ext cx="1011382" cy="10735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0"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  <a:latin typeface="Arial Narrow" panose="020B0606020202030204" pitchFamily="34" charset="0"/>
            </a:rPr>
            <a:t>Similar to 2013 findings.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0" tIns="46584" rIns="93170" bIns="46584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0" tIns="46584" rIns="93170" bIns="46584" rtlCol="0"/>
          <a:lstStyle>
            <a:lvl1pPr algn="r">
              <a:defRPr sz="1200"/>
            </a:lvl1pPr>
          </a:lstStyle>
          <a:p>
            <a:fld id="{4C20DA29-2FB9-B448-947C-DF972BF45ED9}" type="datetime1">
              <a:rPr lang="en-US" smtClean="0">
                <a:latin typeface="Arial" panose="020B0604020202020204" pitchFamily="34" charset="0"/>
              </a:rPr>
              <a:t>9/24/2019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3170" tIns="46584" rIns="93170" bIns="46584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3170" tIns="46584" rIns="93170" bIns="46584" rtlCol="0" anchor="b"/>
          <a:lstStyle>
            <a:lvl1pPr algn="r">
              <a:defRPr sz="1200"/>
            </a:lvl1pPr>
          </a:lstStyle>
          <a:p>
            <a:fld id="{5E78F189-4D5E-E44D-896A-64D28F7BFE26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673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0" tIns="46584" rIns="93170" bIns="46584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0" tIns="46584" rIns="93170" bIns="46584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CDB0DC8-20C1-834B-BA11-76FAB8BC91B0}" type="datetime1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4" rIns="93170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0" tIns="46584" rIns="93170" bIns="4658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3170" tIns="46584" rIns="93170" bIns="46584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3170" tIns="46584" rIns="93170" bIns="46584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8465F9-E3E4-D749-99CD-BFDFA9EC8C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822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465F9-E3E4-D749-99CD-BFDFA9EC8C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067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075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933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80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003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307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sz="1200" i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373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612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82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849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32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465F9-E3E4-D749-99CD-BFDFA9EC8C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312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465F9-E3E4-D749-99CD-BFDFA9EC8C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990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40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513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50119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8234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78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5757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465F9-E3E4-D749-99CD-BFDFA9EC8C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7548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374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6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3582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15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20725"/>
            <a:ext cx="4794250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147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6721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465F9-E3E4-D749-99CD-BFDFA9EC8C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795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960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0127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517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7052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4347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7425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223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8112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538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44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153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5499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991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4844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1002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4144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465F9-E3E4-D749-99CD-BFDFA9EC8C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4859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501270"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4396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6537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57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465F9-E3E4-D749-99CD-BFDFA9EC8C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5354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CLRD (Age-Adjusted Death Rate)</a:t>
            </a:r>
            <a:r>
              <a:rPr lang="en-US" i="0" dirty="0"/>
              <a:t>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SECONDARY DATA (Macro)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4866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465F9-E3E4-D749-99CD-BFDFA9EC8C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9057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701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2824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4557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314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43446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4757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716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465F9-E3E4-D749-99CD-BFDFA9EC8C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924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465F9-E3E4-D749-99CD-BFDFA9EC8C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60189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465F9-E3E4-D749-99CD-BFDFA9EC8C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358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4254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75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514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12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Title w/Client Logo (w/taglin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761" y="1963738"/>
            <a:ext cx="8316152" cy="135707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4000"/>
              </a:lnSpc>
              <a:defRPr sz="4000" spc="-1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761" y="3915604"/>
            <a:ext cx="8316151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3175" indent="0" algn="ctr">
              <a:buNone/>
              <a:defRPr sz="1400" b="1" i="0">
                <a:solidFill>
                  <a:schemeClr val="bg1"/>
                </a:solidFill>
              </a:defRPr>
            </a:lvl2pPr>
            <a:lvl3pPr marL="0" indent="0" algn="ctr">
              <a:lnSpc>
                <a:spcPts val="24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66761" y="3339418"/>
            <a:ext cx="8316152" cy="576186"/>
          </a:xfrm>
          <a:prstGeom prst="rect">
            <a:avLst/>
          </a:prstGeom>
        </p:spPr>
        <p:txBody>
          <a:bodyPr vert="horz"/>
          <a:lstStyle>
            <a:lvl1pPr algn="ctr">
              <a:defRPr sz="1400" baseline="0">
                <a:solidFill>
                  <a:srgbClr val="0018A8"/>
                </a:solidFill>
              </a:defRPr>
            </a:lvl1pPr>
            <a:lvl2pPr algn="ctr">
              <a:defRPr sz="1400" i="1" baseline="0">
                <a:solidFill>
                  <a:srgbClr val="0018A8"/>
                </a:solidFill>
              </a:defRPr>
            </a:lvl2pPr>
          </a:lstStyle>
          <a:p>
            <a:pPr lvl="0"/>
            <a:r>
              <a:rPr lang="en-US" sz="1600" dirty="0"/>
              <a:t>Click to edit Master study identifier</a:t>
            </a:r>
          </a:p>
          <a:p>
            <a:pPr lvl="1"/>
            <a:r>
              <a:rPr lang="en-US" sz="1400" i="1" dirty="0"/>
              <a:t>Click to edit Master study identifier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7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Chart 3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1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76072" indent="-576072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199" y="1828800"/>
            <a:ext cx="2631057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3256513" y="1828800"/>
            <a:ext cx="2631500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256513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6055743" y="1828800"/>
            <a:ext cx="2631057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55785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7967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Chart 3Pi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64489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1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28650" indent="-628650" algn="l">
              <a:spcBef>
                <a:spcPts val="0"/>
              </a:spcBef>
              <a:buNone/>
              <a:tabLst>
                <a:tab pos="457200" algn="l"/>
                <a:tab pos="628650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199" y="2111275"/>
            <a:ext cx="2631057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3256513" y="2111275"/>
            <a:ext cx="2631500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1264025"/>
            <a:ext cx="2631500" cy="84725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buNone/>
              <a:defRPr sz="18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256513" y="1264025"/>
            <a:ext cx="2631500" cy="84725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buNone/>
              <a:defRPr sz="18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6055743" y="2111275"/>
            <a:ext cx="2631057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55785" y="1264025"/>
            <a:ext cx="2631500" cy="84725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buNone/>
              <a:defRPr sz="18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7059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Chart 2Pi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28650" indent="-628650" algn="l">
              <a:spcBef>
                <a:spcPts val="0"/>
              </a:spcBef>
              <a:buNone/>
              <a:tabLst>
                <a:tab pos="457200" algn="l"/>
                <a:tab pos="628650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198" y="2111275"/>
            <a:ext cx="3876675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810125" y="2111275"/>
            <a:ext cx="3876675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0" y="808498"/>
            <a:ext cx="3877327" cy="113020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808498"/>
            <a:ext cx="3876675" cy="113020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2874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Chart Key Inform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3424"/>
            <a:ext cx="8229600" cy="103517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1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09757"/>
            <a:ext cx="8229600" cy="8281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0664" indent="-740664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2625881"/>
            <a:ext cx="8229600" cy="1606238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7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14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Char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07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1" cy="11184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39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Text 1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86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921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8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40132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4673600" y="1690689"/>
            <a:ext cx="40132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6438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Title w/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66761" y="1963738"/>
            <a:ext cx="8316152" cy="13570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algn="ctr">
              <a:lnSpc>
                <a:spcPts val="4000"/>
              </a:lnSpc>
              <a:defRPr sz="4000" spc="-1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761" y="4071668"/>
            <a:ext cx="8316151" cy="10631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  <a:lvl2pPr marL="3175" indent="0" algn="ctr">
              <a:buNone/>
              <a:defRPr sz="1400" b="1" i="0">
                <a:solidFill>
                  <a:schemeClr val="bg1">
                    <a:lumMod val="85000"/>
                  </a:schemeClr>
                </a:solidFill>
              </a:defRPr>
            </a:lvl2pPr>
            <a:lvl3pPr marL="0" indent="0" algn="ctr">
              <a:lnSpc>
                <a:spcPts val="2400"/>
              </a:lnSpc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66761" y="3339418"/>
            <a:ext cx="8316152" cy="732250"/>
          </a:xfrm>
          <a:prstGeom prst="rect">
            <a:avLst/>
          </a:prstGeom>
          <a:effectLst/>
        </p:spPr>
        <p:txBody>
          <a:bodyPr vert="horz" wrap="none"/>
          <a:lstStyle>
            <a:lvl1pPr algn="ctr">
              <a:defRPr sz="1800" baseline="0">
                <a:solidFill>
                  <a:srgbClr val="0018A8"/>
                </a:solidFill>
              </a:defRPr>
            </a:lvl1pPr>
            <a:lvl2pPr algn="ctr">
              <a:defRPr sz="1100" i="1" baseline="0">
                <a:solidFill>
                  <a:srgbClr val="0018A8"/>
                </a:solidFill>
              </a:defRPr>
            </a:lvl2pPr>
          </a:lstStyle>
          <a:p>
            <a:pPr lvl="0"/>
            <a:r>
              <a:rPr lang="en-US" sz="1600" dirty="0"/>
              <a:t>Click to edit Master study identifier</a:t>
            </a:r>
          </a:p>
          <a:p>
            <a:pPr lvl="1"/>
            <a:r>
              <a:rPr lang="en-US" sz="1400" i="1" dirty="0"/>
              <a:t>Click to edit Master study identifier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43837" y="5911702"/>
            <a:ext cx="30411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Bruce Lockwood</a:t>
            </a:r>
          </a:p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Vice President, Community Health</a:t>
            </a:r>
          </a:p>
          <a:p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PRC, Inc.</a:t>
            </a:r>
          </a:p>
        </p:txBody>
      </p:sp>
    </p:spTree>
    <p:extLst>
      <p:ext uri="{BB962C8B-B14F-4D97-AF65-F5344CB8AC3E}">
        <p14:creationId xmlns:p14="http://schemas.microsoft.com/office/powerpoint/2010/main" val="401887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Divider 2 (no tag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70904"/>
            <a:ext cx="8229600" cy="1143000"/>
          </a:xfrm>
          <a:prstGeom prst="rect">
            <a:avLst/>
          </a:prstGeom>
        </p:spPr>
        <p:txBody>
          <a:bodyPr anchor="ctr" anchorCtr="1"/>
          <a:lstStyle>
            <a:lvl1pPr>
              <a:defRPr lang="en-US" sz="4400" b="1" kern="1200" spc="-5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68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Sidebar Blank (w/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1" cy="1118407"/>
          </a:xfrm>
          <a:prstGeom prst="rect">
            <a:avLst/>
          </a:prstGeom>
        </p:spPr>
      </p:pic>
      <p:sp>
        <p:nvSpPr>
          <p:cNvPr id="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6200" y="1266320"/>
            <a:ext cx="2120900" cy="48843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en-US" sz="1400" b="1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8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7525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41363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046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Sidebar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6200" y="1266320"/>
            <a:ext cx="2120900" cy="48843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en-US" sz="1400" b="1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8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7525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41363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52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Sidebar Text (w/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1" cy="1118407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6200" y="1266320"/>
            <a:ext cx="2120900" cy="48843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en-US" sz="1400" b="1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8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7525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41363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2413000" y="1690689"/>
            <a:ext cx="62738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-2921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36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22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20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413000" y="927100"/>
            <a:ext cx="62738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868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Sidebar Tex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6200" y="1266320"/>
            <a:ext cx="2120900" cy="48843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en-US" sz="1400" b="1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8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7525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41363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413000" y="1690689"/>
            <a:ext cx="62738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-2921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36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22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20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2413000" y="927100"/>
            <a:ext cx="62738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97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Sidebar Bkgrd Text 2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6200" y="1266320"/>
            <a:ext cx="2120900" cy="48843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en-US" sz="1400" b="1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8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7525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41363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436470" y="1690689"/>
            <a:ext cx="30480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436470" y="927100"/>
            <a:ext cx="6250329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1"/>
          </p:nvPr>
        </p:nvSpPr>
        <p:spPr>
          <a:xfrm>
            <a:off x="5638800" y="1690689"/>
            <a:ext cx="30480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pic>
        <p:nvPicPr>
          <p:cNvPr id="10" name="Picture 9" descr="Logo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1"/>
            <a:ext cx="3876991" cy="11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5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Sidebar Bkgrd Text 2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6200" y="1266320"/>
            <a:ext cx="2120900" cy="48843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en-US" sz="1400" b="1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8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7525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41363" indent="-173038">
              <a:spcBef>
                <a:spcPts val="0"/>
              </a:spcBef>
              <a:spcAft>
                <a:spcPts val="600"/>
              </a:spcAft>
              <a:tabLst/>
              <a:defRPr lang="en-US" sz="1200" b="0" kern="12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436470" y="1690689"/>
            <a:ext cx="30480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436470" y="927100"/>
            <a:ext cx="6250329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1"/>
          </p:nvPr>
        </p:nvSpPr>
        <p:spPr>
          <a:xfrm>
            <a:off x="5638800" y="1690689"/>
            <a:ext cx="30480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80733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1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0664" indent="-740664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8229600" cy="338328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Chart T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1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30936" indent="-630936" algn="l">
              <a:spcBef>
                <a:spcPts val="0"/>
              </a:spcBef>
              <a:buNone/>
              <a:tabLst>
                <a:tab pos="457200" algn="l"/>
                <a:tab pos="630238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5943600" cy="338328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6510528" y="1828800"/>
            <a:ext cx="2176272" cy="338296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82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2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76072" indent="-576072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7200" y="978379"/>
            <a:ext cx="4040188" cy="915038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1900" b="1" spc="-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600" spc="-50">
                <a:latin typeface="Arial Narrow" panose="020B0606020202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645025" y="978379"/>
            <a:ext cx="4040188" cy="915038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1900" b="1" spc="-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600" spc="-50">
                <a:latin typeface="Arial Narrow" panose="020B0606020202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0"/>
          </p:nvPr>
        </p:nvSpPr>
        <p:spPr>
          <a:xfrm>
            <a:off x="457200" y="1992313"/>
            <a:ext cx="4040188" cy="318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4648200" y="1992313"/>
            <a:ext cx="4040188" cy="318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3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Section Header (no tag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43844"/>
            <a:ext cx="7772400" cy="594213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b="1" kern="1200" spc="-5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88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Chart 2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1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76072" indent="-576072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3917290" cy="26655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769510" y="1828800"/>
            <a:ext cx="3917290" cy="26655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641011"/>
            <a:ext cx="3917950" cy="5596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64025" y="4641011"/>
            <a:ext cx="3917950" cy="5596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1037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Chart 3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1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76072" indent="-576072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199" y="1828800"/>
            <a:ext cx="2631057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3256513" y="1828800"/>
            <a:ext cx="2631500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256513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6055743" y="1828800"/>
            <a:ext cx="2631057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55785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9690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Chart Key Inform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3424"/>
            <a:ext cx="8229600" cy="103517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1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09757"/>
            <a:ext cx="8229600" cy="8281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0664" indent="-740664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2625881"/>
            <a:ext cx="8229600" cy="1606238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0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Char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77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1" cy="11184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335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Text 1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003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921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35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40132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4673600" y="1690689"/>
            <a:ext cx="40132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7689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Divider 2 (no tag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70904"/>
            <a:ext cx="8229600" cy="1143000"/>
          </a:xfrm>
          <a:prstGeom prst="rect">
            <a:avLst/>
          </a:prstGeom>
        </p:spPr>
        <p:txBody>
          <a:bodyPr anchor="ctr" anchorCtr="1"/>
          <a:lstStyle>
            <a:lvl1pPr>
              <a:defRPr lang="en-US" sz="4400" b="1" kern="1200" spc="-5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18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22B5A-7F64-B349-ACEB-83C3DCA6C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038" y="1122363"/>
            <a:ext cx="6858000" cy="2387600"/>
          </a:xfrm>
          <a:prstGeom prst="rect">
            <a:avLst/>
          </a:prstGeom>
        </p:spPr>
        <p:txBody>
          <a:bodyPr anchor="t"/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88309-AA7C-654B-A6C4-68DFA1534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038" y="3602038"/>
            <a:ext cx="6858000" cy="5685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3623C-D270-174E-B001-1844F970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586D-5E6E-DC44-9FAA-F0EBA17D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78891"/>
            <a:ext cx="7772399" cy="141839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3175" indent="0" algn="ctr">
              <a:buNone/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89039"/>
            <a:ext cx="7772400" cy="594213"/>
          </a:xfrm>
          <a:prstGeom prst="rect">
            <a:avLst/>
          </a:prstGeom>
        </p:spPr>
        <p:txBody>
          <a:bodyPr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b="1" kern="1200" spc="-5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196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DC670-C9EF-F146-9D4A-5949B3535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52" y="1170432"/>
            <a:ext cx="7102584" cy="157292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1D719-7B56-BD45-9854-1993A9DF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586D-5E6E-DC44-9FAA-F0EBA17D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7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465890" y="457200"/>
            <a:ext cx="6220910" cy="1014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2465890" y="1645920"/>
            <a:ext cx="6220910" cy="449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fld id="{57613824-3905-D442-B6F7-9C6D3D1FE1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AA21DEE-2B04-FE4D-B4DB-7CB667CE5EF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9728" y="1042416"/>
            <a:ext cx="1737360" cy="530352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FFFFFF"/>
                </a:solidFill>
              </a:defRPr>
            </a:lvl1pPr>
            <a:lvl2pPr marL="3175" indent="0">
              <a:buNone/>
              <a:defRPr sz="1200">
                <a:solidFill>
                  <a:schemeClr val="bg1"/>
                </a:solidFill>
              </a:defRPr>
            </a:lvl2pPr>
            <a:lvl3pPr marL="346075" indent="-117475">
              <a:buFont typeface="Arial"/>
              <a:buChar char="•"/>
              <a:defRPr sz="1000">
                <a:solidFill>
                  <a:srgbClr val="FFFFFF"/>
                </a:solidFill>
              </a:defRPr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49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889" y="1371600"/>
            <a:ext cx="6028823" cy="250507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lang="en-US" sz="4000" kern="1200" spc="-10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408" y="1146266"/>
            <a:ext cx="1916386" cy="4902083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FFFFFF"/>
                </a:solidFill>
              </a:defRPr>
            </a:lvl1pPr>
            <a:lvl2pPr marL="3175" indent="0">
              <a:buNone/>
              <a:defRPr sz="1200">
                <a:solidFill>
                  <a:schemeClr val="bg1"/>
                </a:solidFill>
              </a:defRPr>
            </a:lvl2pPr>
            <a:lvl3pPr marL="346075" indent="-117475">
              <a:buFont typeface="Arial"/>
              <a:buChar char="•"/>
              <a:defRPr sz="1000">
                <a:solidFill>
                  <a:srgbClr val="FFFFFF"/>
                </a:solidFill>
              </a:defRPr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2465889" y="3888157"/>
            <a:ext cx="6028824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fld id="{57613824-3905-D442-B6F7-9C6D3D1FE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5705856" y="1645920"/>
            <a:ext cx="2980944" cy="4260259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5"/>
          </p:nvPr>
        </p:nvSpPr>
        <p:spPr>
          <a:xfrm>
            <a:off x="2465890" y="1645920"/>
            <a:ext cx="2980944" cy="42605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465890" y="457200"/>
            <a:ext cx="6220910" cy="1014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fld id="{57613824-3905-D442-B6F7-9C6D3D1FE1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EE4184D-49BD-BE42-A49B-5453E5EF8E6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9728" y="1042416"/>
            <a:ext cx="1737360" cy="530352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FFFFFF"/>
                </a:solidFill>
              </a:defRPr>
            </a:lvl1pPr>
            <a:lvl2pPr marL="3175" indent="0">
              <a:buNone/>
              <a:defRPr sz="1200">
                <a:solidFill>
                  <a:schemeClr val="bg1"/>
                </a:solidFill>
              </a:defRPr>
            </a:lvl2pPr>
            <a:lvl3pPr marL="346075" indent="-117475">
              <a:buFont typeface="Arial"/>
              <a:buChar char="•"/>
              <a:defRPr sz="1000">
                <a:solidFill>
                  <a:srgbClr val="FFFFFF"/>
                </a:solidFill>
              </a:defRPr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325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65890" y="457200"/>
            <a:ext cx="6220910" cy="1014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fld id="{57613824-3905-D442-B6F7-9C6D3D1FE1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C921ED3-2596-5040-BD29-145D8EB8CB1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9728" y="1042416"/>
            <a:ext cx="1737360" cy="530352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FFFFFF"/>
                </a:solidFill>
              </a:defRPr>
            </a:lvl1pPr>
            <a:lvl2pPr marL="3175" indent="0">
              <a:buNone/>
              <a:defRPr sz="1200">
                <a:solidFill>
                  <a:schemeClr val="bg1"/>
                </a:solidFill>
              </a:defRPr>
            </a:lvl2pPr>
            <a:lvl3pPr marL="346075" indent="-117475">
              <a:buFont typeface="Arial"/>
              <a:buChar char="•"/>
              <a:defRPr sz="1000">
                <a:solidFill>
                  <a:srgbClr val="FFFFFF"/>
                </a:solidFill>
              </a:defRPr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24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fld id="{57613824-3905-D442-B6F7-9C6D3D1FE1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1E16C-89E2-174E-A5E6-3C0E7B93EA9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9728" y="1042416"/>
            <a:ext cx="1737360" cy="530352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FFFFFF"/>
                </a:solidFill>
              </a:defRPr>
            </a:lvl1pPr>
            <a:lvl2pPr marL="3175" indent="0">
              <a:buNone/>
              <a:defRPr sz="1200">
                <a:solidFill>
                  <a:schemeClr val="bg1"/>
                </a:solidFill>
              </a:defRPr>
            </a:lvl2pPr>
            <a:lvl3pPr marL="346075" indent="-117475">
              <a:buFont typeface="Arial"/>
              <a:buChar char="•"/>
              <a:defRPr sz="1000">
                <a:solidFill>
                  <a:srgbClr val="FFFFFF"/>
                </a:solidFill>
              </a:defRPr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9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536639"/>
            <a:ext cx="7772400" cy="594213"/>
          </a:xfrm>
          <a:prstGeom prst="rect">
            <a:avLst/>
          </a:prstGeom>
        </p:spPr>
        <p:txBody>
          <a:bodyPr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kern="1200" spc="-50" dirty="0" smtClean="0">
                <a:solidFill>
                  <a:schemeClr val="bg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30852"/>
            <a:ext cx="7772400" cy="4289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57613824-3905-D442-B6F7-9C6D3D1FE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8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78891"/>
            <a:ext cx="7772399" cy="141839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175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89039"/>
            <a:ext cx="7772400" cy="594213"/>
          </a:xfrm>
          <a:prstGeom prst="rect">
            <a:avLst/>
          </a:prstGeom>
        </p:spPr>
        <p:txBody>
          <a:bodyPr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kern="1200" spc="-50" dirty="0" smtClean="0">
                <a:solidFill>
                  <a:schemeClr val="bg1">
                    <a:lumMod val="95000"/>
                  </a:schemeClr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57613824-3905-D442-B6F7-9C6D3D1FE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1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0664" indent="-740664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8229600" cy="338328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Chart T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1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30936" indent="-630936" algn="l">
              <a:spcBef>
                <a:spcPts val="0"/>
              </a:spcBef>
              <a:buNone/>
              <a:tabLst>
                <a:tab pos="457200" algn="l"/>
                <a:tab pos="630238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5943600" cy="338328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6510528" y="1828800"/>
            <a:ext cx="2176272" cy="338296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Divider (no tag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70904"/>
            <a:ext cx="8229600" cy="1143000"/>
          </a:xfrm>
          <a:prstGeom prst="rect">
            <a:avLst/>
          </a:prstGeom>
        </p:spPr>
        <p:txBody>
          <a:bodyPr anchor="ctr" anchorCtr="1"/>
          <a:lstStyle>
            <a:lvl1pPr>
              <a:defRPr lang="en-US" sz="4400" b="1" kern="1200" spc="-5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47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2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76072" indent="-576072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7200" y="978379"/>
            <a:ext cx="4040188" cy="915038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1900" b="1" spc="-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600" spc="-50">
                <a:latin typeface="Arial Narrow" panose="020B0606020202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645025" y="978379"/>
            <a:ext cx="4040188" cy="915038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1900" b="1" spc="-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600" spc="-50">
                <a:latin typeface="Arial Narrow" panose="020B0606020202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0"/>
          </p:nvPr>
        </p:nvSpPr>
        <p:spPr>
          <a:xfrm>
            <a:off x="457200" y="1992313"/>
            <a:ext cx="4040188" cy="318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4648200" y="1992313"/>
            <a:ext cx="4040188" cy="318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9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Chart 2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1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76072" indent="-576072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3917290" cy="26655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769510" y="1828800"/>
            <a:ext cx="3917290" cy="26655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641011"/>
            <a:ext cx="3917950" cy="5596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64025" y="4641011"/>
            <a:ext cx="3917950" cy="5596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8778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Chart 3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1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76072" indent="-576072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199" y="1828800"/>
            <a:ext cx="2631057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3256513" y="1828800"/>
            <a:ext cx="2631500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256513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6055743" y="1828800"/>
            <a:ext cx="2631057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55785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1742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Chart 3Pi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64489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1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28650" indent="-628650" algn="l">
              <a:spcBef>
                <a:spcPts val="0"/>
              </a:spcBef>
              <a:buNone/>
              <a:tabLst>
                <a:tab pos="457200" algn="l"/>
                <a:tab pos="628650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199" y="2111275"/>
            <a:ext cx="2631057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3256513" y="2111275"/>
            <a:ext cx="2631500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1264025"/>
            <a:ext cx="2631500" cy="84725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buNone/>
              <a:defRPr sz="18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256513" y="1264025"/>
            <a:ext cx="2631500" cy="84725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buNone/>
              <a:defRPr sz="18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6055743" y="2111275"/>
            <a:ext cx="2631057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55785" y="1264025"/>
            <a:ext cx="2631500" cy="84725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buNone/>
              <a:defRPr sz="18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9623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Chart 2Pi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28650" indent="-628650" algn="l">
              <a:spcBef>
                <a:spcPts val="0"/>
              </a:spcBef>
              <a:buNone/>
              <a:tabLst>
                <a:tab pos="457200" algn="l"/>
                <a:tab pos="628650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198" y="2111275"/>
            <a:ext cx="3876675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810125" y="2111275"/>
            <a:ext cx="3876675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0" y="808498"/>
            <a:ext cx="3877327" cy="113020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808498"/>
            <a:ext cx="3876675" cy="113020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1204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Chart Key Inform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3424"/>
            <a:ext cx="8229600" cy="103517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1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09757"/>
            <a:ext cx="8229600" cy="8281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0664" indent="-740664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2625881"/>
            <a:ext cx="8229600" cy="1606238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9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4165FA-B7A9-459A-9F1E-6ECFA6CC35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00225" y="704850"/>
            <a:ext cx="5543550" cy="5676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6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Char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09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1" cy="11184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568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Text 1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813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1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0664" indent="-740664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8229600" cy="338328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0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921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097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40132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4673600" y="1690689"/>
            <a:ext cx="40132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98162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Divider 2 (no tag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70904"/>
            <a:ext cx="8229600" cy="1143000"/>
          </a:xfrm>
          <a:prstGeom prst="rect">
            <a:avLst/>
          </a:prstGeom>
        </p:spPr>
        <p:txBody>
          <a:bodyPr anchor="ctr" anchorCtr="1"/>
          <a:lstStyle>
            <a:lvl1pPr>
              <a:defRPr lang="en-US" sz="4400" b="1" kern="1200" spc="-5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275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Section Header (no tag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43844"/>
            <a:ext cx="7772400" cy="594213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b="1" kern="1200" spc="-5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04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Section Header (w/tag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43844"/>
            <a:ext cx="7772400" cy="594213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b="1" kern="1200" spc="-5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pic>
        <p:nvPicPr>
          <p:cNvPr id="7" name="Picture 6" descr="Tag_Two Line Lef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59" y="6201020"/>
            <a:ext cx="3328616" cy="4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2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78891"/>
            <a:ext cx="7772399" cy="141839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3175" indent="0" algn="ctr">
              <a:buNone/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89039"/>
            <a:ext cx="7772400" cy="594213"/>
          </a:xfrm>
          <a:prstGeom prst="rect">
            <a:avLst/>
          </a:prstGeom>
        </p:spPr>
        <p:txBody>
          <a:bodyPr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b="1" kern="1200" spc="-5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pic>
        <p:nvPicPr>
          <p:cNvPr id="8" name="Picture 7" descr="Tag_Two Line Lef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59" y="6201020"/>
            <a:ext cx="3328616" cy="4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Chart T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1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30936" indent="-630936" algn="l">
              <a:spcBef>
                <a:spcPts val="0"/>
              </a:spcBef>
              <a:buNone/>
              <a:tabLst>
                <a:tab pos="457200" algn="l"/>
                <a:tab pos="630238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5943600" cy="338328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6510528" y="1828800"/>
            <a:ext cx="2176272" cy="338296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9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2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76072" indent="-576072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7200" y="978379"/>
            <a:ext cx="4040188" cy="915038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1900" b="1" spc="-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600" spc="-50">
                <a:latin typeface="Arial Narrow" panose="020B0606020202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645025" y="978379"/>
            <a:ext cx="4040188" cy="915038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1900" b="1" spc="-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600" spc="-50">
                <a:latin typeface="Arial Narrow" panose="020B0606020202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0"/>
          </p:nvPr>
        </p:nvSpPr>
        <p:spPr>
          <a:xfrm>
            <a:off x="457200" y="1992313"/>
            <a:ext cx="4040188" cy="318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4648200" y="1992313"/>
            <a:ext cx="4040188" cy="318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23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CHNA Chart 2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1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76072" indent="-576072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3917290" cy="26655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769510" y="1828800"/>
            <a:ext cx="3917290" cy="26655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641011"/>
            <a:ext cx="3917950" cy="5596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64025" y="4641011"/>
            <a:ext cx="3917950" cy="5596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0779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.jpg"/><Relationship Id="rId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 Image - client logo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C67381-4AD6-4403-8020-194E71D81F0D}"/>
              </a:ext>
            </a:extLst>
          </p:cNvPr>
          <p:cNvSpPr txBox="1"/>
          <p:nvPr userDrawn="1"/>
        </p:nvSpPr>
        <p:spPr>
          <a:xfrm>
            <a:off x="227743" y="6510219"/>
            <a:ext cx="163915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0" dirty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© 2019 PRC</a:t>
            </a:r>
          </a:p>
        </p:txBody>
      </p:sp>
    </p:spTree>
    <p:extLst>
      <p:ext uri="{BB962C8B-B14F-4D97-AF65-F5344CB8AC3E}">
        <p14:creationId xmlns:p14="http://schemas.microsoft.com/office/powerpoint/2010/main" val="413793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1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sz="4400" b="1" kern="1200">
          <a:solidFill>
            <a:schemeClr val="bg1"/>
          </a:solidFill>
          <a:effectLst/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000" b="1" kern="1200">
          <a:solidFill>
            <a:srgbClr val="000000"/>
          </a:solidFill>
          <a:latin typeface="Arial"/>
          <a:ea typeface="+mn-ea"/>
          <a:cs typeface="Arial"/>
        </a:defRPr>
      </a:lvl1pPr>
      <a:lvl2pPr marL="0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682625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Arial"/>
          <a:ea typeface="+mn-ea"/>
          <a:cs typeface="Arial"/>
        </a:defRPr>
      </a:lvl3pPr>
      <a:lvl4pPr marL="3175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000" b="1" kern="1200">
          <a:solidFill>
            <a:srgbClr val="000000"/>
          </a:solidFill>
          <a:latin typeface="Arial"/>
          <a:ea typeface="+mn-ea"/>
          <a:cs typeface="Arial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684213" indent="-225425" algn="l" defTabSz="914400" rtl="0" eaLnBrk="1" latinLnBrk="0" hangingPunct="1">
        <a:spcBef>
          <a:spcPct val="20000"/>
        </a:spcBef>
        <a:buFont typeface="Arial"/>
        <a:buChar char="•"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range bars.jpg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25689" cy="643227"/>
          </a:xfrm>
          <a:prstGeom prst="rect">
            <a:avLst/>
          </a:prstGeom>
        </p:spPr>
      </p:pic>
      <p:sp>
        <p:nvSpPr>
          <p:cNvPr id="12" name="Text Placeholder 4"/>
          <p:cNvSpPr txBox="1">
            <a:spLocks/>
          </p:cNvSpPr>
          <p:nvPr userDrawn="1"/>
        </p:nvSpPr>
        <p:spPr>
          <a:xfrm>
            <a:off x="2589593" y="240212"/>
            <a:ext cx="6303381" cy="3492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1588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9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PRC Community Health Needs Assessment</a:t>
            </a:r>
          </a:p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820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3" name="Picture 12" descr="Slug.psd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2" cy="11178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244C82-C4B3-4D32-B2A3-E202FC20CD60}"/>
              </a:ext>
            </a:extLst>
          </p:cNvPr>
          <p:cNvSpPr txBox="1"/>
          <p:nvPr userDrawn="1"/>
        </p:nvSpPr>
        <p:spPr>
          <a:xfrm>
            <a:off x="227743" y="6510219"/>
            <a:ext cx="163915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0" dirty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© 2019 Professional Research Consultants, Inc.</a:t>
            </a:r>
          </a:p>
        </p:txBody>
      </p:sp>
    </p:spTree>
    <p:extLst>
      <p:ext uri="{BB962C8B-B14F-4D97-AF65-F5344CB8AC3E}">
        <p14:creationId xmlns:p14="http://schemas.microsoft.com/office/powerpoint/2010/main" val="86745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  <p:sldLayoutId id="2147484543" r:id="rId12"/>
    <p:sldLayoutId id="2147484544" r:id="rId13"/>
    <p:sldLayoutId id="2147484545" r:id="rId14"/>
    <p:sldLayoutId id="214748454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8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en-US" sz="4400" kern="1200" spc="-50" dirty="0" smtClean="0">
          <a:solidFill>
            <a:schemeClr val="accent1"/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C3089A-5ACA-4B92-8824-2511D368453A}"/>
              </a:ext>
            </a:extLst>
          </p:cNvPr>
          <p:cNvSpPr txBox="1"/>
          <p:nvPr userDrawn="1"/>
        </p:nvSpPr>
        <p:spPr>
          <a:xfrm>
            <a:off x="7029451" y="6510219"/>
            <a:ext cx="1771650" cy="9233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b="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© 2019 PRC</a:t>
            </a:r>
          </a:p>
        </p:txBody>
      </p:sp>
    </p:spTree>
    <p:extLst>
      <p:ext uri="{BB962C8B-B14F-4D97-AF65-F5344CB8AC3E}">
        <p14:creationId xmlns:p14="http://schemas.microsoft.com/office/powerpoint/2010/main" val="385569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73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en-US" sz="4400" kern="1200" spc="-50" dirty="0" smtClean="0">
          <a:solidFill>
            <a:schemeClr val="accent1"/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range bars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25689" cy="643227"/>
          </a:xfrm>
          <a:prstGeom prst="rect">
            <a:avLst/>
          </a:prstGeom>
        </p:spPr>
      </p:pic>
      <p:pic>
        <p:nvPicPr>
          <p:cNvPr id="6" name="Picture 5" descr="Section title page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65" b="40247"/>
          <a:stretch/>
        </p:blipFill>
        <p:spPr>
          <a:xfrm>
            <a:off x="0" y="1794294"/>
            <a:ext cx="9144000" cy="2303253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 userDrawn="1"/>
        </p:nvSpPr>
        <p:spPr>
          <a:xfrm>
            <a:off x="722313" y="4378891"/>
            <a:ext cx="7772399" cy="1418399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175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Narrow" panose="020B0606020202030204" pitchFamily="34" charset="0"/>
              </a:rPr>
              <a:t>Click to edit Master text styles</a:t>
            </a:r>
          </a:p>
          <a:p>
            <a:pPr lvl="1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92B119-D29E-4047-BA27-78397C21D720}"/>
              </a:ext>
            </a:extLst>
          </p:cNvPr>
          <p:cNvSpPr txBox="1"/>
          <p:nvPr userDrawn="1"/>
        </p:nvSpPr>
        <p:spPr>
          <a:xfrm>
            <a:off x="7067457" y="6510219"/>
            <a:ext cx="163915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b="0" dirty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© 2019 PRC</a:t>
            </a:r>
          </a:p>
        </p:txBody>
      </p:sp>
    </p:spTree>
    <p:extLst>
      <p:ext uri="{BB962C8B-B14F-4D97-AF65-F5344CB8AC3E}">
        <p14:creationId xmlns:p14="http://schemas.microsoft.com/office/powerpoint/2010/main" val="370071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range bars.jpg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25689" cy="643227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182654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EEF38-128F-0347-A6D0-60A93CE3A63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 Placeholder 4"/>
          <p:cNvSpPr txBox="1">
            <a:spLocks/>
          </p:cNvSpPr>
          <p:nvPr userDrawn="1"/>
        </p:nvSpPr>
        <p:spPr>
          <a:xfrm>
            <a:off x="2589593" y="240212"/>
            <a:ext cx="6303381" cy="3492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1588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9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PRC Community Health Needs Assessment</a:t>
            </a:r>
          </a:p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820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3" name="Picture 12" descr="Slug.psd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2" cy="11178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244C82-C4B3-4D32-B2A3-E202FC20CD60}"/>
              </a:ext>
            </a:extLst>
          </p:cNvPr>
          <p:cNvSpPr txBox="1"/>
          <p:nvPr userDrawn="1"/>
        </p:nvSpPr>
        <p:spPr>
          <a:xfrm>
            <a:off x="227743" y="6510219"/>
            <a:ext cx="163915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0" dirty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© 2019 PRC</a:t>
            </a:r>
          </a:p>
        </p:txBody>
      </p:sp>
    </p:spTree>
    <p:extLst>
      <p:ext uri="{BB962C8B-B14F-4D97-AF65-F5344CB8AC3E}">
        <p14:creationId xmlns:p14="http://schemas.microsoft.com/office/powerpoint/2010/main" val="89964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502" r:id="rId6"/>
    <p:sldLayoutId id="2147484503" r:id="rId7"/>
    <p:sldLayoutId id="2147484459" r:id="rId8"/>
    <p:sldLayoutId id="2147484504" r:id="rId9"/>
    <p:sldLayoutId id="2147484460" r:id="rId10"/>
    <p:sldLayoutId id="2147484474" r:id="rId11"/>
    <p:sldLayoutId id="2147484497" r:id="rId12"/>
    <p:sldLayoutId id="2147484485" r:id="rId13"/>
    <p:sldLayoutId id="2147484484" r:id="rId14"/>
    <p:sldLayoutId id="21474844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holar's margin.jp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25689" cy="6857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9E782-6046-4EF0-A4F5-814E46D3D3EC}"/>
              </a:ext>
            </a:extLst>
          </p:cNvPr>
          <p:cNvSpPr txBox="1"/>
          <p:nvPr userDrawn="1"/>
        </p:nvSpPr>
        <p:spPr>
          <a:xfrm>
            <a:off x="227743" y="6510219"/>
            <a:ext cx="163915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© 2019 PRC</a:t>
            </a:r>
          </a:p>
        </p:txBody>
      </p:sp>
    </p:spTree>
    <p:extLst>
      <p:ext uri="{BB962C8B-B14F-4D97-AF65-F5344CB8AC3E}">
        <p14:creationId xmlns:p14="http://schemas.microsoft.com/office/powerpoint/2010/main" val="19780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87" r:id="rId2"/>
    <p:sldLayoutId id="2147484487" r:id="rId3"/>
    <p:sldLayoutId id="2147484486" r:id="rId4"/>
    <p:sldLayoutId id="2147484492" r:id="rId5"/>
    <p:sldLayoutId id="214748449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3200"/>
        </a:lnSpc>
        <a:spcBef>
          <a:spcPts val="0"/>
        </a:spcBef>
        <a:buNone/>
        <a:defRPr lang="en-US" sz="3000" b="1" kern="1200" spc="-100" dirty="0">
          <a:solidFill>
            <a:schemeClr val="accent1"/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800" b="1" kern="1200" dirty="0" smtClean="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b="0" kern="1200" dirty="0" smtClean="0">
          <a:solidFill>
            <a:srgbClr val="000000"/>
          </a:solidFill>
          <a:latin typeface="Arial"/>
          <a:ea typeface="+mn-ea"/>
          <a:cs typeface="Arial"/>
        </a:defRPr>
      </a:lvl2pPr>
      <a:lvl3pPr marL="911225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400" b="1" kern="1200" dirty="0" smtClean="0">
          <a:solidFill>
            <a:srgbClr val="000000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000" b="1" kern="1200" dirty="0" smtClean="0">
          <a:solidFill>
            <a:srgbClr val="000000"/>
          </a:solidFill>
          <a:latin typeface="Arial"/>
          <a:ea typeface="+mn-ea"/>
          <a:cs typeface="Arial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lang="en-US" sz="1600" b="0" kern="1200" dirty="0">
          <a:solidFill>
            <a:srgbClr val="000000"/>
          </a:solidFill>
          <a:latin typeface="Arial"/>
          <a:ea typeface="+mn-ea"/>
          <a:cs typeface="Arial"/>
        </a:defRPr>
      </a:lvl5pPr>
      <a:lvl6pPr marL="1027112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1600" kern="1200" dirty="0" smtClean="0">
          <a:solidFill>
            <a:srgbClr val="000000"/>
          </a:solidFill>
          <a:latin typeface="Arial"/>
          <a:ea typeface="+mn-ea"/>
          <a:cs typeface="Arial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 txBox="1">
            <a:spLocks/>
          </p:cNvSpPr>
          <p:nvPr userDrawn="1"/>
        </p:nvSpPr>
        <p:spPr>
          <a:xfrm>
            <a:off x="2589593" y="240212"/>
            <a:ext cx="6303381" cy="3492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1588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9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PRC Community Health Needs Assessment</a:t>
            </a:r>
          </a:p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820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BC6F2E-2DB7-462B-B49D-39C32C99179D}"/>
              </a:ext>
            </a:extLst>
          </p:cNvPr>
          <p:cNvSpPr/>
          <p:nvPr userDrawn="1"/>
        </p:nvSpPr>
        <p:spPr>
          <a:xfrm>
            <a:off x="0" y="1"/>
            <a:ext cx="87682" cy="1321496"/>
          </a:xfrm>
          <a:prstGeom prst="rect">
            <a:avLst/>
          </a:prstGeom>
          <a:solidFill>
            <a:srgbClr val="EB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D42230-F805-43F4-8EE5-2DF284E10382}"/>
              </a:ext>
            </a:extLst>
          </p:cNvPr>
          <p:cNvSpPr/>
          <p:nvPr userDrawn="1"/>
        </p:nvSpPr>
        <p:spPr>
          <a:xfrm>
            <a:off x="6081386" y="6766560"/>
            <a:ext cx="3062614" cy="91440"/>
          </a:xfrm>
          <a:prstGeom prst="rect">
            <a:avLst/>
          </a:prstGeom>
          <a:solidFill>
            <a:srgbClr val="EB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DF4AA8-22B0-4D4F-A591-2E3102898D6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0537" y="6230154"/>
            <a:ext cx="358775" cy="454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5E854A-4CBF-4FCD-8F22-7A6E3ABD525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64578" y="6623685"/>
            <a:ext cx="3302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2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  <p:sldLayoutId id="214748451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B371F55-8D2E-3243-885C-CE90E0E10A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9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1174"/>
          <a:stretch/>
        </p:blipFill>
        <p:spPr>
          <a:xfrm>
            <a:off x="-5569" y="-21829"/>
            <a:ext cx="9149569" cy="61769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94ADB9-F319-0B49-B532-C20A73450E9F}"/>
              </a:ext>
            </a:extLst>
          </p:cNvPr>
          <p:cNvSpPr/>
          <p:nvPr userDrawn="1"/>
        </p:nvSpPr>
        <p:spPr>
          <a:xfrm>
            <a:off x="0" y="-21830"/>
            <a:ext cx="9144000" cy="6176963"/>
          </a:xfrm>
          <a:prstGeom prst="rect">
            <a:avLst/>
          </a:prstGeom>
          <a:solidFill>
            <a:srgbClr val="0017A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5C4D42-BAD3-CF4A-8192-E9E38E66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52" y="1170432"/>
            <a:ext cx="7102584" cy="1572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200E9-3E39-A64A-9C84-E765DBC45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1356" y="2877447"/>
            <a:ext cx="7886700" cy="2348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348AC-A6B9-2548-8760-BA6A9FA05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5273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DC586D-5E6E-DC44-9FAA-F0EBA17DBA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A4AB78-AE1B-6641-BA07-78A450F444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46" y="6231746"/>
            <a:ext cx="402290" cy="5090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DAEE69-299F-B34A-A437-97CD8C1A5938}"/>
              </a:ext>
            </a:extLst>
          </p:cNvPr>
          <p:cNvSpPr/>
          <p:nvPr userDrawn="1"/>
        </p:nvSpPr>
        <p:spPr>
          <a:xfrm rot="16200000">
            <a:off x="-438210" y="2594116"/>
            <a:ext cx="3029347" cy="130840"/>
          </a:xfrm>
          <a:prstGeom prst="rect">
            <a:avLst/>
          </a:prstGeom>
          <a:solidFill>
            <a:srgbClr val="EB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Wingdings" pitchFamily="2" charset="2"/>
        <a:buChar char="§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itchFamily="2" charset="2"/>
        <a:buChar char="§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itchFamily="2" charset="2"/>
        <a:buChar char="§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5890" y="1645920"/>
            <a:ext cx="6220910" cy="449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65890" y="457200"/>
            <a:ext cx="6220910" cy="1014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FC6396-46C8-E74F-AF11-F14D8E1D87D8}"/>
              </a:ext>
            </a:extLst>
          </p:cNvPr>
          <p:cNvGrpSpPr/>
          <p:nvPr userDrawn="1"/>
        </p:nvGrpSpPr>
        <p:grpSpPr>
          <a:xfrm>
            <a:off x="0" y="0"/>
            <a:ext cx="2011680" cy="6858000"/>
            <a:chOff x="0" y="0"/>
            <a:chExt cx="201168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D81479-C4BA-0746-8CBC-5EC6799DA929}"/>
                </a:ext>
              </a:extLst>
            </p:cNvPr>
            <p:cNvSpPr/>
            <p:nvPr userDrawn="1"/>
          </p:nvSpPr>
          <p:spPr>
            <a:xfrm>
              <a:off x="0" y="0"/>
              <a:ext cx="2011680" cy="6858000"/>
            </a:xfrm>
            <a:prstGeom prst="rect">
              <a:avLst/>
            </a:prstGeom>
            <a:solidFill>
              <a:srgbClr val="EB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C570DB4-625D-F645-9015-24F0BEFB665F}"/>
                </a:ext>
              </a:extLst>
            </p:cNvPr>
            <p:cNvGrpSpPr/>
            <p:nvPr userDrawn="1"/>
          </p:nvGrpSpPr>
          <p:grpSpPr>
            <a:xfrm>
              <a:off x="213336" y="0"/>
              <a:ext cx="1585008" cy="743415"/>
              <a:chOff x="341972" y="0"/>
              <a:chExt cx="1585008" cy="74341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0D82BC3-48FC-DA4B-B873-3B07B042FD49}"/>
                  </a:ext>
                </a:extLst>
              </p:cNvPr>
              <p:cNvSpPr/>
              <p:nvPr userDrawn="1"/>
            </p:nvSpPr>
            <p:spPr>
              <a:xfrm>
                <a:off x="341972" y="0"/>
                <a:ext cx="483219" cy="743415"/>
              </a:xfrm>
              <a:prstGeom prst="rect">
                <a:avLst/>
              </a:prstGeom>
              <a:solidFill>
                <a:srgbClr val="F8A7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241DB59-7FA5-2740-BC00-A2CE60944442}"/>
                  </a:ext>
                </a:extLst>
              </p:cNvPr>
              <p:cNvSpPr/>
              <p:nvPr userDrawn="1"/>
            </p:nvSpPr>
            <p:spPr>
              <a:xfrm>
                <a:off x="892867" y="0"/>
                <a:ext cx="483219" cy="449766"/>
              </a:xfrm>
              <a:prstGeom prst="rect">
                <a:avLst/>
              </a:prstGeom>
              <a:solidFill>
                <a:srgbClr val="F8A7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7CD2D17-4DFD-2C46-B3F7-19B20D89A72A}"/>
                  </a:ext>
                </a:extLst>
              </p:cNvPr>
              <p:cNvSpPr/>
              <p:nvPr userDrawn="1"/>
            </p:nvSpPr>
            <p:spPr>
              <a:xfrm>
                <a:off x="1443761" y="0"/>
                <a:ext cx="483219" cy="174171"/>
              </a:xfrm>
              <a:prstGeom prst="rect">
                <a:avLst/>
              </a:prstGeom>
              <a:solidFill>
                <a:srgbClr val="F8A7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A9CAC7E-3B89-5F47-8549-1D59632ED68C}"/>
              </a:ext>
            </a:extLst>
          </p:cNvPr>
          <p:cNvSpPr/>
          <p:nvPr userDrawn="1"/>
        </p:nvSpPr>
        <p:spPr>
          <a:xfrm>
            <a:off x="0" y="6529413"/>
            <a:ext cx="2011680" cy="1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650" dirty="0">
                <a:solidFill>
                  <a:schemeClr val="bg1"/>
                </a:solidFill>
              </a:rPr>
              <a:t>© PRC</a:t>
            </a:r>
          </a:p>
        </p:txBody>
      </p:sp>
    </p:spTree>
    <p:extLst>
      <p:ext uri="{BB962C8B-B14F-4D97-AF65-F5344CB8AC3E}">
        <p14:creationId xmlns:p14="http://schemas.microsoft.com/office/powerpoint/2010/main" val="381367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spc="-100">
          <a:solidFill>
            <a:srgbClr val="5A85D7"/>
          </a:solidFill>
          <a:effectLst/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000" b="1" kern="1200">
          <a:solidFill>
            <a:srgbClr val="000000"/>
          </a:solidFill>
          <a:latin typeface="Arial"/>
          <a:ea typeface="+mn-ea"/>
          <a:cs typeface="Arial"/>
        </a:defRPr>
      </a:lvl1pPr>
      <a:lvl2pPr marL="0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627063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Arial"/>
          <a:ea typeface="+mn-ea"/>
          <a:cs typeface="Arial"/>
        </a:defRPr>
      </a:lvl3pPr>
      <a:lvl4pPr marL="3175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000" b="1" kern="1200">
          <a:solidFill>
            <a:srgbClr val="000000"/>
          </a:solidFill>
          <a:latin typeface="Arial"/>
          <a:ea typeface="+mn-ea"/>
          <a:cs typeface="Arial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800100" indent="-109538" algn="l" defTabSz="914400" rtl="0" eaLnBrk="1" latinLnBrk="0" hangingPunct="1">
        <a:spcBef>
          <a:spcPct val="20000"/>
        </a:spcBef>
        <a:buFont typeface="Arial"/>
        <a:buChar char="•"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F945FB4-794C-C04C-B24A-D456B6BB5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grayscl/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808251"/>
            <a:ext cx="9144000" cy="2250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C19421-F87A-3C49-95DD-97A6A8728D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350" y="6209569"/>
            <a:ext cx="402290" cy="5090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C38866-7023-5349-92FF-09A9493CAF0E}"/>
              </a:ext>
            </a:extLst>
          </p:cNvPr>
          <p:cNvSpPr/>
          <p:nvPr userDrawn="1"/>
        </p:nvSpPr>
        <p:spPr>
          <a:xfrm>
            <a:off x="0" y="1808251"/>
            <a:ext cx="9144000" cy="2250042"/>
          </a:xfrm>
          <a:prstGeom prst="rect">
            <a:avLst/>
          </a:prstGeom>
          <a:gradFill flip="none" rotWithShape="1">
            <a:gsLst>
              <a:gs pos="0">
                <a:srgbClr val="E98300"/>
              </a:gs>
              <a:gs pos="100000">
                <a:srgbClr val="E98300">
                  <a:lumMod val="100000"/>
                  <a:alpha val="8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FE04275-A1D6-D54A-9F0B-D711CF48F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5273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DC586D-5E6E-DC44-9FAA-F0EBA17DBA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41E34E-4A54-DD45-9C50-6392DEBD557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4578" y="6623685"/>
            <a:ext cx="3302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7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sz="4400" b="1" kern="1200">
          <a:solidFill>
            <a:schemeClr val="bg1"/>
          </a:solidFill>
          <a:effectLst/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000" b="1" kern="1200">
          <a:solidFill>
            <a:srgbClr val="000000"/>
          </a:solidFill>
          <a:latin typeface="Arial"/>
          <a:ea typeface="+mn-ea"/>
          <a:cs typeface="Arial"/>
        </a:defRPr>
      </a:lvl1pPr>
      <a:lvl2pPr marL="0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682625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Arial"/>
          <a:ea typeface="+mn-ea"/>
          <a:cs typeface="Arial"/>
        </a:defRPr>
      </a:lvl3pPr>
      <a:lvl4pPr marL="3175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000" b="1" kern="1200">
          <a:solidFill>
            <a:srgbClr val="000000"/>
          </a:solidFill>
          <a:latin typeface="Arial"/>
          <a:ea typeface="+mn-ea"/>
          <a:cs typeface="Arial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684213" indent="-225425" algn="l" defTabSz="914400" rtl="0" eaLnBrk="1" latinLnBrk="0" hangingPunct="1">
        <a:spcBef>
          <a:spcPct val="20000"/>
        </a:spcBef>
        <a:buFont typeface="Arial"/>
        <a:buChar char="•"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1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4" Type="http://schemas.openxmlformats.org/officeDocument/2006/relationships/chart" Target="../charts/char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4" Type="http://schemas.openxmlformats.org/officeDocument/2006/relationships/chart" Target="../charts/char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4" Type="http://schemas.openxmlformats.org/officeDocument/2006/relationships/chart" Target="../charts/char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chart" Target="../charts/chart1.xml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Relationship Id="rId4" Type="http://schemas.openxmlformats.org/officeDocument/2006/relationships/chart" Target="../charts/char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4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2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Relationship Id="rId4" Type="http://schemas.openxmlformats.org/officeDocument/2006/relationships/chart" Target="../charts/chart3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6.xml"/><Relationship Id="rId4" Type="http://schemas.openxmlformats.org/officeDocument/2006/relationships/chart" Target="../charts/chart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8.xml"/><Relationship Id="rId4" Type="http://schemas.openxmlformats.org/officeDocument/2006/relationships/chart" Target="../charts/chart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1.xml"/><Relationship Id="rId4" Type="http://schemas.openxmlformats.org/officeDocument/2006/relationships/chart" Target="../charts/chart4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3.xml"/><Relationship Id="rId3" Type="http://schemas.openxmlformats.org/officeDocument/2006/relationships/notesSlide" Target="../notesSlides/notesSlide51.xml"/><Relationship Id="rId7" Type="http://schemas.openxmlformats.org/officeDocument/2006/relationships/chart" Target="../charts/chart52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52.xml"/><Relationship Id="rId6" Type="http://schemas.openxmlformats.org/officeDocument/2006/relationships/chart" Target="../charts/chart51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Relationship Id="rId9" Type="http://schemas.openxmlformats.org/officeDocument/2006/relationships/chart" Target="../charts/chart5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5" Type="http://schemas.openxmlformats.org/officeDocument/2006/relationships/chart" Target="../charts/chart56.xml"/><Relationship Id="rId4" Type="http://schemas.openxmlformats.org/officeDocument/2006/relationships/chart" Target="../charts/chart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5" Type="http://schemas.openxmlformats.org/officeDocument/2006/relationships/chart" Target="../charts/chart58.xml"/><Relationship Id="rId4" Type="http://schemas.openxmlformats.org/officeDocument/2006/relationships/chart" Target="../charts/chart5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5" Type="http://schemas.openxmlformats.org/officeDocument/2006/relationships/chart" Target="../charts/chart62.xml"/><Relationship Id="rId4" Type="http://schemas.openxmlformats.org/officeDocument/2006/relationships/chart" Target="../charts/chart6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chart" Target="../charts/char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634B1CAF-4948-934E-B5C2-A845073ADED7}"/>
              </a:ext>
            </a:extLst>
          </p:cNvPr>
          <p:cNvSpPr txBox="1">
            <a:spLocks/>
          </p:cNvSpPr>
          <p:nvPr/>
        </p:nvSpPr>
        <p:spPr>
          <a:xfrm>
            <a:off x="1202471" y="5152300"/>
            <a:ext cx="68580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itchFamily="2" charset="2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itchFamily="2" charset="2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itchFamily="2" charset="2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itchFamily="2" charset="2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Prepared for: Logansport Memorial Hospital 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A1E1D3C-FBBA-2545-8B9B-67F04C2D7BDE}"/>
              </a:ext>
            </a:extLst>
          </p:cNvPr>
          <p:cNvSpPr txBox="1">
            <a:spLocks/>
          </p:cNvSpPr>
          <p:nvPr/>
        </p:nvSpPr>
        <p:spPr>
          <a:xfrm>
            <a:off x="1195037" y="4782248"/>
            <a:ext cx="5724525" cy="422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Cass County, Indiana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A5C2B78-D650-D945-8AC6-AA64653FB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3962" y="1033234"/>
            <a:ext cx="6858000" cy="3388677"/>
          </a:xfrm>
        </p:spPr>
        <p:txBody>
          <a:bodyPr/>
          <a:lstStyle/>
          <a:p>
            <a:r>
              <a:rPr lang="en-US" sz="5800" b="1" dirty="0"/>
              <a:t>2019 PRC Community </a:t>
            </a:r>
            <a:br>
              <a:rPr lang="en-US" sz="5800" b="1" dirty="0"/>
            </a:br>
            <a:r>
              <a:rPr lang="en-US" sz="5800" b="1" dirty="0"/>
              <a:t>Health Needs Assessment</a:t>
            </a:r>
            <a:endParaRPr lang="en-US" sz="5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E607BA-BEE8-E24B-958C-53D3F2790558}"/>
              </a:ext>
            </a:extLst>
          </p:cNvPr>
          <p:cNvSpPr txBox="1"/>
          <p:nvPr/>
        </p:nvSpPr>
        <p:spPr>
          <a:xfrm>
            <a:off x="676137" y="6239714"/>
            <a:ext cx="2839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Jana Distefano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Community Health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PRC,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C357AB-0825-4ECA-9C8C-E89334B5A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795" y="6187489"/>
            <a:ext cx="1418076" cy="575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278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</p:spPr>
        <p:txBody>
          <a:bodyPr/>
          <a:lstStyle/>
          <a:p>
            <a:r>
              <a:rPr lang="en-US" dirty="0"/>
              <a:t>Experience “Fair” or “Poor” Overall Health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Sources:	</a:t>
            </a:r>
            <a:r>
              <a:rPr lang="en-US" dirty="0">
                <a:sym typeface="Symbol"/>
              </a:rPr>
              <a:t>●	</a:t>
            </a:r>
            <a:r>
              <a:rPr lang="en-US" dirty="0"/>
              <a:t>2019 PRC Community Health Survey, PRC, Inc. [Item 5]</a:t>
            </a:r>
          </a:p>
          <a:p>
            <a:r>
              <a:rPr lang="en-US" dirty="0"/>
              <a:t>	● 	Behavioral Risk Factor Surveillance System Survey Data. Atlanta, Georgia. United States Department of Health and Human Services, Centers for Disease Control and Prevention (CDC): 2017 Indiana data.</a:t>
            </a:r>
          </a:p>
          <a:p>
            <a:r>
              <a:rPr lang="en-US" dirty="0"/>
              <a:t>	● 	2017 PRC National Health Survey, PRC, Inc.</a:t>
            </a:r>
          </a:p>
          <a:p>
            <a:r>
              <a:rPr lang="en-US" dirty="0"/>
              <a:t>Notes:	● 	Asked of all respondents.</a:t>
            </a:r>
          </a:p>
        </p:txBody>
      </p:sp>
      <p:graphicFrame>
        <p:nvGraphicFramePr>
          <p:cNvPr id="7" name="Chart Placeholder 11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539926637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State/US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506429453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8">
            <a:extLst>
              <a:ext uri="{FF2B5EF4-FFF2-40B4-BE49-F238E27FC236}">
                <a16:creationId xmlns:a16="http://schemas.microsoft.com/office/drawing/2014/main" id="{280D9B4A-CF18-4D4A-B36D-822A4A76D46A}"/>
              </a:ext>
            </a:extLst>
          </p:cNvPr>
          <p:cNvSpPr txBox="1"/>
          <p:nvPr/>
        </p:nvSpPr>
        <p:spPr>
          <a:xfrm>
            <a:off x="6606233" y="2036859"/>
            <a:ext cx="1984672" cy="30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Cass County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AD1780-557E-4625-821A-EDAFB92E634B}"/>
              </a:ext>
            </a:extLst>
          </p:cNvPr>
          <p:cNvSpPr txBox="1"/>
          <p:nvPr/>
        </p:nvSpPr>
        <p:spPr>
          <a:xfrm>
            <a:off x="1794603" y="3136843"/>
            <a:ext cx="4366354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i="1" dirty="0">
                <a:solidFill>
                  <a:schemeClr val="accent2"/>
                </a:solidFill>
                <a:latin typeface="Arial Narrow" panose="020B0606020202030204" pitchFamily="34" charset="0"/>
              </a:rPr>
              <a:t>Statistically higher (worse) than both IN and national data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8F35726B-7246-47FD-A419-B44176AA078B}"/>
              </a:ext>
            </a:extLst>
          </p:cNvPr>
          <p:cNvSpPr txBox="1"/>
          <p:nvPr/>
        </p:nvSpPr>
        <p:spPr>
          <a:xfrm>
            <a:off x="6727026" y="3136838"/>
            <a:ext cx="1743085" cy="21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i="1" dirty="0">
                <a:solidFill>
                  <a:schemeClr val="accent2"/>
                </a:solidFill>
                <a:latin typeface="Arial Narrow" panose="020B0606020202030204" pitchFamily="34" charset="0"/>
              </a:rPr>
              <a:t>Significantly higher than previous findings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55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Experience “Fair” or “Poor” Overall Health</a:t>
            </a:r>
            <a:br>
              <a:rPr lang="en-US" dirty="0"/>
            </a:br>
            <a:r>
              <a:rPr lang="en-US" sz="1800" b="0" dirty="0"/>
              <a:t>(Cass County, 2019)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Sources:	●	2019 PRC Community Health Survey, PRC, Inc. [Item 5]</a:t>
            </a:r>
          </a:p>
          <a:p>
            <a:r>
              <a:rPr lang="en-US" dirty="0"/>
              <a:t>Notes:	●	Asked of all respondents.</a:t>
            </a:r>
          </a:p>
          <a:p>
            <a:r>
              <a:rPr lang="en-US" dirty="0"/>
              <a:t>	●	Hispanics can be of any race. Other race categories are non-Hispanic categorizations (e.g., “White” reflects non-Hispanic White respondents).</a:t>
            </a:r>
          </a:p>
          <a:p>
            <a:r>
              <a:rPr lang="en-US" dirty="0"/>
              <a:t>	●	Income categories reflect respondent's household income as a ratio to the federal poverty level (FPL) for their household size. “Low Income” includes households with incomes up to 200% of the federal poverty level; “Mid/High Income” includes households with incomes at 200% or more of the federal poverty level. </a:t>
            </a:r>
          </a:p>
          <a:p>
            <a:endParaRPr lang="en-US" dirty="0"/>
          </a:p>
        </p:txBody>
      </p:sp>
      <p:graphicFrame>
        <p:nvGraphicFramePr>
          <p:cNvPr id="6" name="Demo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637266730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1420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15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Healthcare Insurance Coverage</a:t>
            </a:r>
            <a:br>
              <a:rPr lang="en-US" dirty="0"/>
            </a:br>
            <a:r>
              <a:rPr lang="en-US" sz="1800" b="0" dirty="0"/>
              <a:t>(Adults Age 18-64; Cass County, 2019)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tabLst>
                <a:tab pos="566928" algn="l"/>
                <a:tab pos="740664" algn="l"/>
              </a:tabLst>
            </a:pPr>
            <a:r>
              <a:rPr lang="en-US" dirty="0">
                <a:solidFill>
                  <a:schemeClr val="tx1"/>
                </a:solidFill>
              </a:rPr>
              <a:t>Sources:	</a:t>
            </a:r>
            <a:r>
              <a:rPr lang="en-US" dirty="0">
                <a:solidFill>
                  <a:schemeClr val="tx1"/>
                </a:solidFill>
                <a:sym typeface="Symbol"/>
              </a:rPr>
              <a:t>●	</a:t>
            </a:r>
            <a:r>
              <a:rPr lang="en-US" dirty="0">
                <a:solidFill>
                  <a:schemeClr val="tx1"/>
                </a:solidFill>
              </a:rPr>
              <a:t>2019 PRC Community Health Survey, PRC, Inc. [Item 169]</a:t>
            </a:r>
          </a:p>
          <a:p>
            <a:pPr>
              <a:tabLst>
                <a:tab pos="566928" algn="l"/>
                <a:tab pos="740664" algn="l"/>
              </a:tabLst>
            </a:pPr>
            <a:r>
              <a:rPr lang="en-US" dirty="0">
                <a:solidFill>
                  <a:schemeClr val="tx1"/>
                </a:solidFill>
              </a:rPr>
              <a:t>Notes:	</a:t>
            </a:r>
            <a:r>
              <a:rPr lang="en-US" dirty="0">
                <a:solidFill>
                  <a:schemeClr val="tx1"/>
                </a:solidFill>
                <a:sym typeface="Symbol"/>
              </a:rPr>
              <a:t>●	Reflects respondents age 18 to 64.</a:t>
            </a:r>
            <a:endParaRPr lang="en-US" dirty="0">
              <a:solidFill>
                <a:schemeClr val="tx1"/>
              </a:solidFill>
            </a:endParaRPr>
          </a:p>
          <a:p>
            <a:pPr>
              <a:tabLst>
                <a:tab pos="566928" algn="l"/>
                <a:tab pos="740664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Placeholder 7"/>
          <p:cNvGraphicFramePr>
            <a:graphicFrameLocks noGrp="1"/>
          </p:cNvGraphicFramePr>
          <p:nvPr>
            <p:ph type="chart" sz="quarter" idx="13"/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793F9BB-A090-43A5-A4E7-1B19B32F0540}"/>
              </a:ext>
            </a:extLst>
          </p:cNvPr>
          <p:cNvSpPr txBox="1"/>
          <p:nvPr/>
        </p:nvSpPr>
        <p:spPr>
          <a:xfrm>
            <a:off x="5775026" y="4975050"/>
            <a:ext cx="3193073" cy="11137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Arial Narrow" panose="020B0606020202030204" pitchFamily="34" charset="0"/>
              </a:rPr>
              <a:t>Uninsured levels are similar to what is found </a:t>
            </a:r>
            <a:br>
              <a:rPr lang="en-US" sz="1400" dirty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en-US" sz="1400" dirty="0">
                <a:solidFill>
                  <a:schemeClr val="accent2"/>
                </a:solidFill>
                <a:latin typeface="Arial Narrow" panose="020B0606020202030204" pitchFamily="34" charset="0"/>
              </a:rPr>
              <a:t>statewide and nationally and has remained similar to what was found in 2013 (13.6%). </a:t>
            </a:r>
            <a:endParaRPr lang="en-US" sz="10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59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Barriers to Access Have </a:t>
            </a:r>
            <a:br>
              <a:rPr lang="en-US" dirty="0"/>
            </a:br>
            <a:r>
              <a:rPr lang="en-US" dirty="0"/>
              <a:t>Prevented Medical Care in the Past Year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Sources:	</a:t>
            </a:r>
            <a:r>
              <a:rPr lang="en-US" dirty="0">
                <a:solidFill>
                  <a:schemeClr val="tx1"/>
                </a:solidFill>
                <a:sym typeface="Symbol"/>
              </a:rPr>
              <a:t>●	</a:t>
            </a:r>
            <a:r>
              <a:rPr lang="en-US" dirty="0">
                <a:solidFill>
                  <a:schemeClr val="tx1"/>
                </a:solidFill>
              </a:rPr>
              <a:t>2019 PRC Community Health Survey, PRC, Inc. [Items 7-13]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  <a:sym typeface="Symbol"/>
              </a:rPr>
              <a:t>●	2017 PRC National Health Survey</a:t>
            </a:r>
            <a:r>
              <a:rPr lang="en-US" dirty="0">
                <a:solidFill>
                  <a:schemeClr val="tx1"/>
                </a:solidFill>
              </a:rPr>
              <a:t>, PRC, Inc. </a:t>
            </a:r>
          </a:p>
          <a:p>
            <a:r>
              <a:rPr lang="en-US" dirty="0">
                <a:solidFill>
                  <a:schemeClr val="tx1"/>
                </a:solidFill>
              </a:rPr>
              <a:t>Notes:	</a:t>
            </a:r>
            <a:r>
              <a:rPr lang="en-US" dirty="0">
                <a:solidFill>
                  <a:schemeClr val="tx1"/>
                </a:solidFill>
                <a:sym typeface="Symbol"/>
              </a:rPr>
              <a:t>●	</a:t>
            </a:r>
            <a:r>
              <a:rPr lang="en-US" dirty="0">
                <a:solidFill>
                  <a:schemeClr val="tx1"/>
                </a:solidFill>
              </a:rPr>
              <a:t>Asked of all respondents.</a:t>
            </a:r>
          </a:p>
        </p:txBody>
      </p:sp>
      <p:graphicFrame>
        <p:nvGraphicFramePr>
          <p:cNvPr id="7" name="Series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105994710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Down Arrow Callout 8">
            <a:extLst>
              <a:ext uri="{FF2B5EF4-FFF2-40B4-BE49-F238E27FC236}">
                <a16:creationId xmlns:a16="http://schemas.microsoft.com/office/drawing/2014/main" id="{DF03FED2-3E95-4B44-82AA-FFA5604DDD25}"/>
              </a:ext>
            </a:extLst>
          </p:cNvPr>
          <p:cNvSpPr/>
          <p:nvPr/>
        </p:nvSpPr>
        <p:spPr>
          <a:xfrm>
            <a:off x="5047066" y="3290454"/>
            <a:ext cx="1091631" cy="901827"/>
          </a:xfrm>
          <a:prstGeom prst="downArrowCallout">
            <a:avLst>
              <a:gd name="adj1" fmla="val 15088"/>
              <a:gd name="adj2" fmla="val 16682"/>
              <a:gd name="adj3" fmla="val 12205"/>
              <a:gd name="adj4" fmla="val 78635"/>
            </a:avLst>
          </a:prstGeom>
          <a:solidFill>
            <a:srgbClr val="FFFFFF"/>
          </a:solidFill>
          <a:ln w="12700" cap="flat" cmpd="sng" algn="ctr">
            <a:solidFill>
              <a:srgbClr val="B7123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Significantly higher than found in 2013</a:t>
            </a:r>
          </a:p>
        </p:txBody>
      </p:sp>
      <p:sp>
        <p:nvSpPr>
          <p:cNvPr id="10" name="Down Arrow Callout 8">
            <a:extLst>
              <a:ext uri="{FF2B5EF4-FFF2-40B4-BE49-F238E27FC236}">
                <a16:creationId xmlns:a16="http://schemas.microsoft.com/office/drawing/2014/main" id="{7FD435C9-7927-408D-8C9D-FC36780C0167}"/>
              </a:ext>
            </a:extLst>
          </p:cNvPr>
          <p:cNvSpPr/>
          <p:nvPr/>
        </p:nvSpPr>
        <p:spPr>
          <a:xfrm>
            <a:off x="1721976" y="3228111"/>
            <a:ext cx="1091631" cy="901827"/>
          </a:xfrm>
          <a:prstGeom prst="downArrowCallout">
            <a:avLst>
              <a:gd name="adj1" fmla="val 15088"/>
              <a:gd name="adj2" fmla="val 16682"/>
              <a:gd name="adj3" fmla="val 12205"/>
              <a:gd name="adj4" fmla="val 78635"/>
            </a:avLst>
          </a:prstGeom>
          <a:solidFill>
            <a:srgbClr val="FFFFFF"/>
          </a:solidFill>
          <a:ln w="12700" cap="flat" cmpd="sng" algn="ctr">
            <a:solidFill>
              <a:srgbClr val="B7123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Significantly higher than found in 2013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E9ABD-F498-4F04-9E54-647DF20B1394}"/>
              </a:ext>
            </a:extLst>
          </p:cNvPr>
          <p:cNvSpPr txBox="1"/>
          <p:nvPr/>
        </p:nvSpPr>
        <p:spPr>
          <a:xfrm>
            <a:off x="4894511" y="1967005"/>
            <a:ext cx="3792289" cy="94478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Arial Narrow" panose="020B0606020202030204" pitchFamily="34" charset="0"/>
              </a:rPr>
              <a:t>Overall 36.7% of respondents reporting some type of difficulty accessing healthcare in the past year better than US, but worse than past findings.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88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Access to Primary Care</a:t>
            </a:r>
            <a:br>
              <a:rPr lang="en-US" dirty="0"/>
            </a:br>
            <a:r>
              <a:rPr lang="en-US" sz="1800" b="0" dirty="0"/>
              <a:t>(Number of Primary Care Physicians per 100,000 Population, </a:t>
            </a:r>
            <a:r>
              <a:rPr lang="en-US" sz="1800" b="0" dirty="0">
                <a:solidFill>
                  <a:schemeClr val="tx1"/>
                </a:solidFill>
              </a:rPr>
              <a:t>2014</a:t>
            </a:r>
            <a:r>
              <a:rPr lang="en-US" sz="1800" b="0" dirty="0"/>
              <a:t>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Sources: 	●	US Department of Health &amp; Human Services, Health Resources and Services Administration, Area Health Resource File.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	●	Retrieved July 2019 from CARES Engagement Network at https://engagementnetwork.org.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Notes:	●	Doctors classified as "primary care physicians" by the AMA include: General Family Medicine MDs and DOs, General Practice MDs and DOs, General Internal Medicine MDs, and General Pediatrics MDs. Physicians age 75 and over and physicians practicing sub-specialties within the listed specialties are excluded. This indicator is relevant because a shortage of health professionals contributes to access and health status issues.</a:t>
            </a:r>
          </a:p>
        </p:txBody>
      </p:sp>
      <p:graphicFrame>
        <p:nvGraphicFramePr>
          <p:cNvPr id="9" name="2e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42196137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21798" y="3857436"/>
            <a:ext cx="130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18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Primary Care Physicians</a:t>
            </a:r>
          </a:p>
        </p:txBody>
      </p:sp>
      <p:sp>
        <p:nvSpPr>
          <p:cNvPr id="6" name="Down Arrow Callout 9">
            <a:extLst>
              <a:ext uri="{FF2B5EF4-FFF2-40B4-BE49-F238E27FC236}">
                <a16:creationId xmlns:a16="http://schemas.microsoft.com/office/drawing/2014/main" id="{F1A9E8F5-9193-4C46-B516-B609617EB131}"/>
              </a:ext>
            </a:extLst>
          </p:cNvPr>
          <p:cNvSpPr/>
          <p:nvPr/>
        </p:nvSpPr>
        <p:spPr>
          <a:xfrm>
            <a:off x="5396089" y="5340277"/>
            <a:ext cx="3347861" cy="90242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7123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2"/>
                </a:solidFill>
                <a:latin typeface="Arial Narrow" panose="020B0606020202030204" pitchFamily="34" charset="0"/>
              </a:rPr>
              <a:t>Only 65.7% of respondents have a specific source of medical care, worse than US (74.1%).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322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Have Used a Hospital Emergency Room</a:t>
            </a:r>
            <a:br>
              <a:rPr lang="en-US" dirty="0"/>
            </a:br>
            <a:r>
              <a:rPr lang="en-US" dirty="0"/>
              <a:t>More Than Once in the Past Year</a:t>
            </a:r>
            <a:br>
              <a:rPr lang="en-US" dirty="0"/>
            </a:br>
            <a:r>
              <a:rPr lang="en-US" sz="1800" b="0" dirty="0"/>
              <a:t>(Cass County, 2019)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Sources:	●	2019 PRC Community Health Survey, PRC, Inc. [Item 22]</a:t>
            </a:r>
          </a:p>
          <a:p>
            <a:r>
              <a:rPr lang="en-US" dirty="0">
                <a:solidFill>
                  <a:schemeClr val="tx1"/>
                </a:solidFill>
              </a:rPr>
              <a:t>Notes:	●	Asked of all respondents.</a:t>
            </a:r>
          </a:p>
          <a:p>
            <a:r>
              <a:rPr lang="en-US" dirty="0">
                <a:solidFill>
                  <a:schemeClr val="tx1"/>
                </a:solidFill>
              </a:rPr>
              <a:t>	●	Hispanics can be of any race. Other race categories are non-Hispanic categorizations (e.g., “White” reflects non-Hispanic White respondents).</a:t>
            </a:r>
          </a:p>
          <a:p>
            <a:r>
              <a:rPr lang="en-US" dirty="0">
                <a:solidFill>
                  <a:schemeClr val="tx1"/>
                </a:solidFill>
              </a:rPr>
              <a:t>	●	Income categories reflect respondent's household income as a ratio to the federal poverty level (FPL) for their household size. “Low Income” includes households with incomes up to 200% of the federal poverty level; “Mid/High Income” includes households with incomes at 200% or more of the federal poverty level.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Demo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6551505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Placeholder 11">
            <a:extLst>
              <a:ext uri="{FF2B5EF4-FFF2-40B4-BE49-F238E27FC236}">
                <a16:creationId xmlns:a16="http://schemas.microsoft.com/office/drawing/2014/main" id="{C6D1695D-5635-4982-820C-A1A8D61DA0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393393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DB2FE19-88C0-4685-AE2B-0305D345B1D7}"/>
              </a:ext>
            </a:extLst>
          </p:cNvPr>
          <p:cNvSpPr txBox="1"/>
          <p:nvPr/>
        </p:nvSpPr>
        <p:spPr>
          <a:xfrm>
            <a:off x="6619008" y="2057400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Cass County</a:t>
            </a:r>
          </a:p>
        </p:txBody>
      </p:sp>
      <p:sp>
        <p:nvSpPr>
          <p:cNvPr id="11" name="Down Arrow Callout 10">
            <a:extLst>
              <a:ext uri="{FF2B5EF4-FFF2-40B4-BE49-F238E27FC236}">
                <a16:creationId xmlns:a16="http://schemas.microsoft.com/office/drawing/2014/main" id="{99D4FA69-39A1-4370-A47C-69650F3D8F42}"/>
              </a:ext>
            </a:extLst>
          </p:cNvPr>
          <p:cNvSpPr/>
          <p:nvPr/>
        </p:nvSpPr>
        <p:spPr>
          <a:xfrm>
            <a:off x="5159022" y="2593777"/>
            <a:ext cx="1902019" cy="1514324"/>
          </a:xfrm>
          <a:prstGeom prst="downArrowCallout">
            <a:avLst>
              <a:gd name="adj1" fmla="val 17509"/>
              <a:gd name="adj2" fmla="val 15038"/>
              <a:gd name="adj3" fmla="val 13526"/>
              <a:gd name="adj4" fmla="val 78686"/>
            </a:avLst>
          </a:prstGeom>
          <a:solidFill>
            <a:srgbClr val="FFFFFF"/>
          </a:solidFill>
          <a:ln w="12700" cap="flat" cmpd="sng" algn="ctr">
            <a:solidFill>
              <a:srgbClr val="B7123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Used the ER because:</a:t>
            </a:r>
          </a:p>
          <a:p>
            <a:pPr marL="114300" marR="0" lvl="0" indent="-114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Emergency Situation = 56.7%</a:t>
            </a:r>
          </a:p>
          <a:p>
            <a:pPr marL="114300" marR="0" lvl="0" indent="-114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Weekend/After Hours = 33.6%</a:t>
            </a:r>
          </a:p>
          <a:p>
            <a:pPr marL="114300" marR="0" lvl="0" indent="-114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Access Problems = 6.1%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9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739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Leading Causes of Death</a:t>
            </a:r>
            <a:br>
              <a:rPr lang="en-US" dirty="0"/>
            </a:br>
            <a:r>
              <a:rPr lang="en-US" sz="1800" b="0" dirty="0"/>
              <a:t>(Cass County, </a:t>
            </a:r>
            <a:r>
              <a:rPr lang="en-US" sz="1800" b="0" dirty="0">
                <a:solidFill>
                  <a:schemeClr val="tx1"/>
                </a:solidFill>
              </a:rPr>
              <a:t>2017</a:t>
            </a:r>
            <a:r>
              <a:rPr lang="en-US" sz="1800" b="0" dirty="0"/>
              <a:t>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Sources:	● 	CDC WONDER Online Query System. Centers for Disease Control and Prevention, Epidemiology Program Office, Division of Public Health Surveillance and Informatics. Data extracted July 2019.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Notes: 	● 	Deaths are coded using the Tenth Revision of the International Statistical Classification of Diseases and Related Health Problems (ICD-10).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	●	Lung disease is CLRD, or chronic lower respiratory disease.</a:t>
            </a:r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848948299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Down Arrow Callout 9">
            <a:extLst>
              <a:ext uri="{FF2B5EF4-FFF2-40B4-BE49-F238E27FC236}">
                <a16:creationId xmlns:a16="http://schemas.microsoft.com/office/drawing/2014/main" id="{D6509AC0-9000-488D-B235-B11A06E3DD4B}"/>
              </a:ext>
            </a:extLst>
          </p:cNvPr>
          <p:cNvSpPr/>
          <p:nvPr/>
        </p:nvSpPr>
        <p:spPr>
          <a:xfrm>
            <a:off x="5943600" y="5366015"/>
            <a:ext cx="2743200" cy="85095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7123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2"/>
                </a:solidFill>
                <a:latin typeface="Arial Narrow" panose="020B0606020202030204" pitchFamily="34" charset="0"/>
              </a:rPr>
              <a:t>Colorectal cancer deaths are significantly higher than US rates.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DA171138-9BDE-4845-A893-5CB0CEB32DC9}"/>
              </a:ext>
            </a:extLst>
          </p:cNvPr>
          <p:cNvSpPr txBox="1"/>
          <p:nvPr/>
        </p:nvSpPr>
        <p:spPr>
          <a:xfrm>
            <a:off x="5607934" y="3201977"/>
            <a:ext cx="671331" cy="6366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#2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3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Cancer Incidence Rates by Site</a:t>
            </a:r>
            <a:br>
              <a:rPr lang="en-US" dirty="0"/>
            </a:br>
            <a:r>
              <a:rPr lang="en-US" sz="1800" b="0" dirty="0"/>
              <a:t>(Annual Average Age-Adjusted Incidence per 100,000 Population, </a:t>
            </a:r>
            <a:r>
              <a:rPr lang="en-US" sz="1800" b="0" dirty="0">
                <a:solidFill>
                  <a:schemeClr val="tx1"/>
                </a:solidFill>
              </a:rPr>
              <a:t>2011-2015</a:t>
            </a:r>
            <a:r>
              <a:rPr lang="en-US" sz="1800" b="0" dirty="0"/>
              <a:t>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Sources: 	●	State Cancer Profiles.</a:t>
            </a:r>
          </a:p>
          <a:p>
            <a:r>
              <a:rPr lang="en-US" dirty="0"/>
              <a:t>	●	Retrieved July 2019 from CARES Engagement Network at https://engagementnetwork.org.</a:t>
            </a:r>
          </a:p>
          <a:p>
            <a:r>
              <a:rPr lang="en-US" dirty="0"/>
              <a:t>Notes:	●	This indicator reports the age adjusted incidence rate (cases per 100,000 population per year) of cancers, adjusted to 2000 US standard population age groups (under age 1, 1-4, 5-9, ..., 80-84, 85 and older). This indicator is relevant because cancer is a leading cause of death and it is important to identify cancers separately to better target interventions.</a:t>
            </a:r>
          </a:p>
        </p:txBody>
      </p:sp>
      <p:graphicFrame>
        <p:nvGraphicFramePr>
          <p:cNvPr id="11" name="NoAdd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7983851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2177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138534" y="4499846"/>
            <a:ext cx="4352277" cy="1532684"/>
          </a:xfrm>
          <a:custGeom>
            <a:avLst/>
            <a:gdLst>
              <a:gd name="connsiteX0" fmla="*/ 0 w 4103150"/>
              <a:gd name="connsiteY0" fmla="*/ 255498 h 1532684"/>
              <a:gd name="connsiteX1" fmla="*/ 255498 w 4103150"/>
              <a:gd name="connsiteY1" fmla="*/ 0 h 1532684"/>
              <a:gd name="connsiteX2" fmla="*/ 3847652 w 4103150"/>
              <a:gd name="connsiteY2" fmla="*/ 0 h 1532684"/>
              <a:gd name="connsiteX3" fmla="*/ 4103150 w 4103150"/>
              <a:gd name="connsiteY3" fmla="*/ 255498 h 1532684"/>
              <a:gd name="connsiteX4" fmla="*/ 4103150 w 4103150"/>
              <a:gd name="connsiteY4" fmla="*/ 1277186 h 1532684"/>
              <a:gd name="connsiteX5" fmla="*/ 3847652 w 4103150"/>
              <a:gd name="connsiteY5" fmla="*/ 1532684 h 1532684"/>
              <a:gd name="connsiteX6" fmla="*/ 255498 w 4103150"/>
              <a:gd name="connsiteY6" fmla="*/ 1532684 h 1532684"/>
              <a:gd name="connsiteX7" fmla="*/ 0 w 4103150"/>
              <a:gd name="connsiteY7" fmla="*/ 1277186 h 1532684"/>
              <a:gd name="connsiteX8" fmla="*/ 0 w 4103150"/>
              <a:gd name="connsiteY8" fmla="*/ 255498 h 153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3150" h="1532684">
                <a:moveTo>
                  <a:pt x="0" y="255498"/>
                </a:moveTo>
                <a:cubicBezTo>
                  <a:pt x="0" y="114390"/>
                  <a:pt x="114390" y="0"/>
                  <a:pt x="255498" y="0"/>
                </a:cubicBezTo>
                <a:lnTo>
                  <a:pt x="3847652" y="0"/>
                </a:lnTo>
                <a:cubicBezTo>
                  <a:pt x="3988760" y="0"/>
                  <a:pt x="4103150" y="114390"/>
                  <a:pt x="4103150" y="255498"/>
                </a:cubicBezTo>
                <a:lnTo>
                  <a:pt x="4103150" y="1277186"/>
                </a:lnTo>
                <a:cubicBezTo>
                  <a:pt x="4103150" y="1418294"/>
                  <a:pt x="3988760" y="1532684"/>
                  <a:pt x="3847652" y="1532684"/>
                </a:cubicBezTo>
                <a:lnTo>
                  <a:pt x="255498" y="1532684"/>
                </a:lnTo>
                <a:cubicBezTo>
                  <a:pt x="114390" y="1532684"/>
                  <a:pt x="0" y="1418294"/>
                  <a:pt x="0" y="1277186"/>
                </a:cubicBezTo>
                <a:lnTo>
                  <a:pt x="0" y="25549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625" tIns="188625" rIns="188625" bIns="188625" numCol="1" spcCol="1270" anchor="t" anchorCtr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8A6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Customized Local Health Survey</a:t>
            </a:r>
          </a:p>
          <a:p>
            <a:pPr marL="114300" marR="0" lvl="1" indent="-114300" algn="l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8A6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Population-based</a:t>
            </a:r>
          </a:p>
          <a:p>
            <a:pPr marL="114300" marR="0" lvl="1" indent="-114300" algn="l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8A6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Targets health status, experience, behaviors</a:t>
            </a:r>
          </a:p>
          <a:p>
            <a:pPr marL="114300" marR="0" lvl="1" indent="-114300" algn="l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8A6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Conducted via landline and cell phones</a:t>
            </a:r>
          </a:p>
        </p:txBody>
      </p:sp>
      <p:sp>
        <p:nvSpPr>
          <p:cNvPr id="10" name="Freeform 9"/>
          <p:cNvSpPr/>
          <p:nvPr/>
        </p:nvSpPr>
        <p:spPr>
          <a:xfrm>
            <a:off x="4145496" y="1343290"/>
            <a:ext cx="4345316" cy="1309572"/>
          </a:xfrm>
          <a:custGeom>
            <a:avLst/>
            <a:gdLst>
              <a:gd name="connsiteX0" fmla="*/ 0 w 4096587"/>
              <a:gd name="connsiteY0" fmla="*/ 218306 h 1309572"/>
              <a:gd name="connsiteX1" fmla="*/ 218306 w 4096587"/>
              <a:gd name="connsiteY1" fmla="*/ 0 h 1309572"/>
              <a:gd name="connsiteX2" fmla="*/ 3878281 w 4096587"/>
              <a:gd name="connsiteY2" fmla="*/ 0 h 1309572"/>
              <a:gd name="connsiteX3" fmla="*/ 4096587 w 4096587"/>
              <a:gd name="connsiteY3" fmla="*/ 218306 h 1309572"/>
              <a:gd name="connsiteX4" fmla="*/ 4096587 w 4096587"/>
              <a:gd name="connsiteY4" fmla="*/ 1091266 h 1309572"/>
              <a:gd name="connsiteX5" fmla="*/ 3878281 w 4096587"/>
              <a:gd name="connsiteY5" fmla="*/ 1309572 h 1309572"/>
              <a:gd name="connsiteX6" fmla="*/ 218306 w 4096587"/>
              <a:gd name="connsiteY6" fmla="*/ 1309572 h 1309572"/>
              <a:gd name="connsiteX7" fmla="*/ 0 w 4096587"/>
              <a:gd name="connsiteY7" fmla="*/ 1091266 h 1309572"/>
              <a:gd name="connsiteX8" fmla="*/ 0 w 4096587"/>
              <a:gd name="connsiteY8" fmla="*/ 218306 h 130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6587" h="1309572">
                <a:moveTo>
                  <a:pt x="0" y="218306"/>
                </a:moveTo>
                <a:cubicBezTo>
                  <a:pt x="0" y="97739"/>
                  <a:pt x="97739" y="0"/>
                  <a:pt x="218306" y="0"/>
                </a:cubicBezTo>
                <a:lnTo>
                  <a:pt x="3878281" y="0"/>
                </a:lnTo>
                <a:cubicBezTo>
                  <a:pt x="3998848" y="0"/>
                  <a:pt x="4096587" y="97739"/>
                  <a:pt x="4096587" y="218306"/>
                </a:cubicBezTo>
                <a:lnTo>
                  <a:pt x="4096587" y="1091266"/>
                </a:lnTo>
                <a:cubicBezTo>
                  <a:pt x="4096587" y="1211833"/>
                  <a:pt x="3998848" y="1309572"/>
                  <a:pt x="3878281" y="1309572"/>
                </a:cubicBezTo>
                <a:lnTo>
                  <a:pt x="218306" y="1309572"/>
                </a:lnTo>
                <a:cubicBezTo>
                  <a:pt x="97739" y="1309572"/>
                  <a:pt x="0" y="1211833"/>
                  <a:pt x="0" y="1091266"/>
                </a:cubicBezTo>
                <a:lnTo>
                  <a:pt x="0" y="21830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6133775"/>
              <a:satOff val="-13195"/>
              <a:lumOff val="-79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732" tIns="177732" rIns="177732" bIns="177732" numCol="1" spcCol="1270" anchor="t" anchorCtr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Secondary Data</a:t>
            </a:r>
          </a:p>
          <a:p>
            <a:pPr marL="114300" marR="0" lvl="1" indent="-114300" algn="l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County-level data</a:t>
            </a:r>
          </a:p>
          <a:p>
            <a:pPr marL="114300" marR="0" lvl="1" indent="-114300" algn="l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Census data, vital statistics, other health-related data</a:t>
            </a:r>
          </a:p>
        </p:txBody>
      </p:sp>
      <p:sp>
        <p:nvSpPr>
          <p:cNvPr id="12" name="Freeform 11"/>
          <p:cNvSpPr/>
          <p:nvPr/>
        </p:nvSpPr>
        <p:spPr>
          <a:xfrm>
            <a:off x="4138534" y="2810012"/>
            <a:ext cx="4352277" cy="1532684"/>
          </a:xfrm>
          <a:custGeom>
            <a:avLst/>
            <a:gdLst>
              <a:gd name="connsiteX0" fmla="*/ 0 w 4103150"/>
              <a:gd name="connsiteY0" fmla="*/ 255498 h 1532684"/>
              <a:gd name="connsiteX1" fmla="*/ 255498 w 4103150"/>
              <a:gd name="connsiteY1" fmla="*/ 0 h 1532684"/>
              <a:gd name="connsiteX2" fmla="*/ 3847652 w 4103150"/>
              <a:gd name="connsiteY2" fmla="*/ 0 h 1532684"/>
              <a:gd name="connsiteX3" fmla="*/ 4103150 w 4103150"/>
              <a:gd name="connsiteY3" fmla="*/ 255498 h 1532684"/>
              <a:gd name="connsiteX4" fmla="*/ 4103150 w 4103150"/>
              <a:gd name="connsiteY4" fmla="*/ 1277186 h 1532684"/>
              <a:gd name="connsiteX5" fmla="*/ 3847652 w 4103150"/>
              <a:gd name="connsiteY5" fmla="*/ 1532684 h 1532684"/>
              <a:gd name="connsiteX6" fmla="*/ 255498 w 4103150"/>
              <a:gd name="connsiteY6" fmla="*/ 1532684 h 1532684"/>
              <a:gd name="connsiteX7" fmla="*/ 0 w 4103150"/>
              <a:gd name="connsiteY7" fmla="*/ 1277186 h 1532684"/>
              <a:gd name="connsiteX8" fmla="*/ 0 w 4103150"/>
              <a:gd name="connsiteY8" fmla="*/ 255498 h 153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3150" h="1532684">
                <a:moveTo>
                  <a:pt x="0" y="255498"/>
                </a:moveTo>
                <a:cubicBezTo>
                  <a:pt x="0" y="114390"/>
                  <a:pt x="114390" y="0"/>
                  <a:pt x="255498" y="0"/>
                </a:cubicBezTo>
                <a:lnTo>
                  <a:pt x="3847652" y="0"/>
                </a:lnTo>
                <a:cubicBezTo>
                  <a:pt x="3988760" y="0"/>
                  <a:pt x="4103150" y="114390"/>
                  <a:pt x="4103150" y="255498"/>
                </a:cubicBezTo>
                <a:lnTo>
                  <a:pt x="4103150" y="1277186"/>
                </a:lnTo>
                <a:cubicBezTo>
                  <a:pt x="4103150" y="1418294"/>
                  <a:pt x="3988760" y="1532684"/>
                  <a:pt x="3847652" y="1532684"/>
                </a:cubicBezTo>
                <a:lnTo>
                  <a:pt x="255498" y="1532684"/>
                </a:lnTo>
                <a:cubicBezTo>
                  <a:pt x="114390" y="1532684"/>
                  <a:pt x="0" y="1418294"/>
                  <a:pt x="0" y="1277186"/>
                </a:cubicBezTo>
                <a:lnTo>
                  <a:pt x="0" y="25549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12267550"/>
              <a:satOff val="-26390"/>
              <a:lumOff val="-1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625" tIns="188625" rIns="188625" bIns="188625" numCol="1" spcCol="1270" anchor="t" anchorCtr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A85D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Online Key Informant Survey</a:t>
            </a:r>
          </a:p>
          <a:p>
            <a:pPr marL="114300" marR="0" lvl="1" indent="-114300" algn="l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A85D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Community stakeholder input — 87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5A85D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physicians, public health, other health providers, social services, community leaders</a:t>
            </a:r>
          </a:p>
          <a:p>
            <a:pPr marL="114300" marR="0" lvl="1" indent="-114300" algn="l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A85D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Based on their experiences, the populations they serve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8C4E3-73BC-724C-97F1-DB098590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890" y="463334"/>
            <a:ext cx="6220910" cy="1014753"/>
          </a:xfrm>
        </p:spPr>
        <p:txBody>
          <a:bodyPr anchor="t">
            <a:noAutofit/>
          </a:bodyPr>
          <a:lstStyle/>
          <a:p>
            <a:pPr>
              <a:lnSpc>
                <a:spcPts val="3000"/>
              </a:lnSpc>
            </a:pPr>
            <a:r>
              <a:rPr lang="en-US" sz="2400" b="0" dirty="0"/>
              <a:t>2019 Logansport Memorial Hospital</a:t>
            </a:r>
            <a:br>
              <a:rPr lang="en-US" sz="2400" dirty="0"/>
            </a:br>
            <a:r>
              <a:rPr lang="en-US" sz="2400" dirty="0"/>
              <a:t>PRC Community Health Needs Assessment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1600" b="0" dirty="0">
                <a:solidFill>
                  <a:schemeClr val="bg1"/>
                </a:solidFill>
              </a:rPr>
              <a:t>The PRC Community Health Needs Assessment consists of both primary and secondary data.</a:t>
            </a:r>
          </a:p>
          <a:p>
            <a:endParaRPr lang="en-US" b="0" dirty="0">
              <a:solidFill>
                <a:schemeClr val="bg1"/>
              </a:solidFill>
            </a:endParaRPr>
          </a:p>
          <a:p>
            <a:endParaRPr lang="en-US" b="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BENCHMARKING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1"/>
                </a:solidFill>
              </a:rPr>
              <a:t>Previous Survey Data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1"/>
                </a:solidFill>
              </a:rPr>
              <a:t>PRC National Health Survey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1"/>
                </a:solidFill>
              </a:rPr>
              <a:t>IN BRFSS data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1"/>
                </a:solidFill>
              </a:rPr>
              <a:t>Healthy People 2020 targets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1"/>
                </a:solidFill>
              </a:rPr>
              <a:t>National vital statistics data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/>
        </p:nvSpPr>
        <p:spPr>
          <a:xfrm>
            <a:off x="-37483" y="2630008"/>
            <a:ext cx="2274656" cy="3184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038" indent="-173038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73038" indent="-173038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517525" indent="-173038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741363" marR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US" sz="1400" b="1" kern="120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DAC174-550C-D748-99FD-A292895CF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906" y="4634526"/>
            <a:ext cx="838200" cy="1168400"/>
          </a:xfrm>
          <a:prstGeom prst="rect">
            <a:avLst/>
          </a:prstGeom>
        </p:spPr>
      </p:pic>
      <p:sp>
        <p:nvSpPr>
          <p:cNvPr id="11" name="Shape 2546">
            <a:extLst>
              <a:ext uri="{FF2B5EF4-FFF2-40B4-BE49-F238E27FC236}">
                <a16:creationId xmlns:a16="http://schemas.microsoft.com/office/drawing/2014/main" id="{FD1292F6-65E1-49F0-93BA-0A7B66595371}"/>
              </a:ext>
            </a:extLst>
          </p:cNvPr>
          <p:cNvSpPr/>
          <p:nvPr/>
        </p:nvSpPr>
        <p:spPr>
          <a:xfrm>
            <a:off x="2644604" y="1471953"/>
            <a:ext cx="1093461" cy="904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5"/>
          </a:solidFill>
          <a:ln w="12700">
            <a:solidFill>
              <a:schemeClr val="accent5"/>
            </a:solidFill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pic>
        <p:nvPicPr>
          <p:cNvPr id="13" name="Graphic 12" descr="Customer review">
            <a:extLst>
              <a:ext uri="{FF2B5EF4-FFF2-40B4-BE49-F238E27FC236}">
                <a16:creationId xmlns:a16="http://schemas.microsoft.com/office/drawing/2014/main" id="{32D7BE4A-8392-43EF-AB0B-72CAD3C9C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59824" y="2877228"/>
            <a:ext cx="1256058" cy="12560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433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F9802-208A-4FBC-9FBD-2C7FB34B91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Cancer Screenings</a:t>
            </a:r>
          </a:p>
        </p:txBody>
      </p:sp>
      <p:graphicFrame>
        <p:nvGraphicFramePr>
          <p:cNvPr id="13" name="State/US">
            <a:extLst>
              <a:ext uri="{FF2B5EF4-FFF2-40B4-BE49-F238E27FC236}">
                <a16:creationId xmlns:a16="http://schemas.microsoft.com/office/drawing/2014/main" id="{A1F1E103-2ABF-417A-8675-C546FBC4233E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457200" y="2111375"/>
          <a:ext cx="2630488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State/US">
            <a:extLst>
              <a:ext uri="{FF2B5EF4-FFF2-40B4-BE49-F238E27FC236}">
                <a16:creationId xmlns:a16="http://schemas.microsoft.com/office/drawing/2014/main" id="{85697EF0-C9EC-4F78-B426-53D83023028C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637528345"/>
              </p:ext>
            </p:extLst>
          </p:nvPr>
        </p:nvGraphicFramePr>
        <p:xfrm>
          <a:off x="3255963" y="2111375"/>
          <a:ext cx="263207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itle 4">
            <a:extLst>
              <a:ext uri="{FF2B5EF4-FFF2-40B4-BE49-F238E27FC236}">
                <a16:creationId xmlns:a16="http://schemas.microsoft.com/office/drawing/2014/main" id="{45E507AA-4CD6-4EC5-80E1-949A73594F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0" tIns="0" rIns="0" bIns="4572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kern="0" dirty="0"/>
              <a:t>Mammogram in Past Two Years</a:t>
            </a:r>
          </a:p>
          <a:p>
            <a:pPr>
              <a:spcBef>
                <a:spcPts val="0"/>
              </a:spcBef>
            </a:pPr>
            <a:r>
              <a:rPr lang="en-US" sz="1400" b="0" kern="0" dirty="0"/>
              <a:t>(Women Age 50-74)</a:t>
            </a:r>
            <a:br>
              <a:rPr lang="en-US" sz="1100" kern="0" dirty="0"/>
            </a:br>
            <a:r>
              <a:rPr lang="en-US" sz="1100" kern="0" dirty="0">
                <a:solidFill>
                  <a:schemeClr val="accent4">
                    <a:lumMod val="50000"/>
                  </a:schemeClr>
                </a:solidFill>
              </a:rPr>
              <a:t>Healthy People 2020 = 81.1% or Higher</a:t>
            </a:r>
            <a:endParaRPr lang="en-US" sz="1600" kern="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7986437-7D5B-4C53-8AFE-5812D502D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kern="0" dirty="0"/>
              <a:t>Pap Smear in Past Three Years</a:t>
            </a:r>
          </a:p>
          <a:p>
            <a:pPr>
              <a:spcBef>
                <a:spcPts val="0"/>
              </a:spcBef>
            </a:pPr>
            <a:r>
              <a:rPr lang="en-US" sz="1400" b="0" kern="0" dirty="0"/>
              <a:t>(Women Age 21-65)</a:t>
            </a:r>
            <a:br>
              <a:rPr lang="en-US" sz="1100" b="0" kern="0" dirty="0"/>
            </a:br>
            <a:r>
              <a:rPr lang="en-US" sz="1100" kern="0" dirty="0">
                <a:solidFill>
                  <a:schemeClr val="accent4">
                    <a:lumMod val="50000"/>
                  </a:schemeClr>
                </a:solidFill>
              </a:rPr>
              <a:t>Healthy People 2020 = 93.0% or Higher</a:t>
            </a:r>
          </a:p>
        </p:txBody>
      </p:sp>
      <p:graphicFrame>
        <p:nvGraphicFramePr>
          <p:cNvPr id="15" name="State/US">
            <a:extLst>
              <a:ext uri="{FF2B5EF4-FFF2-40B4-BE49-F238E27FC236}">
                <a16:creationId xmlns:a16="http://schemas.microsoft.com/office/drawing/2014/main" id="{19E96C22-CED1-4337-990A-7A30AAFFDB2D}"/>
              </a:ext>
            </a:extLst>
          </p:cNvPr>
          <p:cNvGraphicFramePr>
            <a:graphicFrameLocks noGrp="1"/>
          </p:cNvGraphicFramePr>
          <p:nvPr>
            <p:ph type="chart" sz="quarter" idx="17"/>
          </p:nvPr>
        </p:nvGraphicFramePr>
        <p:xfrm>
          <a:off x="6056313" y="2111375"/>
          <a:ext cx="2630487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itle 4">
            <a:extLst>
              <a:ext uri="{FF2B5EF4-FFF2-40B4-BE49-F238E27FC236}">
                <a16:creationId xmlns:a16="http://schemas.microsoft.com/office/drawing/2014/main" id="{02FBC2BF-E85B-4AAD-B31C-B72AA598B3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700" kern="0" dirty="0"/>
              <a:t>Colorectal Cancer Screening</a:t>
            </a:r>
          </a:p>
          <a:p>
            <a:pPr>
              <a:spcBef>
                <a:spcPts val="0"/>
              </a:spcBef>
            </a:pPr>
            <a:r>
              <a:rPr lang="en-US" sz="1400" b="0" kern="0" dirty="0"/>
              <a:t>(All Adults Age 50-75)</a:t>
            </a:r>
            <a:br>
              <a:rPr lang="en-US" sz="1400" b="0" kern="0" dirty="0"/>
            </a:br>
            <a:r>
              <a:rPr lang="en-US" sz="1100" kern="0" dirty="0">
                <a:solidFill>
                  <a:schemeClr val="accent4">
                    <a:lumMod val="50000"/>
                  </a:schemeClr>
                </a:solidFill>
              </a:rPr>
              <a:t>Healthy People 2020 = 70.5% or Higher</a:t>
            </a:r>
            <a:endParaRPr lang="en-US" sz="1400" kern="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2" name="Subtitle 7">
            <a:extLst>
              <a:ext uri="{FF2B5EF4-FFF2-40B4-BE49-F238E27FC236}">
                <a16:creationId xmlns:a16="http://schemas.microsoft.com/office/drawing/2014/main" id="{CF3CE1C6-9C44-4581-AC01-3BE629697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200506"/>
            <a:ext cx="8229600" cy="987425"/>
          </a:xfrm>
        </p:spPr>
        <p:txBody>
          <a:bodyPr>
            <a:normAutofit/>
          </a:bodyPr>
          <a:lstStyle/>
          <a:p>
            <a:pPr marL="627063" indent="-627063">
              <a:tabLst>
                <a:tab pos="457200" algn="l"/>
                <a:tab pos="627063" algn="l"/>
              </a:tabLst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Sources:	●	2019 PRC Community Health Survey, PRC, Inc. [Items 133, 134, 137]</a:t>
            </a:r>
          </a:p>
          <a:p>
            <a:pPr marL="627063" indent="-627063">
              <a:tabLst>
                <a:tab pos="457200" algn="l"/>
                <a:tab pos="627063" algn="l"/>
              </a:tabLst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	● 	Behavioral Risk Factor Surveillance System Survey Data. Atlanta, Georgia. United States Department of Health and Human Services, Centers for Disease Control and Prevention (CDC): 2016 Indiana data.</a:t>
            </a:r>
          </a:p>
          <a:p>
            <a:pPr marL="627063" indent="-627063">
              <a:tabLst>
                <a:tab pos="457200" algn="l"/>
                <a:tab pos="627063" algn="l"/>
              </a:tabLst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	● 	2017 PRC National Health Survey, PRC, Inc.</a:t>
            </a:r>
          </a:p>
          <a:p>
            <a:pPr marL="627063" indent="-627063">
              <a:tabLst>
                <a:tab pos="457200" algn="l"/>
                <a:tab pos="627063" algn="l"/>
              </a:tabLst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	●	US Department of Health and Human Services. Healthy People 2020. December 2010. http://www.healthypeople.gov  [Objectives C-15, C-16, C-17]</a:t>
            </a:r>
          </a:p>
          <a:p>
            <a:pPr marL="627063" indent="-627063">
              <a:tabLst>
                <a:tab pos="457200" algn="l"/>
                <a:tab pos="627063" algn="l"/>
              </a:tabLst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Notes:	● 	Each indicator is shown among the gender and/or age group specified.	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Down Arrow Callout 8">
            <a:extLst>
              <a:ext uri="{FF2B5EF4-FFF2-40B4-BE49-F238E27FC236}">
                <a16:creationId xmlns:a16="http://schemas.microsoft.com/office/drawing/2014/main" id="{6E41F0F1-9A5B-4B72-B899-67D77D5A7E31}"/>
              </a:ext>
            </a:extLst>
          </p:cNvPr>
          <p:cNvSpPr/>
          <p:nvPr/>
        </p:nvSpPr>
        <p:spPr>
          <a:xfrm>
            <a:off x="6416743" y="5063359"/>
            <a:ext cx="954792" cy="1027038"/>
          </a:xfrm>
          <a:prstGeom prst="upArrowCallout">
            <a:avLst>
              <a:gd name="adj1" fmla="val 16194"/>
              <a:gd name="adj2" fmla="val 17294"/>
              <a:gd name="adj3" fmla="val 20597"/>
              <a:gd name="adj4" fmla="val 72986"/>
            </a:avLst>
          </a:prstGeom>
          <a:solidFill>
            <a:schemeClr val="bg1"/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Significantly improved from 2013.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7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02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Diabetes: Age-Adjusted Mortality Trends</a:t>
            </a:r>
            <a:br>
              <a:rPr lang="en-US" dirty="0"/>
            </a:br>
            <a:r>
              <a:rPr lang="en-US" sz="1800" b="0" dirty="0"/>
              <a:t>(Annual Average Deaths per 100,000 Population)</a:t>
            </a:r>
            <a:br>
              <a:rPr lang="en-US" sz="1800" b="0" dirty="0"/>
            </a:b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Healthy People 2020 = 20.5 or Lower (Adjusted)</a:t>
            </a:r>
            <a:endParaRPr lang="en-US" sz="18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Sources:	● 	CDC WONDER Online Query System. Centers for Disease Control and Prevention, Epidemiology Program Office, Division of Public Health Surveillance and Informatics. Data extracted July 2019.</a:t>
            </a:r>
          </a:p>
          <a:p>
            <a:r>
              <a:rPr lang="en-US" dirty="0">
                <a:solidFill>
                  <a:schemeClr val="tx1"/>
                </a:solidFill>
              </a:rPr>
              <a:t>	●	US Department of Health and Human Services. Healthy People 2020. December 2010. http://www.healthypeople.gov  [Objective D-3]</a:t>
            </a:r>
          </a:p>
          <a:p>
            <a:r>
              <a:rPr lang="en-US" dirty="0">
                <a:solidFill>
                  <a:schemeClr val="tx1"/>
                </a:solidFill>
              </a:rPr>
              <a:t>Notes: 	● 	Deaths are coded using the Tenth Revision of the International Statistical Classification of Diseases and Related Health Problems (ICD-10).</a:t>
            </a:r>
          </a:p>
          <a:p>
            <a:r>
              <a:rPr lang="en-US" dirty="0">
                <a:solidFill>
                  <a:schemeClr val="tx1"/>
                </a:solidFill>
              </a:rPr>
              <a:t>	● 	Rates are per 100,000 population, age-adjusted to the 2000 US Standard Population.</a:t>
            </a:r>
          </a:p>
          <a:p>
            <a:r>
              <a:rPr lang="en-US" dirty="0">
                <a:solidFill>
                  <a:schemeClr val="tx1"/>
                </a:solidFill>
              </a:rPr>
              <a:t>	●	The Healthy People 2020 target for Diabetes is adjusted to account for only diabetes mellitus coded deaths.</a:t>
            </a:r>
          </a:p>
        </p:txBody>
      </p:sp>
      <p:graphicFrame>
        <p:nvGraphicFramePr>
          <p:cNvPr id="6" name="2eTrend"/>
          <p:cNvGraphicFramePr>
            <a:graphicFrameLocks noGrp="1"/>
          </p:cNvGraphicFramePr>
          <p:nvPr>
            <p:ph type="chart" sz="quarter" idx="13"/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D50D9A2-529E-4DA1-B7E8-C6DE228C2852}"/>
              </a:ext>
            </a:extLst>
          </p:cNvPr>
          <p:cNvSpPr txBox="1"/>
          <p:nvPr/>
        </p:nvSpPr>
        <p:spPr>
          <a:xfrm>
            <a:off x="2002221" y="3042745"/>
            <a:ext cx="157655" cy="14188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en-US" sz="1400" dirty="0" err="1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EC77E2-81A8-4E3A-89A5-DBE08F2D2C91}"/>
              </a:ext>
            </a:extLst>
          </p:cNvPr>
          <p:cNvSpPr txBox="1"/>
          <p:nvPr/>
        </p:nvSpPr>
        <p:spPr>
          <a:xfrm>
            <a:off x="7987863" y="1981200"/>
            <a:ext cx="157655" cy="14478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en-US" sz="1400" dirty="0" err="1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58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Prevalence of Diabetes</a:t>
            </a:r>
            <a:br>
              <a:rPr lang="en-US" dirty="0"/>
            </a:br>
            <a:r>
              <a:rPr lang="en-US" sz="1800" b="0" dirty="0"/>
              <a:t>(Cass County, 2019)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Sources:	●	2019 PRC Community Health Survey, PRC, Inc. [Items 37, 140]</a:t>
            </a:r>
          </a:p>
          <a:p>
            <a:r>
              <a:rPr lang="en-US" dirty="0">
                <a:solidFill>
                  <a:schemeClr val="tx1"/>
                </a:solidFill>
              </a:rPr>
              <a:t>Notes:	●	Asked of all respondents.</a:t>
            </a:r>
          </a:p>
          <a:p>
            <a:r>
              <a:rPr lang="en-US" dirty="0">
                <a:solidFill>
                  <a:schemeClr val="tx1"/>
                </a:solidFill>
              </a:rPr>
              <a:t>	●	Hispanics can be of any race. Other race categories are non-Hispanic categorizations (e.g., “White” reflects non-Hispanic White respondents).</a:t>
            </a:r>
          </a:p>
          <a:p>
            <a:r>
              <a:rPr lang="en-US" dirty="0">
                <a:solidFill>
                  <a:schemeClr val="tx1"/>
                </a:solidFill>
              </a:rPr>
              <a:t>	●	Income categories reflect respondent's household income as a ratio to the federal poverty level (FPL) for their household size. “Low Income” includes households with incomes up to 200% of the federal poverty level; “Mid/High Income” includes households with incomes at 200% or more of the federal poverty level. </a:t>
            </a:r>
          </a:p>
          <a:p>
            <a:r>
              <a:rPr lang="en-US" dirty="0"/>
              <a:t>	● 	Excludes gestational diabetes (occurring only during pregnancy).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Demo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086109066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Down Arrow Callout 9">
            <a:extLst>
              <a:ext uri="{FF2B5EF4-FFF2-40B4-BE49-F238E27FC236}">
                <a16:creationId xmlns:a16="http://schemas.microsoft.com/office/drawing/2014/main" id="{F89A2663-05C6-46D6-A4BE-3AC6ED119BA1}"/>
              </a:ext>
            </a:extLst>
          </p:cNvPr>
          <p:cNvSpPr/>
          <p:nvPr/>
        </p:nvSpPr>
        <p:spPr>
          <a:xfrm>
            <a:off x="5943600" y="1988820"/>
            <a:ext cx="2663190" cy="89408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7123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200" dirty="0">
                <a:solidFill>
                  <a:srgbClr val="B71234"/>
                </a:solidFill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Another 7.3% of adults have been diagnosed with “pre-diabetes” or “borderline” diabetes.</a:t>
            </a:r>
            <a:endParaRPr lang="en-US" sz="1200" dirty="0">
              <a:solidFill>
                <a:srgbClr val="5A85D7"/>
              </a:solidFill>
              <a:latin typeface="Arial Narrow" panose="020B060602020203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34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767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Leading Causes of Death</a:t>
            </a:r>
            <a:br>
              <a:rPr lang="en-US" dirty="0"/>
            </a:br>
            <a:r>
              <a:rPr lang="en-US" sz="1800" b="0" dirty="0"/>
              <a:t>(Cass County, </a:t>
            </a:r>
            <a:r>
              <a:rPr lang="en-US" sz="1800" b="0" dirty="0">
                <a:solidFill>
                  <a:schemeClr val="tx1"/>
                </a:solidFill>
              </a:rPr>
              <a:t>2017</a:t>
            </a:r>
            <a:r>
              <a:rPr lang="en-US" sz="1800" b="0" dirty="0"/>
              <a:t>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Sources:	● 	CDC WONDER Online Query System. Centers for Disease Control and Prevention, Epidemiology Program Office, Division of Public Health Surveillance and Informatics. Data extracted July 2019.</a:t>
            </a:r>
          </a:p>
          <a:p>
            <a:r>
              <a:rPr lang="en-US" dirty="0"/>
              <a:t>Notes: 	● 	Deaths are coded using the Tenth Revision of the International Statistical Classification of Diseases and Related Health Problems (ICD-10). </a:t>
            </a:r>
          </a:p>
          <a:p>
            <a:r>
              <a:rPr lang="en-US" dirty="0"/>
              <a:t>	●	Lung disease is CLRD, or chronic lower respiratory disease.</a:t>
            </a:r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656041891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A0C185D6-9CD1-4C1E-BCE1-F4E8C9499713}"/>
              </a:ext>
            </a:extLst>
          </p:cNvPr>
          <p:cNvSpPr txBox="1"/>
          <p:nvPr/>
        </p:nvSpPr>
        <p:spPr>
          <a:xfrm>
            <a:off x="4934102" y="2428061"/>
            <a:ext cx="671331" cy="6366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#1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3C6EB35-CFC9-4DCC-8626-1B627DD0B4A0}"/>
              </a:ext>
            </a:extLst>
          </p:cNvPr>
          <p:cNvSpPr txBox="1"/>
          <p:nvPr/>
        </p:nvSpPr>
        <p:spPr>
          <a:xfrm>
            <a:off x="3985836" y="3735358"/>
            <a:ext cx="671331" cy="6366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#4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71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ubtitle 7">
            <a:extLst>
              <a:ext uri="{FF2B5EF4-FFF2-40B4-BE49-F238E27FC236}">
                <a16:creationId xmlns:a16="http://schemas.microsoft.com/office/drawing/2014/main" id="{CF3CE1C6-9C44-4581-AC01-3BE629697F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Sources:	●	2019 PRC Community Health Survey, PRC, Inc. [Items 41, 44, 129, 130]</a:t>
            </a:r>
          </a:p>
          <a:p>
            <a:r>
              <a:rPr lang="en-US" dirty="0"/>
              <a:t>	● 	Behavioral Risk Factor Surveillance System Survey Data. Atlanta, Georgia. United States Department of Health and Human Services, Centers for Disease Control and Prevention (CDC): 2017 Indiana data.</a:t>
            </a:r>
          </a:p>
          <a:p>
            <a:r>
              <a:rPr lang="en-US" dirty="0"/>
              <a:t>	● 	2017 PRC National Health Survey, PRC, Inc.</a:t>
            </a:r>
          </a:p>
          <a:p>
            <a:r>
              <a:rPr lang="en-US" dirty="0"/>
              <a:t>	●	US Department of Health and Human Services. Healthy People 2020. December 2010. http://www.healthypeople.gov  [Objectives HDS-5.1, HDS-7 ]</a:t>
            </a:r>
          </a:p>
          <a:p>
            <a:r>
              <a:rPr lang="en-US" dirty="0"/>
              <a:t>Notes:	● 	 Asked of all respondents.	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9" name="State/US">
            <a:extLst>
              <a:ext uri="{FF2B5EF4-FFF2-40B4-BE49-F238E27FC236}">
                <a16:creationId xmlns:a16="http://schemas.microsoft.com/office/drawing/2014/main" id="{588BC0D7-AA27-4FC6-8395-C973BD5D0A88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093044690"/>
              </p:ext>
            </p:extLst>
          </p:nvPr>
        </p:nvGraphicFramePr>
        <p:xfrm>
          <a:off x="457200" y="2111375"/>
          <a:ext cx="387667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US">
            <a:extLst>
              <a:ext uri="{FF2B5EF4-FFF2-40B4-BE49-F238E27FC236}">
                <a16:creationId xmlns:a16="http://schemas.microsoft.com/office/drawing/2014/main" id="{9EB8C4AC-4DC1-40FA-B6B3-A7DC04F676A2}"/>
              </a:ext>
            </a:extLst>
          </p:cNvPr>
          <p:cNvGraphicFramePr>
            <a:graphicFrameLocks noGrp="1"/>
          </p:cNvGraphicFramePr>
          <p:nvPr>
            <p:ph type="chart" sz="quarter" idx="14"/>
          </p:nvPr>
        </p:nvGraphicFramePr>
        <p:xfrm>
          <a:off x="4810125" y="2111375"/>
          <a:ext cx="387667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itle 4">
            <a:extLst>
              <a:ext uri="{FF2B5EF4-FFF2-40B4-BE49-F238E27FC236}">
                <a16:creationId xmlns:a16="http://schemas.microsoft.com/office/drawing/2014/main" id="{45E507AA-4CD6-4EC5-80E1-949A73594F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/>
              <a:t>Prevalence of </a:t>
            </a:r>
          </a:p>
          <a:p>
            <a:r>
              <a:rPr lang="en-US" sz="2000" dirty="0"/>
              <a:t>High Blood Pressure</a:t>
            </a:r>
            <a:br>
              <a:rPr lang="en-US" dirty="0"/>
            </a:b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Healthy People 2020 = 26.9% or Lower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CAC56CF2-6CF2-428C-ACE1-4FB4B8DEB4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000" dirty="0"/>
              <a:t>Prevalence of </a:t>
            </a:r>
          </a:p>
          <a:p>
            <a:r>
              <a:rPr lang="en-US" sz="2000" dirty="0"/>
              <a:t>High Blood Cholesterol</a:t>
            </a:r>
            <a:br>
              <a:rPr lang="en-US" dirty="0"/>
            </a:b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Healthy People 2020 = 13.5% or Lower</a:t>
            </a:r>
          </a:p>
        </p:txBody>
      </p:sp>
      <p:sp>
        <p:nvSpPr>
          <p:cNvPr id="25" name="Callout: Down Arrow 24">
            <a:extLst>
              <a:ext uri="{FF2B5EF4-FFF2-40B4-BE49-F238E27FC236}">
                <a16:creationId xmlns:a16="http://schemas.microsoft.com/office/drawing/2014/main" id="{E896BA48-B92A-41E9-89D5-8C074D5DD125}"/>
              </a:ext>
            </a:extLst>
          </p:cNvPr>
          <p:cNvSpPr/>
          <p:nvPr/>
        </p:nvSpPr>
        <p:spPr>
          <a:xfrm>
            <a:off x="810490" y="2334492"/>
            <a:ext cx="1223097" cy="1030506"/>
          </a:xfrm>
          <a:prstGeom prst="downArrowCallout">
            <a:avLst>
              <a:gd name="adj1" fmla="val 17157"/>
              <a:gd name="adj2" fmla="val 17157"/>
              <a:gd name="adj3" fmla="val 11274"/>
              <a:gd name="adj4" fmla="val 79193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Note that 94.0% of these adults are taking action (medication, diet, exercise) in order to control their condition.</a:t>
            </a:r>
          </a:p>
        </p:txBody>
      </p: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F33BAF2C-4220-4668-BB68-970D7A63659E}"/>
              </a:ext>
            </a:extLst>
          </p:cNvPr>
          <p:cNvSpPr/>
          <p:nvPr/>
        </p:nvSpPr>
        <p:spPr>
          <a:xfrm>
            <a:off x="5404252" y="2446307"/>
            <a:ext cx="1317020" cy="1212779"/>
          </a:xfrm>
          <a:prstGeom prst="downArrowCallout">
            <a:avLst>
              <a:gd name="adj1" fmla="val 17157"/>
              <a:gd name="adj2" fmla="val 17157"/>
              <a:gd name="adj3" fmla="val 11274"/>
              <a:gd name="adj4" fmla="val 79193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Note that 91.1% of these adults are taking action (medication, diet, exercise) in order to control their condition.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515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Infant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07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Infant Mortality Rate</a:t>
            </a:r>
            <a:br>
              <a:rPr lang="en-US" dirty="0"/>
            </a:br>
            <a:r>
              <a:rPr lang="en-US" sz="1800" b="0" dirty="0"/>
              <a:t>(Annual Average Infant Deaths per 1,000 Live Births, </a:t>
            </a:r>
            <a:r>
              <a:rPr lang="en-US" sz="1800" b="0" dirty="0">
                <a:solidFill>
                  <a:schemeClr val="tx1"/>
                </a:solidFill>
              </a:rPr>
              <a:t>2015-2017</a:t>
            </a:r>
            <a:r>
              <a:rPr lang="en-US" sz="1800" b="0" dirty="0"/>
              <a:t>)</a:t>
            </a:r>
            <a:br>
              <a:rPr lang="en-US" sz="1800" b="0" dirty="0"/>
            </a:b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Healthy People 2020 = 6.0 or Lower</a:t>
            </a:r>
            <a:endParaRPr lang="en-US" sz="16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Sources:	●	</a:t>
            </a:r>
            <a:r>
              <a:rPr lang="en-US" dirty="0">
                <a:solidFill>
                  <a:schemeClr val="tx1"/>
                </a:solidFill>
              </a:rPr>
              <a:t>CDC WONDER Online Query System. Centers for Disease Control and Prevention, National Center for Health Statistics, Division of Vital Statistics. </a:t>
            </a:r>
          </a:p>
          <a:p>
            <a:r>
              <a:rPr lang="en-US" dirty="0">
                <a:solidFill>
                  <a:schemeClr val="tx1"/>
                </a:solidFill>
              </a:rPr>
              <a:t>		Data extracted </a:t>
            </a:r>
            <a:r>
              <a:rPr lang="en-US" dirty="0"/>
              <a:t>July 2019.</a:t>
            </a:r>
          </a:p>
          <a:p>
            <a:r>
              <a:rPr lang="en-US" dirty="0"/>
              <a:t>	●	US Department of Health and Human Services. Healthy People 2020. December 2010. http://www.healthypeople.gov  [Objective MICH-1.3]</a:t>
            </a:r>
          </a:p>
          <a:p>
            <a:r>
              <a:rPr lang="en-US" dirty="0"/>
              <a:t>Notes:	●	Infant deaths include deaths of children under 1 year old.</a:t>
            </a:r>
          </a:p>
          <a:p>
            <a:r>
              <a:rPr lang="en-US" dirty="0"/>
              <a:t>	●	This indicator is relevant because high rates of infant mortality indicate the existence of broader issues pertaining to access to care and maternal and child health.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2e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990435405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9332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237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2295574"/>
            <a:ext cx="3081867" cy="46656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500 surveys across the service area: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Final sample weighted in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proportion to total population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Over 125 survey items;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25-30 minute interview.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Total sample size gives an overall maximum confidence interval of ± 4.4%.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0F8059-CEE3-47A5-A70D-F9FCB4C51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882" y="509621"/>
            <a:ext cx="3802183" cy="3074605"/>
          </a:xfrm>
          <a:prstGeom prst="rect">
            <a:avLst/>
          </a:prstGeom>
        </p:spPr>
      </p:pic>
      <p:graphicFrame>
        <p:nvGraphicFramePr>
          <p:cNvPr id="6" name="Chart Placeholder 16">
            <a:extLst>
              <a:ext uri="{FF2B5EF4-FFF2-40B4-BE49-F238E27FC236}">
                <a16:creationId xmlns:a16="http://schemas.microsoft.com/office/drawing/2014/main" id="{50378A83-68E3-46D7-9D9A-904A01F67D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136459"/>
              </p:ext>
            </p:extLst>
          </p:nvPr>
        </p:nvGraphicFramePr>
        <p:xfrm>
          <a:off x="3627783" y="4011562"/>
          <a:ext cx="5516217" cy="280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itle 4">
            <a:extLst>
              <a:ext uri="{FF2B5EF4-FFF2-40B4-BE49-F238E27FC236}">
                <a16:creationId xmlns:a16="http://schemas.microsoft.com/office/drawing/2014/main" id="{011BAB3D-428A-4F0C-87B7-5CC2DE82A930}"/>
              </a:ext>
            </a:extLst>
          </p:cNvPr>
          <p:cNvSpPr txBox="1">
            <a:spLocks/>
          </p:cNvSpPr>
          <p:nvPr/>
        </p:nvSpPr>
        <p:spPr>
          <a:xfrm>
            <a:off x="1182756" y="907293"/>
            <a:ext cx="2445027" cy="7635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8A618"/>
                </a:solidFill>
                <a:latin typeface="Arial"/>
                <a:ea typeface="+mn-ea"/>
                <a:cs typeface="+mn-cs"/>
              </a:rPr>
              <a:t>Population</a:t>
            </a:r>
            <a:br>
              <a:rPr lang="en-US" sz="3200" b="1" dirty="0">
                <a:solidFill>
                  <a:srgbClr val="58A618"/>
                </a:solidFill>
                <a:latin typeface="Arial"/>
                <a:ea typeface="+mn-ea"/>
                <a:cs typeface="+mn-cs"/>
              </a:rPr>
            </a:br>
            <a:r>
              <a:rPr lang="en-US" sz="3200" b="1" dirty="0">
                <a:solidFill>
                  <a:srgbClr val="58A618"/>
                </a:solidFill>
                <a:latin typeface="Arial"/>
                <a:ea typeface="+mn-ea"/>
                <a:cs typeface="+mn-cs"/>
              </a:rPr>
              <a:t>Survey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1BDC04-9259-4AFE-9771-FCF4139EF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047416"/>
            <a:ext cx="667136" cy="938234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30B40BFD-EA02-48B5-8921-B72A758082ED}"/>
              </a:ext>
            </a:extLst>
          </p:cNvPr>
          <p:cNvSpPr txBox="1">
            <a:spLocks/>
          </p:cNvSpPr>
          <p:nvPr/>
        </p:nvSpPr>
        <p:spPr>
          <a:xfrm>
            <a:off x="2575012" y="3584226"/>
            <a:ext cx="8229600" cy="11137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Population &amp; Survey Sample Characteristics</a:t>
            </a:r>
            <a:br>
              <a:rPr lang="en-US" sz="1400" b="1" dirty="0"/>
            </a:br>
            <a:r>
              <a:rPr lang="en-US" sz="1300" dirty="0"/>
              <a:t>(Cass County, 2019)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72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Unintentional Injuries: Age-Adjusted Mortality Trends</a:t>
            </a:r>
            <a:br>
              <a:rPr lang="en-US" dirty="0"/>
            </a:br>
            <a:r>
              <a:rPr lang="en-US" sz="1600" b="0" dirty="0"/>
              <a:t>(</a:t>
            </a:r>
            <a:r>
              <a:rPr lang="en-US" sz="1800" b="0" dirty="0"/>
              <a:t>Annual Average Deaths per 100,000 Population)</a:t>
            </a:r>
            <a:br>
              <a:rPr lang="en-US" sz="1800" b="0" dirty="0"/>
            </a:b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Healthy People 2020 = 36.4 or Lower</a:t>
            </a:r>
            <a:endParaRPr lang="en-US" sz="18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Sources:	● 	CDC WONDER Online Query System. Centers for Disease Control and Prevention, Epidemiology Program Office, Division of Public Health Surveillance and Informatics. Data extracted July 2019.</a:t>
            </a:r>
          </a:p>
          <a:p>
            <a:r>
              <a:rPr lang="en-US" dirty="0">
                <a:solidFill>
                  <a:schemeClr val="tx1"/>
                </a:solidFill>
              </a:rPr>
              <a:t>	●	US Department of Health and Human Services. Healthy People 2020. December 2010. http://www.healthypeople.gov  [Objective IVP-11]</a:t>
            </a:r>
          </a:p>
          <a:p>
            <a:r>
              <a:rPr lang="en-US" dirty="0">
                <a:solidFill>
                  <a:schemeClr val="tx1"/>
                </a:solidFill>
              </a:rPr>
              <a:t>Notes: 	● 	Deaths are coded using the Tenth Revision of the International Statistical Classification of Diseases and Related Health Problems (ICD-10).</a:t>
            </a:r>
          </a:p>
          <a:p>
            <a:r>
              <a:rPr lang="en-US" dirty="0">
                <a:solidFill>
                  <a:schemeClr val="tx1"/>
                </a:solidFill>
              </a:rPr>
              <a:t>	● 	Rates are per 100,000 population, age-adjusted to the 2000 US Standard Population.</a:t>
            </a:r>
          </a:p>
        </p:txBody>
      </p:sp>
      <p:graphicFrame>
        <p:nvGraphicFramePr>
          <p:cNvPr id="6" name="2eTrend"/>
          <p:cNvGraphicFramePr>
            <a:graphicFrameLocks noGrp="1"/>
          </p:cNvGraphicFramePr>
          <p:nvPr>
            <p:ph type="chart" sz="quarter" idx="13"/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404BF4F-E3F4-4C64-96E7-7DC37AF8F1DB}"/>
              </a:ext>
            </a:extLst>
          </p:cNvPr>
          <p:cNvSpPr txBox="1"/>
          <p:nvPr/>
        </p:nvSpPr>
        <p:spPr>
          <a:xfrm>
            <a:off x="7977352" y="2207173"/>
            <a:ext cx="157655" cy="14188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en-US" sz="1400" dirty="0" err="1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7E6FA6-0B99-4189-8042-D0722324C84F}"/>
              </a:ext>
            </a:extLst>
          </p:cNvPr>
          <p:cNvSpPr txBox="1"/>
          <p:nvPr/>
        </p:nvSpPr>
        <p:spPr>
          <a:xfrm>
            <a:off x="2081048" y="2746428"/>
            <a:ext cx="157655" cy="14188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en-US" sz="1400" dirty="0" err="1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2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ubtitle 7">
            <a:extLst>
              <a:ext uri="{FF2B5EF4-FFF2-40B4-BE49-F238E27FC236}">
                <a16:creationId xmlns:a16="http://schemas.microsoft.com/office/drawing/2014/main" id="{CF3CE1C6-9C44-4581-AC01-3BE629697F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Sources:	●	2019 PRC Community Health Survey, PRC, Inc. [Items 41, 44, 129, 130]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	● 	Behavioral Risk Factor Surveillance System Survey Data. Atlanta, Georgia. United States Department of Health and Human Services, Centers for Disease Control and Prevention (CDC): 2017 Indiana data.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	● 	2017 PRC National Health Survey, PRC, Inc.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	●	US Department of Health and Human Services. Healthy People 2020. December 2010. http://www.healthypeople.gov  [Objectives HDS-5.1, HDS-7 ]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Notes:	● 	 Asked of all respondents.	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9" name="State/US">
            <a:extLst>
              <a:ext uri="{FF2B5EF4-FFF2-40B4-BE49-F238E27FC236}">
                <a16:creationId xmlns:a16="http://schemas.microsoft.com/office/drawing/2014/main" id="{588BC0D7-AA27-4FC6-8395-C973BD5D0A88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790095985"/>
              </p:ext>
            </p:extLst>
          </p:nvPr>
        </p:nvGraphicFramePr>
        <p:xfrm>
          <a:off x="457200" y="2111375"/>
          <a:ext cx="387667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US">
            <a:extLst>
              <a:ext uri="{FF2B5EF4-FFF2-40B4-BE49-F238E27FC236}">
                <a16:creationId xmlns:a16="http://schemas.microsoft.com/office/drawing/2014/main" id="{9EB8C4AC-4DC1-40FA-B6B3-A7DC04F676A2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765730366"/>
              </p:ext>
            </p:extLst>
          </p:nvPr>
        </p:nvGraphicFramePr>
        <p:xfrm>
          <a:off x="4810125" y="2111375"/>
          <a:ext cx="387667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itle 4">
            <a:extLst>
              <a:ext uri="{FF2B5EF4-FFF2-40B4-BE49-F238E27FC236}">
                <a16:creationId xmlns:a16="http://schemas.microsoft.com/office/drawing/2014/main" id="{45E507AA-4CD6-4EC5-80E1-949A73594F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/>
              <a:t>Firearm-Related Deaths</a:t>
            </a:r>
          </a:p>
          <a:p>
            <a:r>
              <a:rPr lang="en-US" sz="2000" dirty="0"/>
              <a:t>(Age-Adjusted Death Rate)</a:t>
            </a:r>
            <a:br>
              <a:rPr lang="en-US" dirty="0"/>
            </a:b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Healthy People 2020 = 9.3 or Lower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CAC56CF2-6CF2-428C-ACE1-4FB4B8DEB4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000" dirty="0"/>
              <a:t>Motor Vehicle Crashes</a:t>
            </a:r>
          </a:p>
          <a:p>
            <a:r>
              <a:rPr lang="en-US" sz="2000" dirty="0"/>
              <a:t>(Age-Adjusted Death Rate)</a:t>
            </a:r>
            <a:br>
              <a:rPr lang="en-US" dirty="0"/>
            </a:b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Healthy People 2020 = 12.4 or Lower</a:t>
            </a:r>
          </a:p>
        </p:txBody>
      </p:sp>
      <p:sp>
        <p:nvSpPr>
          <p:cNvPr id="7" name="Down Arrow Callout 9">
            <a:extLst>
              <a:ext uri="{FF2B5EF4-FFF2-40B4-BE49-F238E27FC236}">
                <a16:creationId xmlns:a16="http://schemas.microsoft.com/office/drawing/2014/main" id="{C3208DAA-80D6-4DA1-AB10-AF52B1CE9C41}"/>
              </a:ext>
            </a:extLst>
          </p:cNvPr>
          <p:cNvSpPr/>
          <p:nvPr/>
        </p:nvSpPr>
        <p:spPr>
          <a:xfrm>
            <a:off x="5943600" y="5366015"/>
            <a:ext cx="2743200" cy="85095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7123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2"/>
                </a:solidFill>
                <a:latin typeface="Arial Narrow" panose="020B0606020202030204" pitchFamily="34" charset="0"/>
              </a:rPr>
              <a:t>25% of all leading causes of unintentional injury deaths were caused by motor vehicle crashes.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207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06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Placeholder 11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095734611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Prevalence of Kidney Disease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Sources:	●	2019 PRC Community Health Survey, PRC, Inc. [Item 30]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	● 	Behavioral Risk Factor Surveillance System Survey Data. Atlanta, Georgia. United States Department of Health and Human Services, Centers for Disease Control and Prevention (CDC): 2017 Indiana data.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	● 	2017 PRC National Health Survey, PRC, Inc.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Notes:	● 	Asked of all respondents.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9008" y="2057400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Cass County</a:t>
            </a:r>
          </a:p>
        </p:txBody>
      </p:sp>
      <p:graphicFrame>
        <p:nvGraphicFramePr>
          <p:cNvPr id="9" name="State/US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840710373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9D9E59D-DF35-4846-97B9-9752C1B1128B}"/>
              </a:ext>
            </a:extLst>
          </p:cNvPr>
          <p:cNvSpPr txBox="1"/>
          <p:nvPr/>
        </p:nvSpPr>
        <p:spPr>
          <a:xfrm>
            <a:off x="5418667" y="5493544"/>
            <a:ext cx="3431043" cy="79172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Particularly high among low income and seniors.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08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05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Suicide: Age-Adjusted Mortality Trends</a:t>
            </a:r>
            <a:br>
              <a:rPr lang="en-US" dirty="0"/>
            </a:br>
            <a:r>
              <a:rPr lang="en-US" sz="1800" b="0" dirty="0"/>
              <a:t>(Annual Average Deaths per 100,000 Population)</a:t>
            </a:r>
            <a:br>
              <a:rPr lang="en-US" sz="1800" b="0" dirty="0"/>
            </a:b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Healthy People 2020 = 10.2 or Lower</a:t>
            </a:r>
            <a:endParaRPr lang="en-US" sz="16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15950" y="5133301"/>
            <a:ext cx="8229600" cy="987552"/>
          </a:xfrm>
        </p:spPr>
        <p:txBody>
          <a:bodyPr>
            <a:normAutofit/>
          </a:bodyPr>
          <a:lstStyle/>
          <a:p>
            <a:r>
              <a:rPr lang="en-US" dirty="0"/>
              <a:t>Sources:	● 	CDC WONDER Online Query System. Centers for Disease Control and Prevention, Epidemiology Program Office, Division of Public Health Surveillance and Informatics. Data extracted July 2019.</a:t>
            </a:r>
          </a:p>
          <a:p>
            <a:r>
              <a:rPr lang="en-US" dirty="0"/>
              <a:t>	●	US Department of Health and Human Services. Healthy People 2020. December 2010. http://www.healthypeople.gov  [Objective MHMD-1]</a:t>
            </a:r>
          </a:p>
          <a:p>
            <a:r>
              <a:rPr lang="en-US" dirty="0"/>
              <a:t>Notes: 	● 	Deaths are coded using the Tenth Revision of the International Statistical Classification of Diseases and Related Health Problems (ICD-10).</a:t>
            </a:r>
          </a:p>
          <a:p>
            <a:r>
              <a:rPr lang="en-US" dirty="0"/>
              <a:t>	● 	Rates are per 100,000 population, age-adjusted to the 2000 US Standard Population.</a:t>
            </a:r>
          </a:p>
        </p:txBody>
      </p:sp>
      <p:graphicFrame>
        <p:nvGraphicFramePr>
          <p:cNvPr id="10" name="2eTrend"/>
          <p:cNvGraphicFramePr>
            <a:graphicFrameLocks noGrp="1"/>
          </p:cNvGraphicFramePr>
          <p:nvPr>
            <p:ph type="chart" sz="quarter" idx="13"/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0A96F11-4547-4D13-8307-43A2BD5DB24F}"/>
              </a:ext>
            </a:extLst>
          </p:cNvPr>
          <p:cNvSpPr txBox="1"/>
          <p:nvPr/>
        </p:nvSpPr>
        <p:spPr>
          <a:xfrm>
            <a:off x="7393087" y="2152934"/>
            <a:ext cx="157655" cy="115471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en-US" sz="1400" dirty="0" err="1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DEF3B-D49B-4C4C-860E-7FF4ABC4793A}"/>
              </a:ext>
            </a:extLst>
          </p:cNvPr>
          <p:cNvSpPr txBox="1"/>
          <p:nvPr/>
        </p:nvSpPr>
        <p:spPr>
          <a:xfrm>
            <a:off x="2755123" y="2772064"/>
            <a:ext cx="157655" cy="14188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en-US" sz="1400" dirty="0" err="1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1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Experience “Fair” or “Poor” Mental Health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Sources:	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Symbol"/>
              </a:rPr>
              <a:t>●	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2019 PRC Community Health Survey, PRC, Inc. [Item 99]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● 	2017 PRC National Health Survey, PRC, Inc.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Notes:	● 	Asked of all respondents.</a:t>
            </a:r>
          </a:p>
        </p:txBody>
      </p:sp>
      <p:graphicFrame>
        <p:nvGraphicFramePr>
          <p:cNvPr id="11" name="US"/>
          <p:cNvGraphicFramePr>
            <a:graphicFrameLocks noGrp="1"/>
          </p:cNvGraphicFramePr>
          <p:nvPr>
            <p:ph type="chart" sz="quarter" idx="13"/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Placeholder 11">
            <a:extLst>
              <a:ext uri="{FF2B5EF4-FFF2-40B4-BE49-F238E27FC236}">
                <a16:creationId xmlns:a16="http://schemas.microsoft.com/office/drawing/2014/main" id="{58312287-3561-44CD-B002-129C2CF1C1ED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304039744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8">
            <a:extLst>
              <a:ext uri="{FF2B5EF4-FFF2-40B4-BE49-F238E27FC236}">
                <a16:creationId xmlns:a16="http://schemas.microsoft.com/office/drawing/2014/main" id="{33898A73-9E2C-49F6-BEFE-7CF3E32E30C9}"/>
              </a:ext>
            </a:extLst>
          </p:cNvPr>
          <p:cNvSpPr txBox="1"/>
          <p:nvPr/>
        </p:nvSpPr>
        <p:spPr>
          <a:xfrm>
            <a:off x="6606233" y="2036859"/>
            <a:ext cx="1984672" cy="30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Cass County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F759D-FB8D-4D5A-B505-555EC2AEA4D8}"/>
              </a:ext>
            </a:extLst>
          </p:cNvPr>
          <p:cNvSpPr txBox="1"/>
          <p:nvPr/>
        </p:nvSpPr>
        <p:spPr>
          <a:xfrm>
            <a:off x="5628014" y="5297714"/>
            <a:ext cx="2962891" cy="97756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Arial Narrow" panose="020B0606020202030204" pitchFamily="34" charset="0"/>
              </a:rPr>
              <a:t>Overall, 25.0% of respondents have been diagnosed with a depressive disorder, higher than 2016 findings (14.6%).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4C43F3-B086-46E9-81B8-284E8411B5F5}"/>
              </a:ext>
            </a:extLst>
          </p:cNvPr>
          <p:cNvSpPr txBox="1"/>
          <p:nvPr/>
        </p:nvSpPr>
        <p:spPr>
          <a:xfrm>
            <a:off x="152400" y="6191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Would you say that in general your mental health is:  Excellent, Very Good, Good, Fair or Poor?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6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Have Experienced Symptoms of Chronic Depression</a:t>
            </a:r>
            <a:br>
              <a:rPr lang="en-US" dirty="0"/>
            </a:br>
            <a:r>
              <a:rPr lang="en-US" sz="1800" b="0" dirty="0"/>
              <a:t>(Cass County, 2019)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Sources:	●	2019 PRC Community Health Survey, PRC, Inc. [Item 100]</a:t>
            </a:r>
          </a:p>
          <a:p>
            <a:r>
              <a:rPr lang="en-US" dirty="0"/>
              <a:t>Notes:	●	Asked of all respondents.</a:t>
            </a:r>
          </a:p>
          <a:p>
            <a:r>
              <a:rPr lang="en-US" dirty="0"/>
              <a:t>	● 	Chronic depression includes periods of two or more years during which the respondent felt depressed or sad on most days, even if (s)he felt okay sometimes.</a:t>
            </a:r>
          </a:p>
          <a:p>
            <a:r>
              <a:rPr lang="en-US" dirty="0"/>
              <a:t>	●	Hispanics can be of any race. Other race categories are non-Hispanic categorizations (e.g., “White” reflects non-Hispanic White respondents).</a:t>
            </a:r>
          </a:p>
          <a:p>
            <a:r>
              <a:rPr lang="en-US" dirty="0"/>
              <a:t>	●	Income categories reflect respondent's household income as a ratio to the federal poverty level (FPL) for their household size. “Low Income” includes households with incomes up to 200% of the federal poverty level; “Mid/High Income” includes households with incomes at 200% or more of the federal poverty level. </a:t>
            </a:r>
          </a:p>
          <a:p>
            <a:endParaRPr lang="en-US" dirty="0"/>
          </a:p>
        </p:txBody>
      </p:sp>
      <p:graphicFrame>
        <p:nvGraphicFramePr>
          <p:cNvPr id="6" name="Demo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15163912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Placeholder 11">
            <a:extLst>
              <a:ext uri="{FF2B5EF4-FFF2-40B4-BE49-F238E27FC236}">
                <a16:creationId xmlns:a16="http://schemas.microsoft.com/office/drawing/2014/main" id="{7F7F3FD0-5CB6-4AE8-949E-329B279A3CDA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851390025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8">
            <a:extLst>
              <a:ext uri="{FF2B5EF4-FFF2-40B4-BE49-F238E27FC236}">
                <a16:creationId xmlns:a16="http://schemas.microsoft.com/office/drawing/2014/main" id="{5A1C08CB-6E5E-4D9C-BA22-63C6AEC86B63}"/>
              </a:ext>
            </a:extLst>
          </p:cNvPr>
          <p:cNvSpPr txBox="1"/>
          <p:nvPr/>
        </p:nvSpPr>
        <p:spPr>
          <a:xfrm>
            <a:off x="6606233" y="2008284"/>
            <a:ext cx="1984672" cy="30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Cass County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38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Perceive Most Days As “Extremely” or “Very” Stressful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Sources:	●	2019 PRC Community Health Survey,  PRC, Inc. [Item 190]</a:t>
            </a:r>
          </a:p>
          <a:p>
            <a:r>
              <a:rPr lang="en-US" dirty="0"/>
              <a:t>	● 	2017 PRC National Health Survey, PRC, Inc.</a:t>
            </a:r>
          </a:p>
          <a:p>
            <a:r>
              <a:rPr lang="en-US" dirty="0"/>
              <a:t>Notes:	● 	Asked of all respondents.</a:t>
            </a:r>
          </a:p>
        </p:txBody>
      </p:sp>
      <p:graphicFrame>
        <p:nvGraphicFramePr>
          <p:cNvPr id="10" name="US"/>
          <p:cNvGraphicFramePr>
            <a:graphicFrameLocks noGrp="1"/>
          </p:cNvGraphicFramePr>
          <p:nvPr>
            <p:ph type="chart" sz="quarter" idx="13"/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Placeholder 11">
            <a:extLst>
              <a:ext uri="{FF2B5EF4-FFF2-40B4-BE49-F238E27FC236}">
                <a16:creationId xmlns:a16="http://schemas.microsoft.com/office/drawing/2014/main" id="{A9F66CB2-A621-4FBC-A55F-5A39CCC4DF1B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734966749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8">
            <a:extLst>
              <a:ext uri="{FF2B5EF4-FFF2-40B4-BE49-F238E27FC236}">
                <a16:creationId xmlns:a16="http://schemas.microsoft.com/office/drawing/2014/main" id="{2F683C2F-5C93-4F0B-A72E-A2915760CD9C}"/>
              </a:ext>
            </a:extLst>
          </p:cNvPr>
          <p:cNvSpPr txBox="1"/>
          <p:nvPr/>
        </p:nvSpPr>
        <p:spPr>
          <a:xfrm>
            <a:off x="6606233" y="2008284"/>
            <a:ext cx="1984672" cy="30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Cass County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481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Currently Receiving Mental Health Treatment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Sources:	●	2019 PRC Community Health Survey,  PRC, Inc. [Items 103-104]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● 	2017 PRC National Health Survey, PRC, Inc.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Notes:	● 	Asked of all respondents.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● 	“Treatment” can include taking medications for mental health.</a:t>
            </a:r>
          </a:p>
        </p:txBody>
      </p:sp>
      <p:graphicFrame>
        <p:nvGraphicFramePr>
          <p:cNvPr id="15" name="US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607119363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EBD39AE-DE6B-4050-9606-C2F0FF9BA396}"/>
              </a:ext>
            </a:extLst>
          </p:cNvPr>
          <p:cNvSpPr/>
          <p:nvPr/>
        </p:nvSpPr>
        <p:spPr>
          <a:xfrm>
            <a:off x="6005689" y="5307699"/>
            <a:ext cx="2722535" cy="88807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2"/>
                </a:solidFill>
                <a:latin typeface="Arial Narrow" panose="020B0606020202030204" pitchFamily="34" charset="0"/>
              </a:rPr>
              <a:t>Note that 32.0% of Cass County adults have </a:t>
            </a:r>
            <a:r>
              <a:rPr lang="en-US" sz="1400" u="sng" dirty="0">
                <a:solidFill>
                  <a:schemeClr val="accent2"/>
                </a:solidFill>
                <a:latin typeface="Arial Narrow" panose="020B0606020202030204" pitchFamily="34" charset="0"/>
              </a:rPr>
              <a:t>ever sought help </a:t>
            </a:r>
            <a:r>
              <a:rPr lang="en-US" sz="1400" dirty="0">
                <a:solidFill>
                  <a:schemeClr val="accent2"/>
                </a:solidFill>
                <a:latin typeface="Arial Narrow" panose="020B0606020202030204" pitchFamily="34" charset="0"/>
              </a:rPr>
              <a:t>for a mental or emotional problem.</a:t>
            </a:r>
          </a:p>
        </p:txBody>
      </p:sp>
      <p:graphicFrame>
        <p:nvGraphicFramePr>
          <p:cNvPr id="6" name="Chart Placeholder 11">
            <a:extLst>
              <a:ext uri="{FF2B5EF4-FFF2-40B4-BE49-F238E27FC236}">
                <a16:creationId xmlns:a16="http://schemas.microsoft.com/office/drawing/2014/main" id="{5DC368AF-5C26-4F1C-A35A-5D85CA9C3DA5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777404703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79066AB-E916-4FDE-B2DB-4EB75A4426A1}"/>
              </a:ext>
            </a:extLst>
          </p:cNvPr>
          <p:cNvSpPr txBox="1"/>
          <p:nvPr/>
        </p:nvSpPr>
        <p:spPr>
          <a:xfrm>
            <a:off x="6619008" y="2057400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Cass County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381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indent="0" algn="l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dirty="0">
                <a:ln w="3175">
                  <a:noFill/>
                </a:ln>
                <a:solidFill>
                  <a:schemeClr val="accent4">
                    <a:lumMod val="50000"/>
                  </a:schemeClr>
                </a:solidFill>
              </a:rPr>
              <a:t>Presentation</a:t>
            </a:r>
          </a:p>
          <a:p>
            <a:pPr marL="514350" indent="-285750" algn="l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>
                <a:ln w="3175">
                  <a:noFill/>
                </a:ln>
                <a:solidFill>
                  <a:sysClr val="windowText" lastClr="000000"/>
                </a:solidFill>
              </a:rPr>
              <a:t>Represents just a fraction of the data collected through this assessment.</a:t>
            </a:r>
          </a:p>
          <a:p>
            <a:pPr marL="514350" indent="-285750" algn="l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>
                <a:ln w="3175">
                  <a:noFill/>
                </a:ln>
                <a:solidFill>
                  <a:sysClr val="windowText" lastClr="000000"/>
                </a:solidFill>
              </a:rPr>
              <a:t>Primarily focuses on areas of need ("Areas of Opportunity"); however, there were many positive findings for the area as well.</a:t>
            </a:r>
          </a:p>
          <a:p>
            <a:pPr marL="514350" indent="-285750" algn="l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>
                <a:ln w="3175">
                  <a:noFill/>
                </a:ln>
                <a:solidFill>
                  <a:sysClr val="windowText" lastClr="000000"/>
                </a:solidFill>
              </a:rPr>
              <a:t>Will allow for Q&amp;A at the end.</a:t>
            </a:r>
          </a:p>
          <a:p>
            <a:pPr marL="228600" indent="0" algn="l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dirty="0">
                <a:ln w="3175">
                  <a:noFill/>
                </a:ln>
                <a:solidFill>
                  <a:schemeClr val="accent4">
                    <a:lumMod val="50000"/>
                  </a:schemeClr>
                </a:solidFill>
              </a:rPr>
              <a:t>Prioritization</a:t>
            </a:r>
          </a:p>
          <a:p>
            <a:pPr marL="514350" indent="-285750" algn="l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>
                <a:ln w="3175">
                  <a:noFill/>
                </a:ln>
                <a:solidFill>
                  <a:sysClr val="windowText" lastClr="000000"/>
                </a:solidFill>
              </a:rPr>
              <a:t>During the second half of our meeting, you will be asked to participate in a prioritization exercise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Activities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817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75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Sources:	</a:t>
            </a:r>
            <a:r>
              <a:rPr lang="en-US" dirty="0">
                <a:sym typeface="Symbol"/>
              </a:rPr>
              <a:t>●	</a:t>
            </a:r>
            <a:r>
              <a:rPr lang="en-US" dirty="0"/>
              <a:t>2019 PRC Community Health Survey, PRC, Inc.</a:t>
            </a:r>
            <a:r>
              <a:rPr lang="en-US" dirty="0">
                <a:sym typeface="Symbol"/>
              </a:rPr>
              <a:t> [Items </a:t>
            </a:r>
            <a:r>
              <a:rPr lang="en-US" dirty="0">
                <a:solidFill>
                  <a:schemeClr val="tx1"/>
                </a:solidFill>
                <a:sym typeface="Symbol"/>
              </a:rPr>
              <a:t>155, 191]</a:t>
            </a:r>
          </a:p>
          <a:p>
            <a:r>
              <a:rPr lang="en-US" dirty="0"/>
              <a:t>	● 	Behavioral Risk Factor Surveillance System Survey Data. Atlanta, Georgia. United States Department of Health and Human Services, Centers for Disease Control and Prevention (CDC): 2017 Indiana data.</a:t>
            </a:r>
          </a:p>
          <a:p>
            <a:r>
              <a:rPr lang="en-US" dirty="0"/>
              <a:t>	● 	2017 PRC National Health Survey, PRC, Inc.</a:t>
            </a:r>
          </a:p>
          <a:p>
            <a:r>
              <a:rPr lang="en-US" dirty="0"/>
              <a:t>Notes:	</a:t>
            </a:r>
            <a:r>
              <a:rPr lang="en-US" dirty="0">
                <a:sym typeface="Symbol"/>
              </a:rPr>
              <a:t>●	Based on reported heights and weights, a</a:t>
            </a:r>
            <a:r>
              <a:rPr lang="en-US" dirty="0"/>
              <a:t>sked of all respondents.</a:t>
            </a:r>
          </a:p>
          <a:p>
            <a:r>
              <a:rPr lang="en-US" dirty="0"/>
              <a:t>	</a:t>
            </a:r>
            <a:r>
              <a:rPr lang="en-US" dirty="0">
                <a:sym typeface="Symbol"/>
              </a:rPr>
              <a:t>●	The definition of overweight is having a body mass index (BMI), a ratio of weight to height (kilograms divided by meters squared), greater than or equal to 25.0, regardless of gender. The definition for obesity is a BMI greater than or equal to 30.0.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3" name="State/US"/>
          <p:cNvGraphicFramePr>
            <a:graphicFrameLocks noGrp="1"/>
          </p:cNvGraphicFramePr>
          <p:nvPr>
            <p:ph type="chart" sz="quarter" idx="20"/>
            <p:extLst>
              <p:ext uri="{D42A27DB-BD31-4B8C-83A1-F6EECF244321}">
                <p14:modId xmlns:p14="http://schemas.microsoft.com/office/powerpoint/2010/main" val="3063530720"/>
              </p:ext>
            </p:extLst>
          </p:nvPr>
        </p:nvGraphicFramePr>
        <p:xfrm>
          <a:off x="457200" y="1992313"/>
          <a:ext cx="4040188" cy="318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4">
            <a:extLst>
              <a:ext uri="{FF2B5EF4-FFF2-40B4-BE49-F238E27FC236}">
                <a16:creationId xmlns:a16="http://schemas.microsoft.com/office/drawing/2014/main" id="{A3D6C5D3-A14D-499C-AC31-1245FD7D54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977900"/>
            <a:ext cx="4040188" cy="9159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Prevalence of Total Overweight (Overweight and Obese)</a:t>
            </a:r>
            <a:endParaRPr lang="en-US" sz="1800" b="0" dirty="0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410D61AE-FA72-44CA-87C3-10BF3FA2B2A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45025" y="977900"/>
            <a:ext cx="4040188" cy="915988"/>
          </a:xfrm>
        </p:spPr>
        <p:txBody>
          <a:bodyPr/>
          <a:lstStyle/>
          <a:p>
            <a:r>
              <a:rPr lang="en-US" dirty="0"/>
              <a:t>Prevalence of Obesity</a:t>
            </a:r>
            <a:br>
              <a:rPr lang="en-US" dirty="0"/>
            </a:b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Healthy People 2020 = 30.5% or Lower</a:t>
            </a:r>
            <a:endParaRPr lang="en-US" sz="1600" b="0" dirty="0"/>
          </a:p>
        </p:txBody>
      </p:sp>
      <p:graphicFrame>
        <p:nvGraphicFramePr>
          <p:cNvPr id="15" name="State/US">
            <a:extLst>
              <a:ext uri="{FF2B5EF4-FFF2-40B4-BE49-F238E27FC236}">
                <a16:creationId xmlns:a16="http://schemas.microsoft.com/office/drawing/2014/main" id="{9A10B455-C09E-4BFB-9CAA-48D55201BD0D}"/>
              </a:ext>
            </a:extLst>
          </p:cNvPr>
          <p:cNvGraphicFramePr>
            <a:graphicFrameLocks noGrp="1"/>
          </p:cNvGraphicFramePr>
          <p:nvPr>
            <p:ph type="chart" sz="quarter" idx="21"/>
            <p:extLst>
              <p:ext uri="{D42A27DB-BD31-4B8C-83A1-F6EECF244321}">
                <p14:modId xmlns:p14="http://schemas.microsoft.com/office/powerpoint/2010/main" val="1448147613"/>
              </p:ext>
            </p:extLst>
          </p:nvPr>
        </p:nvGraphicFramePr>
        <p:xfrm>
          <a:off x="4646612" y="1893888"/>
          <a:ext cx="4040188" cy="318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B596CB4-C811-4EB5-BB8F-CA2307D26364}"/>
              </a:ext>
            </a:extLst>
          </p:cNvPr>
          <p:cNvSpPr txBox="1"/>
          <p:nvPr/>
        </p:nvSpPr>
        <p:spPr>
          <a:xfrm>
            <a:off x="5150115" y="3633987"/>
            <a:ext cx="1011382" cy="107350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Significant increase since 2013 (31.4%).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456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Prevalence of Obesity</a:t>
            </a:r>
            <a:br>
              <a:rPr lang="en-US" dirty="0"/>
            </a:br>
            <a:r>
              <a:rPr lang="en-US" sz="1800" b="0" dirty="0">
                <a:latin typeface="+mj-lt"/>
              </a:rPr>
              <a:t>(Cass County, 2019)</a:t>
            </a:r>
            <a:br>
              <a:rPr lang="en-US" sz="1800" b="0" dirty="0">
                <a:latin typeface="+mj-lt"/>
              </a:rPr>
            </a:b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Healthy People 2020 = 30.5% or Lower</a:t>
            </a:r>
            <a:endParaRPr lang="en-US" sz="1800" b="0" dirty="0">
              <a:latin typeface="Arial Narrow" panose="020B060602020203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Sources:	</a:t>
            </a:r>
            <a:r>
              <a:rPr lang="en-US" dirty="0">
                <a:solidFill>
                  <a:schemeClr val="tx1"/>
                </a:solidFill>
                <a:sym typeface="Symbol"/>
              </a:rPr>
              <a:t>●	</a:t>
            </a:r>
            <a:r>
              <a:rPr lang="en-US" dirty="0">
                <a:solidFill>
                  <a:schemeClr val="tx1"/>
                </a:solidFill>
              </a:rPr>
              <a:t>2019 PRC Community Health Survey, PRC, Inc. [Item 154]</a:t>
            </a:r>
          </a:p>
          <a:p>
            <a:r>
              <a:rPr lang="en-US" dirty="0">
                <a:solidFill>
                  <a:schemeClr val="tx1"/>
                </a:solidFill>
              </a:rPr>
              <a:t>	●	US Department of Health and Human Services. Healthy People 2020. December 2010. http://www.healthypeople.gov  [Objective NWS-9]</a:t>
            </a:r>
          </a:p>
          <a:p>
            <a:r>
              <a:rPr lang="en-US" dirty="0">
                <a:solidFill>
                  <a:schemeClr val="tx1"/>
                </a:solidFill>
              </a:rPr>
              <a:t>Notes:	</a:t>
            </a:r>
            <a:r>
              <a:rPr lang="en-US" dirty="0">
                <a:solidFill>
                  <a:schemeClr val="tx1"/>
                </a:solidFill>
                <a:sym typeface="Symbol"/>
              </a:rPr>
              <a:t>●	Based on reported heights and weights, a</a:t>
            </a:r>
            <a:r>
              <a:rPr lang="en-US" dirty="0">
                <a:solidFill>
                  <a:schemeClr val="tx1"/>
                </a:solidFill>
              </a:rPr>
              <a:t>sked of all respondents.</a:t>
            </a:r>
          </a:p>
          <a:p>
            <a:r>
              <a:rPr lang="en-US" dirty="0">
                <a:solidFill>
                  <a:schemeClr val="tx1"/>
                </a:solidFill>
              </a:rPr>
              <a:t>	●	Hispanics can be of any race. Other race categories are non-Hispanic categorizations (e.g., “White” reflects non-Hispanic White respondents).</a:t>
            </a:r>
          </a:p>
          <a:p>
            <a:r>
              <a:rPr lang="en-US" dirty="0">
                <a:solidFill>
                  <a:schemeClr val="tx1"/>
                </a:solidFill>
              </a:rPr>
              <a:t>	●	Income categories reflect respondent's household income as a ratio to the federal poverty level (FPL) for their household size. “Low Income” includes households with incomes up to 200% of the federal poverty level; “Mid/High Income” includes households with incomes at 200% or more of the federal poverty level. 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  <a:sym typeface="Symbol"/>
              </a:rPr>
              <a:t>●	The definition of obesity is having a body mass index (BMI), a ratio of weight to height (kilograms divided by meters squared), greater than or equal to 30.0, regardless of gender.</a:t>
            </a:r>
            <a:endParaRPr lang="en-US" sz="900" dirty="0">
              <a:solidFill>
                <a:schemeClr val="tx1"/>
              </a:solidFill>
            </a:endParaRPr>
          </a:p>
        </p:txBody>
      </p:sp>
      <p:graphicFrame>
        <p:nvGraphicFramePr>
          <p:cNvPr id="9" name="Demo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321297114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8307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11"/>
          <p:cNvGraphicFramePr>
            <a:graphicFrameLocks noGrp="1"/>
          </p:cNvGraphicFramePr>
          <p:nvPr>
            <p:ph type="chart" sz="quarter" idx="14"/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Consume Five or More Servings of Fruits/Vegetables Per Day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Sources:	●	2019 PRC Community Health Survey, PRC, Inc. [Item 148]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● 	2017 PRC National Health Survey, PRC, Inc.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Notes:	● 	Asked of all respondents.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● 	For this issue, respondents were asked to recall their food intake on the previous day.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19008" y="2057400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Cass County</a:t>
            </a:r>
          </a:p>
        </p:txBody>
      </p:sp>
      <p:graphicFrame>
        <p:nvGraphicFramePr>
          <p:cNvPr id="12" name="US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976503899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BCD291D-97BC-4D3B-B660-B3E81F686A7C}"/>
              </a:ext>
            </a:extLst>
          </p:cNvPr>
          <p:cNvSpPr txBox="1"/>
          <p:nvPr/>
        </p:nvSpPr>
        <p:spPr>
          <a:xfrm>
            <a:off x="5574890" y="5493544"/>
            <a:ext cx="3028783" cy="79172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Consumption particularly low among men.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2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Insecurity</a:t>
            </a:r>
            <a:br>
              <a:rPr lang="en-US" dirty="0"/>
            </a:br>
            <a:r>
              <a:rPr lang="en-US" sz="1800" b="0" dirty="0"/>
              <a:t>(Cass County, 2019)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Sources:	●	2019 PRC Community Health Survey, PRC, Inc. [Item 149]</a:t>
            </a:r>
          </a:p>
          <a:p>
            <a:r>
              <a:rPr lang="en-US" dirty="0">
                <a:solidFill>
                  <a:schemeClr val="tx1"/>
                </a:solidFill>
              </a:rPr>
              <a:t>Notes:	●	Asked of all respondents.</a:t>
            </a:r>
          </a:p>
          <a:p>
            <a:r>
              <a:rPr lang="en-US" dirty="0"/>
              <a:t>	●	Hispanics can be of any race. Other race categories are non-Hispanic categorizations (e.g., “White” reflects non-Hispanic White respondents).</a:t>
            </a:r>
          </a:p>
          <a:p>
            <a:r>
              <a:rPr lang="en-US" dirty="0">
                <a:solidFill>
                  <a:schemeClr val="tx1"/>
                </a:solidFill>
              </a:rPr>
              <a:t>	●	Income categories reflect respondent's household income as a ratio to the federal poverty level (FPL) for their household size. “Low Income” includes households with incomes up to 200% of the federal poverty level; “Mid/High Income” includes households with incomes at 200% or more of the federal poverty level. </a:t>
            </a:r>
          </a:p>
          <a:p>
            <a:r>
              <a:rPr lang="en-US" dirty="0"/>
              <a:t>	● 	Includes adults who A) ran out of food at least once in the past year and/or B) worried about running out of food in the past year.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Demo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20577408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Placeholder 11">
            <a:extLst>
              <a:ext uri="{FF2B5EF4-FFF2-40B4-BE49-F238E27FC236}">
                <a16:creationId xmlns:a16="http://schemas.microsoft.com/office/drawing/2014/main" id="{43A7978C-CDBA-4523-A137-3B12262630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062964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8">
            <a:extLst>
              <a:ext uri="{FF2B5EF4-FFF2-40B4-BE49-F238E27FC236}">
                <a16:creationId xmlns:a16="http://schemas.microsoft.com/office/drawing/2014/main" id="{66F4B13F-5AF1-4A77-8645-6FF1CD8890F3}"/>
              </a:ext>
            </a:extLst>
          </p:cNvPr>
          <p:cNvSpPr txBox="1"/>
          <p:nvPr/>
        </p:nvSpPr>
        <p:spPr>
          <a:xfrm>
            <a:off x="6606233" y="2027334"/>
            <a:ext cx="1984672" cy="30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Cass County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434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Population With Recreation &amp; Fitness Facility Access</a:t>
            </a:r>
            <a:br>
              <a:rPr lang="en-US" dirty="0"/>
            </a:br>
            <a:r>
              <a:rPr lang="en-US" sz="1800" b="0" dirty="0"/>
              <a:t>(Number of Recreation &amp; Fitness Facilities per 100,000 Population, </a:t>
            </a:r>
            <a:r>
              <a:rPr lang="en-US" sz="1800" b="0" dirty="0">
                <a:solidFill>
                  <a:schemeClr val="tx1"/>
                </a:solidFill>
              </a:rPr>
              <a:t>2016</a:t>
            </a:r>
            <a:r>
              <a:rPr lang="en-US" sz="1800" b="0" dirty="0"/>
              <a:t>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Sources: 	●	US Census Bureau, County Business Patterns. Additional data analysis by CARES.</a:t>
            </a:r>
          </a:p>
          <a:p>
            <a:r>
              <a:rPr lang="en-US" dirty="0"/>
              <a:t>	●	Retrieved July 2019 from CARES Engagement Network at https://engagementnetwork.org.</a:t>
            </a:r>
          </a:p>
          <a:p>
            <a:r>
              <a:rPr lang="en-US" dirty="0"/>
              <a:t>Notes:	●	Recreation and fitness facilities are defined by North American Industry Classification System (NAICS) Code 713940 , which include </a:t>
            </a:r>
            <a:r>
              <a:rPr lang="en-US" i="1" dirty="0"/>
              <a:t>Establishments engaged in operating facilities which offer “exercise and other active physical fitness conditioning or recreational sports activities”. Examples include athletic clubs, gymnasiums, dance centers, tennis clubs, and swimming pools. </a:t>
            </a:r>
            <a:r>
              <a:rPr lang="en-US" dirty="0"/>
              <a:t>This indicator is relevant because access to recreation and fitness facilities encourages physical activity and other healthy behaviors.</a:t>
            </a:r>
          </a:p>
        </p:txBody>
      </p:sp>
      <p:graphicFrame>
        <p:nvGraphicFramePr>
          <p:cNvPr id="9" name="2e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826547327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3872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General Health Status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Areas of Opportunity</a:t>
            </a:r>
          </a:p>
          <a:p>
            <a:pPr marL="6286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 to Health Services</a:t>
            </a:r>
          </a:p>
          <a:p>
            <a:pPr marL="6286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Cancer</a:t>
            </a:r>
          </a:p>
          <a:p>
            <a:pPr marL="6286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Diabetes</a:t>
            </a:r>
          </a:p>
          <a:p>
            <a:pPr marL="6286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Heart Disease &amp; Stroke</a:t>
            </a:r>
          </a:p>
          <a:p>
            <a:pPr marL="6286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Infant Health</a:t>
            </a:r>
          </a:p>
          <a:p>
            <a:pPr marL="6286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Injury &amp; Violence</a:t>
            </a:r>
          </a:p>
          <a:p>
            <a:pPr marL="6286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Kidney Disease</a:t>
            </a:r>
          </a:p>
          <a:p>
            <a:pPr marL="6286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Mental Health</a:t>
            </a:r>
          </a:p>
          <a:p>
            <a:pPr marL="6286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Nutrition, Physical Activity &amp; Weight</a:t>
            </a:r>
          </a:p>
          <a:p>
            <a:pPr marL="6286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Potentially Disabling Conditions</a:t>
            </a:r>
          </a:p>
          <a:p>
            <a:pPr marL="6286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Respiratory Diseases</a:t>
            </a:r>
          </a:p>
          <a:p>
            <a:pPr marL="6286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Substance Abuse</a:t>
            </a:r>
          </a:p>
          <a:p>
            <a:pPr marL="6286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Tobacco 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 &amp; 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763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Alzheimer’s Disease: Age-Adjusted Mortality Trends</a:t>
            </a:r>
            <a:br>
              <a:rPr lang="en-US" dirty="0"/>
            </a:br>
            <a:r>
              <a:rPr lang="en-US" sz="1800" b="0" dirty="0"/>
              <a:t>(Annual Average Deaths per 100,000 Population)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Sources:	● 	CDC WONDER Online Query System. Centers for Disease Control and Prevention, Epidemiology Program Office, Division of Public Health Surveillance and Informatics. Data extracted July 2019.</a:t>
            </a:r>
          </a:p>
          <a:p>
            <a:r>
              <a:rPr lang="en-US" dirty="0">
                <a:solidFill>
                  <a:schemeClr val="tx1"/>
                </a:solidFill>
              </a:rPr>
              <a:t>Notes: 	● 	Deaths are coded using the Tenth Revision of the International Statistical Classification of Diseases and Related Health Problems (ICD-10). </a:t>
            </a:r>
          </a:p>
          <a:p>
            <a:r>
              <a:rPr lang="en-US" dirty="0">
                <a:solidFill>
                  <a:schemeClr val="tx1"/>
                </a:solidFill>
              </a:rPr>
              <a:t>	● 	Rates are per 100,000 population, age-adjusted to the 2000 US Standard Population.</a:t>
            </a:r>
          </a:p>
        </p:txBody>
      </p:sp>
      <p:graphicFrame>
        <p:nvGraphicFramePr>
          <p:cNvPr id="9" name="2eTrend"/>
          <p:cNvGraphicFramePr>
            <a:graphicFrameLocks noGrp="1"/>
          </p:cNvGraphicFramePr>
          <p:nvPr>
            <p:ph type="chart" sz="quarter" idx="13"/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B0E3457-BB1F-40F6-BB49-49D6A1819296}"/>
              </a:ext>
            </a:extLst>
          </p:cNvPr>
          <p:cNvSpPr txBox="1"/>
          <p:nvPr/>
        </p:nvSpPr>
        <p:spPr>
          <a:xfrm>
            <a:off x="2081048" y="2742494"/>
            <a:ext cx="157655" cy="14188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en-US" sz="1400" dirty="0" err="1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5987CA-3351-4B1F-8843-9ED2C88AB876}"/>
              </a:ext>
            </a:extLst>
          </p:cNvPr>
          <p:cNvSpPr txBox="1"/>
          <p:nvPr/>
        </p:nvSpPr>
        <p:spPr>
          <a:xfrm>
            <a:off x="7968567" y="2239802"/>
            <a:ext cx="157655" cy="14188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en-US" sz="1400" dirty="0" err="1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2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 as Caregiver to a Friend or Relative</a:t>
            </a:r>
            <a:br>
              <a:rPr lang="en-US" dirty="0"/>
            </a:br>
            <a:r>
              <a:rPr lang="en-US" dirty="0"/>
              <a:t>with a Health Problem, Long-Term Illness, or Disability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Sources:	</a:t>
            </a:r>
            <a:r>
              <a:rPr lang="en-US" dirty="0">
                <a:sym typeface="Symbol"/>
              </a:rPr>
              <a:t>●	</a:t>
            </a:r>
            <a:r>
              <a:rPr lang="en-US" dirty="0"/>
              <a:t>2019 PRC Community Health Survey, PRC, Inc. [Items 111-112]</a:t>
            </a:r>
          </a:p>
          <a:p>
            <a:r>
              <a:rPr lang="en-US" dirty="0"/>
              <a:t>	● 	2017 PRC National Health Survey, PRC, Inc.</a:t>
            </a:r>
          </a:p>
          <a:p>
            <a:r>
              <a:rPr lang="en-US" dirty="0"/>
              <a:t>Notes:	● 	Asked of all respondents.</a:t>
            </a:r>
          </a:p>
        </p:txBody>
      </p:sp>
      <p:graphicFrame>
        <p:nvGraphicFramePr>
          <p:cNvPr id="11" name="US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103097332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Down Arrow Callout 9"/>
          <p:cNvSpPr/>
          <p:nvPr/>
        </p:nvSpPr>
        <p:spPr>
          <a:xfrm>
            <a:off x="1221936" y="1999627"/>
            <a:ext cx="1992316" cy="1754356"/>
          </a:xfrm>
          <a:prstGeom prst="downArrowCallout">
            <a:avLst>
              <a:gd name="adj1" fmla="val 12711"/>
              <a:gd name="adj2" fmla="val 13318"/>
              <a:gd name="adj3" fmla="val 13273"/>
              <a:gd name="adj4" fmla="val 81419"/>
            </a:avLst>
          </a:prstGeom>
          <a:solidFill>
            <a:srgbClr val="FFFFFF"/>
          </a:solidFill>
          <a:ln w="12700" cap="flat" cmpd="sng" algn="ctr">
            <a:solidFill>
              <a:srgbClr val="B7123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The top health issues affecting those receiving their care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Old age/frailty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Dementia/cognitive impairment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Heart disease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Mobility issues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Mental illness (anxiety, depression)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Cancer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Diabetes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 Narrow" panose="020B060602020203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hart Placeholder 11">
            <a:extLst>
              <a:ext uri="{FF2B5EF4-FFF2-40B4-BE49-F238E27FC236}">
                <a16:creationId xmlns:a16="http://schemas.microsoft.com/office/drawing/2014/main" id="{B074EFDD-B10E-4CB5-87F7-9D87706679B9}"/>
              </a:ext>
            </a:extLst>
          </p:cNvPr>
          <p:cNvGraphicFramePr>
            <a:graphicFrameLocks noGrp="1"/>
          </p:cNvGraphicFramePr>
          <p:nvPr>
            <p:ph type="chart" sz="quarter" idx="14"/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8">
            <a:extLst>
              <a:ext uri="{FF2B5EF4-FFF2-40B4-BE49-F238E27FC236}">
                <a16:creationId xmlns:a16="http://schemas.microsoft.com/office/drawing/2014/main" id="{E07A827C-2ACD-477F-9D41-88D74FEE5702}"/>
              </a:ext>
            </a:extLst>
          </p:cNvPr>
          <p:cNvSpPr txBox="1"/>
          <p:nvPr/>
        </p:nvSpPr>
        <p:spPr>
          <a:xfrm>
            <a:off x="6606233" y="2027334"/>
            <a:ext cx="1984672" cy="30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Cass County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50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99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Informant Input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37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CLRD: Age-Adjusted Mortality</a:t>
            </a:r>
            <a:br>
              <a:rPr lang="en-US" dirty="0"/>
            </a:br>
            <a:r>
              <a:rPr lang="en-US" sz="1800" b="0" dirty="0">
                <a:solidFill>
                  <a:schemeClr val="tx1"/>
                </a:solidFill>
              </a:rPr>
              <a:t>(2015-2017 Annual Average Deaths per 100,000 Population)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Sources:	● 	CDC WONDER Online Query System. Centers for Disease Control and Prevention, Epidemiology Program Office, Division of Public Health Surveillance and 	 Informatics. Data extracted July 2019.</a:t>
            </a:r>
          </a:p>
          <a:p>
            <a:r>
              <a:rPr lang="en-US" dirty="0"/>
              <a:t>Notes: 	● 	Deaths are coded using the Tenth Revision of the International Statistical Classification of Diseases and Related Health Problems (ICD-10). </a:t>
            </a:r>
          </a:p>
          <a:p>
            <a:r>
              <a:rPr lang="en-US" dirty="0"/>
              <a:t>	● 	Rates are per 100,000 population, age-adjusted to the 2000 US Standard Population.</a:t>
            </a:r>
          </a:p>
          <a:p>
            <a:r>
              <a:rPr lang="en-US" dirty="0"/>
              <a:t>	●	CLRD is chronic lower respiratory disease.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2e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86945486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2369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2E906A7-D2D2-4C6E-9D5A-07D572598F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922748"/>
              </p:ext>
            </p:extLst>
          </p:nvPr>
        </p:nvGraphicFramePr>
        <p:xfrm>
          <a:off x="4472685" y="1458013"/>
          <a:ext cx="1510299" cy="132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1BAF7DF-C893-49FC-B4EC-20A89BC579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7423005"/>
              </p:ext>
            </p:extLst>
          </p:nvPr>
        </p:nvGraphicFramePr>
        <p:xfrm>
          <a:off x="6662800" y="1458013"/>
          <a:ext cx="1510299" cy="132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77121BC-58C6-463C-911A-2B5EC2EB880F}"/>
              </a:ext>
            </a:extLst>
          </p:cNvPr>
          <p:cNvSpPr txBox="1"/>
          <p:nvPr/>
        </p:nvSpPr>
        <p:spPr>
          <a:xfrm>
            <a:off x="833919" y="1524421"/>
            <a:ext cx="3010327" cy="1254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Prevalence of Chronic Obstructive Pulmonary Disease (COPD)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Significantly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higher than 2013.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12E82B-8783-4A0F-B4D6-E243365FFFE8}"/>
              </a:ext>
            </a:extLst>
          </p:cNvPr>
          <p:cNvSpPr txBox="1"/>
          <p:nvPr/>
        </p:nvSpPr>
        <p:spPr>
          <a:xfrm>
            <a:off x="383822" y="4803494"/>
            <a:ext cx="3460425" cy="1443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r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Ever had Pneumonia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Vaccine </a:t>
            </a:r>
            <a:r>
              <a:rPr lang="en-US" sz="14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(Older Adults 65+)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1E1389-AE72-42C7-8607-DA0A0B2952D9}"/>
              </a:ext>
            </a:extLst>
          </p:cNvPr>
          <p:cNvSpPr txBox="1"/>
          <p:nvPr/>
        </p:nvSpPr>
        <p:spPr>
          <a:xfrm>
            <a:off x="499165" y="3176683"/>
            <a:ext cx="3345082" cy="135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Flu Vaccination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in Past Year (Older Adults 65+)</a:t>
            </a:r>
          </a:p>
          <a:p>
            <a:pPr lvl="0" algn="r">
              <a:defRPr/>
            </a:pPr>
            <a:r>
              <a:rPr lang="en-US" sz="1400" i="1" dirty="0">
                <a:solidFill>
                  <a:srgbClr val="A71930"/>
                </a:solidFill>
                <a:latin typeface="Arial Narrow" panose="020B0606020202030204" pitchFamily="34" charset="0"/>
              </a:rPr>
              <a:t>Significantly lower than US.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A7193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1BE48B-8936-4B4F-BF86-A58FEAFDE549}"/>
              </a:ext>
            </a:extLst>
          </p:cNvPr>
          <p:cNvSpPr txBox="1"/>
          <p:nvPr/>
        </p:nvSpPr>
        <p:spPr>
          <a:xfrm>
            <a:off x="3483979" y="807808"/>
            <a:ext cx="3345083" cy="43604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Primary Service Area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376F40-7CB9-418C-8DB6-777F2CCC6C01}"/>
              </a:ext>
            </a:extLst>
          </p:cNvPr>
          <p:cNvSpPr txBox="1"/>
          <p:nvPr/>
        </p:nvSpPr>
        <p:spPr>
          <a:xfrm>
            <a:off x="6465879" y="807809"/>
            <a:ext cx="1904140" cy="43604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US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1CFFADF3-2779-406B-B9EC-09DFC8D36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352965"/>
              </p:ext>
            </p:extLst>
          </p:nvPr>
        </p:nvGraphicFramePr>
        <p:xfrm>
          <a:off x="4472685" y="4926119"/>
          <a:ext cx="1510299" cy="132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A8E358D5-26CE-4DB8-89B8-AD78241F61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590565"/>
              </p:ext>
            </p:extLst>
          </p:nvPr>
        </p:nvGraphicFramePr>
        <p:xfrm>
          <a:off x="6662800" y="4926119"/>
          <a:ext cx="1510299" cy="132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38CF8D5-3041-48DD-A8E4-D748F8EA42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041087"/>
              </p:ext>
            </p:extLst>
          </p:nvPr>
        </p:nvGraphicFramePr>
        <p:xfrm>
          <a:off x="4472685" y="3207450"/>
          <a:ext cx="1510299" cy="132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CB7A294C-E383-4710-91DB-E58EDE1E85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0808274"/>
              </p:ext>
            </p:extLst>
          </p:nvPr>
        </p:nvGraphicFramePr>
        <p:xfrm>
          <a:off x="6685321" y="3176683"/>
          <a:ext cx="1510299" cy="132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5974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Graphic spid="18" grpId="0">
        <p:bldAsOne/>
      </p:bldGraphic>
      <p:bldGraphic spid="19" grpId="0">
        <p:bldAsOne/>
      </p:bldGraphic>
      <p:bldGraphic spid="20" grpId="0">
        <p:bldAsOne/>
      </p:bldGraphic>
      <p:bldGraphic spid="21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674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Placeholder 11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91200846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Illicit Drug Use in the Past Month</a:t>
            </a:r>
            <a:br>
              <a:rPr lang="en-US" dirty="0"/>
            </a:b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Healthy People 2020 = 7.1% or Lower</a:t>
            </a:r>
            <a:endParaRPr lang="en-US" sz="16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Sources:	●	2019 PRC Community Health Survey,  PRC, Inc. [Item 59]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● 	2017 PRC National Health Survey, PRC, Inc.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●	US Department of Health and Human Services. Healthy People 2020. December 2010. http://www.healthypeople.gov  [Objective SA-13.3]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Notes:	● 	Asked of all respondents.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19008" y="2057400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Cass County</a:t>
            </a:r>
          </a:p>
        </p:txBody>
      </p:sp>
      <p:graphicFrame>
        <p:nvGraphicFramePr>
          <p:cNvPr id="12" name="US"/>
          <p:cNvGraphicFramePr>
            <a:graphicFrameLocks noGrp="1"/>
          </p:cNvGraphicFramePr>
          <p:nvPr>
            <p:ph type="chart" sz="quarter" idx="13"/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50CC762-85C8-49AB-8364-E7A3C44C5ADC}"/>
              </a:ext>
            </a:extLst>
          </p:cNvPr>
          <p:cNvSpPr txBox="1"/>
          <p:nvPr/>
        </p:nvSpPr>
        <p:spPr>
          <a:xfrm>
            <a:off x="4957011" y="5493544"/>
            <a:ext cx="3892700" cy="79172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Report of illicit drug use particularly high among women, younger adults, middle/high income and White residents.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4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Life Has Been Negatively Affected</a:t>
            </a:r>
            <a:br>
              <a:rPr lang="en-US" dirty="0"/>
            </a:br>
            <a:r>
              <a:rPr lang="en-US" dirty="0"/>
              <a:t>by Substance Abuse (by Self or Someone Else)</a:t>
            </a:r>
            <a:br>
              <a:rPr lang="en-US" dirty="0"/>
            </a:br>
            <a:r>
              <a:rPr lang="en-US" sz="1800" b="0" dirty="0"/>
              <a:t>(Cass County, 2019)</a:t>
            </a:r>
            <a:endParaRPr lang="en-US" sz="16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Sources:	●	2019 PRC Community Health Survey, PRC, Inc. [Item 195]</a:t>
            </a:r>
          </a:p>
          <a:p>
            <a:r>
              <a:rPr lang="en-US" dirty="0">
                <a:solidFill>
                  <a:schemeClr val="tx1"/>
                </a:solidFill>
              </a:rPr>
              <a:t>Notes:	●	Asked of all respondents.</a:t>
            </a:r>
          </a:p>
          <a:p>
            <a:r>
              <a:rPr lang="en-US" dirty="0"/>
              <a:t>	●	Includes response of “a great deal,” “somewhat,” and “a little.”</a:t>
            </a:r>
          </a:p>
          <a:p>
            <a:r>
              <a:rPr lang="en-US" dirty="0">
                <a:solidFill>
                  <a:schemeClr val="tx1"/>
                </a:solidFill>
              </a:rPr>
              <a:t>	●	Hispanics can be of any race. Other race categories are non-Hispanic categorizations (e.g., “White” reflects non-Hispanic White respondents).</a:t>
            </a:r>
          </a:p>
          <a:p>
            <a:r>
              <a:rPr lang="en-US" dirty="0">
                <a:solidFill>
                  <a:schemeClr val="tx1"/>
                </a:solidFill>
              </a:rPr>
              <a:t>	●	Income categories reflect respondent's household income as a ratio to the federal poverty level (FPL) for their household size. “Low Income” includes households with incomes up to 200% of the federal poverty level; “Mid/High Income” includes households with incomes at 200% or more of the federal poverty level. </a:t>
            </a:r>
          </a:p>
        </p:txBody>
      </p:sp>
      <p:graphicFrame>
        <p:nvGraphicFramePr>
          <p:cNvPr id="6" name="Demo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068480816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Placeholder 11">
            <a:extLst>
              <a:ext uri="{FF2B5EF4-FFF2-40B4-BE49-F238E27FC236}">
                <a16:creationId xmlns:a16="http://schemas.microsoft.com/office/drawing/2014/main" id="{AF3B149B-F8CD-4D3A-8B5B-DBD0EC0B26F5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695900897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D9A0B1E-73BA-4698-A0E9-EED081870611}"/>
              </a:ext>
            </a:extLst>
          </p:cNvPr>
          <p:cNvSpPr txBox="1"/>
          <p:nvPr/>
        </p:nvSpPr>
        <p:spPr>
          <a:xfrm>
            <a:off x="6606233" y="2017809"/>
            <a:ext cx="1984672" cy="30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Cass County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162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5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Placeholder 11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139106818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Current Smokers</a:t>
            </a:r>
            <a:br>
              <a:rPr lang="en-US" dirty="0"/>
            </a:b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Healthy People 2020 = 12.0% or Lower</a:t>
            </a:r>
            <a:endParaRPr lang="en-US" sz="16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Sources:	●	2019 PRC Community Health Survey, PRC, Inc. [Item 193]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	● 	Behavioral Risk Factor Surveillance System Survey Data. Atlanta, Georgia. United States Department of Health and Human Services, Centers for Disease Control and Prevention (CDC): 2017 Indiana data.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	● 	2017 PRC National Health Survey, PRC, Inc.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	●	US Department of Health and Human Services. Healthy People 2020. December 2010. http://www.healthypeople.gov  [Objective TU-1.1]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Notes:	●	Asked of all respondents.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	●	Includes regular and occasional smokers (those who smoke cigarettes every day or on some days).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19008" y="2057400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Cass County</a:t>
            </a:r>
          </a:p>
        </p:txBody>
      </p:sp>
      <p:graphicFrame>
        <p:nvGraphicFramePr>
          <p:cNvPr id="11" name="State/US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74044494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5D1BC8E-5E50-4086-B805-5036009AAA5C}"/>
              </a:ext>
            </a:extLst>
          </p:cNvPr>
          <p:cNvSpPr txBox="1"/>
          <p:nvPr/>
        </p:nvSpPr>
        <p:spPr>
          <a:xfrm>
            <a:off x="5486401" y="5493544"/>
            <a:ext cx="3363310" cy="79172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Highest among men, adults under 65, and </a:t>
            </a:r>
          </a:p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low income residents.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0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11"/>
          <p:cNvGraphicFramePr>
            <a:graphicFrameLocks noGrp="1"/>
          </p:cNvGraphicFramePr>
          <p:nvPr>
            <p:ph type="chart" sz="quarter" idx="14"/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Member of Household Smokes at Home</a:t>
            </a:r>
            <a:endParaRPr lang="en-US" sz="16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Sources:	●	2019 PRC Community Health Survey, PRC, Inc. [Items 52, 161-162]</a:t>
            </a:r>
          </a:p>
          <a:p>
            <a:r>
              <a:rPr lang="en-US" dirty="0">
                <a:solidFill>
                  <a:schemeClr val="tx1"/>
                </a:solidFill>
              </a:rPr>
              <a:t>	● 	2017 PRC National Health Survey, PRC, Inc.</a:t>
            </a:r>
          </a:p>
          <a:p>
            <a:r>
              <a:rPr lang="en-US" dirty="0">
                <a:solidFill>
                  <a:schemeClr val="tx1"/>
                </a:solidFill>
              </a:rPr>
              <a:t>Notes:	● 	Asked of all respondents.	</a:t>
            </a:r>
          </a:p>
          <a:p>
            <a:r>
              <a:rPr lang="en-US" dirty="0">
                <a:solidFill>
                  <a:schemeClr val="tx1"/>
                </a:solidFill>
              </a:rPr>
              <a:t>	● 	“Smokes at home” refers to someone smoking cigarettes, cigars, or a pipe in the home an average of four or more times per week in the past month.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19008" y="2057400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Cass County</a:t>
            </a:r>
          </a:p>
        </p:txBody>
      </p:sp>
      <p:graphicFrame>
        <p:nvGraphicFramePr>
          <p:cNvPr id="11" name="US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570682812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Down Arrow Callout 8"/>
          <p:cNvSpPr/>
          <p:nvPr/>
        </p:nvSpPr>
        <p:spPr>
          <a:xfrm>
            <a:off x="1279951" y="2695408"/>
            <a:ext cx="1870986" cy="1238667"/>
          </a:xfrm>
          <a:prstGeom prst="downArrowCallout">
            <a:avLst>
              <a:gd name="adj1" fmla="val 13784"/>
              <a:gd name="adj2" fmla="val 15038"/>
              <a:gd name="adj3" fmla="val 17536"/>
              <a:gd name="adj4" fmla="val 71971"/>
            </a:avLst>
          </a:prstGeom>
          <a:solidFill>
            <a:srgbClr val="FFFFFF"/>
          </a:solidFill>
          <a:ln w="12700" cap="flat" cmpd="sng" algn="ctr">
            <a:solidFill>
              <a:srgbClr val="B7123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15.1% among households with children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B71234"/>
              </a:solidFill>
              <a:effectLst/>
              <a:uLnTx/>
              <a:uFillTx/>
              <a:latin typeface="Arial Narrow" panose="020B060602020203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6.0% among nonsmokers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 Narrow" panose="020B060602020203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94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Q &amp; 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4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Prioritization Exercise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40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752475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Key Informants:</a:t>
            </a:r>
            <a:br>
              <a:rPr lang="en-US"/>
            </a:br>
            <a:r>
              <a:rPr lang="en-US"/>
              <a:t>Top Health Issues Identified as Problems in the Community</a:t>
            </a:r>
            <a:endParaRPr lang="en-US" dirty="0"/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629048606"/>
              </p:ext>
            </p:extLst>
          </p:nvPr>
        </p:nvGraphicFramePr>
        <p:xfrm>
          <a:off x="457200" y="1456267"/>
          <a:ext cx="8229600" cy="499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 descr="Customer review">
            <a:extLst>
              <a:ext uri="{FF2B5EF4-FFF2-40B4-BE49-F238E27FC236}">
                <a16:creationId xmlns:a16="http://schemas.microsoft.com/office/drawing/2014/main" id="{AC0B5D0E-7F59-40D3-A38F-56AC3C018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7708" y="5113623"/>
            <a:ext cx="1256058" cy="12560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739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634B1CAF-4948-934E-B5C2-A845073ADED7}"/>
              </a:ext>
            </a:extLst>
          </p:cNvPr>
          <p:cNvSpPr txBox="1">
            <a:spLocks/>
          </p:cNvSpPr>
          <p:nvPr/>
        </p:nvSpPr>
        <p:spPr>
          <a:xfrm>
            <a:off x="1391755" y="3218049"/>
            <a:ext cx="68580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itchFamily="2" charset="2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itchFamily="2" charset="2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itchFamily="2" charset="2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itchFamily="2" charset="2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Director, Community Health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800" dirty="0">
                <a:solidFill>
                  <a:prstClr val="white"/>
                </a:solidFill>
              </a:rPr>
              <a:t>JDistefano@prccustomresearch.com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A1E1D3C-FBBA-2545-8B9B-67F04C2D7BDE}"/>
              </a:ext>
            </a:extLst>
          </p:cNvPr>
          <p:cNvSpPr txBox="1">
            <a:spLocks/>
          </p:cNvSpPr>
          <p:nvPr/>
        </p:nvSpPr>
        <p:spPr>
          <a:xfrm>
            <a:off x="1391755" y="2826150"/>
            <a:ext cx="5724525" cy="422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Jana Distefano, MPH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A5C2B78-D650-D945-8AC6-AA64653FB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3962" y="1342950"/>
            <a:ext cx="6858000" cy="3388677"/>
          </a:xfrm>
        </p:spPr>
        <p:txBody>
          <a:bodyPr/>
          <a:lstStyle/>
          <a:p>
            <a:r>
              <a:rPr lang="en-US" sz="5800" b="1" dirty="0"/>
              <a:t>Thank you!</a:t>
            </a:r>
            <a:endParaRPr lang="en-US" sz="5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47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Infant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Q &amp; A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8318D6D-6795-4DC3-9A8E-4F212951F8E9}"/>
              </a:ext>
            </a:extLst>
          </p:cNvPr>
          <p:cNvSpPr txBox="1">
            <a:spLocks/>
          </p:cNvSpPr>
          <p:nvPr/>
        </p:nvSpPr>
        <p:spPr>
          <a:xfrm>
            <a:off x="83273" y="1107674"/>
            <a:ext cx="2120900" cy="48831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1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8" indent="-173038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lang="en-US" sz="1200" b="0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173038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lang="en-US" sz="1200" b="0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7525" indent="-173038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lang="en-US" sz="1200" b="0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41363" marR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US" sz="1200" b="0" kern="12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13 Significant Health Needs Identified </a:t>
            </a:r>
            <a:r>
              <a:rPr lang="en-US" b="0" dirty="0"/>
              <a:t>(“Areas of Opportunity”)</a:t>
            </a:r>
          </a:p>
          <a:p>
            <a:endParaRPr lang="en-US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5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Potentially 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015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Self-Reported Health Status</a:t>
            </a:r>
            <a:br>
              <a:rPr lang="en-US" dirty="0"/>
            </a:br>
            <a:r>
              <a:rPr lang="en-US" sz="1800" b="0" dirty="0"/>
              <a:t>(Cass County, 2019)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Sources:	</a:t>
            </a:r>
            <a:r>
              <a:rPr lang="en-US" dirty="0">
                <a:sym typeface="Symbol"/>
              </a:rPr>
              <a:t>●	</a:t>
            </a:r>
            <a:r>
              <a:rPr lang="en-US" dirty="0"/>
              <a:t>2019 PRC Community Health Survey, PRC, Inc. [Item 5]</a:t>
            </a:r>
          </a:p>
          <a:p>
            <a:r>
              <a:rPr lang="en-US" dirty="0"/>
              <a:t>Notes:	</a:t>
            </a:r>
            <a:r>
              <a:rPr lang="en-US" dirty="0">
                <a:sym typeface="Symbol"/>
              </a:rPr>
              <a:t>●	</a:t>
            </a:r>
            <a:r>
              <a:rPr lang="en-US" dirty="0"/>
              <a:t>Asked of all respondents.</a:t>
            </a:r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561589275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C8FEAB1-75F7-4BB0-89B6-7C2FC31352BF}"/>
              </a:ext>
            </a:extLst>
          </p:cNvPr>
          <p:cNvSpPr txBox="1"/>
          <p:nvPr/>
        </p:nvSpPr>
        <p:spPr>
          <a:xfrm>
            <a:off x="152400" y="555533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Would you say that in general your health is:  Excellent, Very Good, Good, Fair or Poor?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5768F2-8E55-4F28-8C2F-C86A790D3D6B}"/>
              </a:ext>
            </a:extLst>
          </p:cNvPr>
          <p:cNvSpPr txBox="1"/>
          <p:nvPr/>
        </p:nvSpPr>
        <p:spPr>
          <a:xfrm>
            <a:off x="5277853" y="5157664"/>
            <a:ext cx="3585410" cy="1307432"/>
          </a:xfrm>
          <a:prstGeom prst="rect">
            <a:avLst/>
          </a:prstGeom>
          <a:solidFill>
            <a:srgbClr val="FFFFCC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spcAft>
                <a:spcPts val="600"/>
              </a:spcAft>
              <a:tabLst>
                <a:tab pos="2286000" algn="r"/>
                <a:tab pos="2574925" algn="r"/>
                <a:tab pos="3368675" algn="r"/>
              </a:tabLst>
            </a:pP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Excellent/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Good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=	41.7%</a:t>
            </a:r>
          </a:p>
          <a:p>
            <a:pPr>
              <a:spcAft>
                <a:spcPts val="600"/>
              </a:spcAft>
              <a:tabLst>
                <a:tab pos="2286000" algn="r"/>
                <a:tab pos="2574925" algn="r"/>
                <a:tab pos="3368675" algn="r"/>
              </a:tabLst>
            </a:pP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	=	31.8%</a:t>
            </a:r>
          </a:p>
          <a:p>
            <a:pPr>
              <a:spcAft>
                <a:spcPts val="600"/>
              </a:spcAft>
              <a:tabLst>
                <a:tab pos="2286000" algn="r"/>
                <a:tab pos="2574925" algn="r"/>
                <a:tab pos="3368675" algn="r"/>
              </a:tabLst>
            </a:pP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Fair/</a:t>
            </a: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	=	26.5%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97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PID" val="d1fe5fc5-04a8-4aac-b52e-89d89256230c"/>
  <p:tag name="KPI_SLIDE_COUNT" val="264"/>
  <p:tag name="KPI_VERSION" val="2.6.1180.3"/>
  <p:tag name="KPIRECOVERYID" val="1da2fb05-9255-4506-81ba-0c6d0baaf414"/>
  <p:tag name="KPI_STORAGE" val="&lt;keypoint&quot;&quot;&lt;transceivers&quot;&quot;&gt;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9 CHNA Title Background (w/out tagline)">
  <a:themeElements>
    <a:clrScheme name="PRC 2016">
      <a:dk1>
        <a:srgbClr val="000000"/>
      </a:dk1>
      <a:lt1>
        <a:srgbClr val="FFFFFF"/>
      </a:lt1>
      <a:dk2>
        <a:srgbClr val="0018A8"/>
      </a:dk2>
      <a:lt2>
        <a:srgbClr val="E7F2DE"/>
      </a:lt2>
      <a:accent1>
        <a:srgbClr val="5A85D7"/>
      </a:accent1>
      <a:accent2>
        <a:srgbClr val="A71930"/>
      </a:accent2>
      <a:accent3>
        <a:srgbClr val="ECC182"/>
      </a:accent3>
      <a:accent4>
        <a:srgbClr val="A5D867"/>
      </a:accent4>
      <a:accent5>
        <a:srgbClr val="93509E"/>
      </a:accent5>
      <a:accent6>
        <a:srgbClr val="D9E8E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2019 CHNA Chart Background">
  <a:themeElements>
    <a:clrScheme name="PRC 2016">
      <a:dk1>
        <a:srgbClr val="000000"/>
      </a:dk1>
      <a:lt1>
        <a:srgbClr val="FFFFFF"/>
      </a:lt1>
      <a:dk2>
        <a:srgbClr val="0018A8"/>
      </a:dk2>
      <a:lt2>
        <a:srgbClr val="E7F2DE"/>
      </a:lt2>
      <a:accent1>
        <a:srgbClr val="5A85D7"/>
      </a:accent1>
      <a:accent2>
        <a:srgbClr val="A71930"/>
      </a:accent2>
      <a:accent3>
        <a:srgbClr val="ECC182"/>
      </a:accent3>
      <a:accent4>
        <a:srgbClr val="A5D867"/>
      </a:accent4>
      <a:accent5>
        <a:srgbClr val="93509E"/>
      </a:accent5>
      <a:accent6>
        <a:srgbClr val="D9E8E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prstDash val="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 anchor="ctr" anchorCtr="0">
        <a:noAutofit/>
      </a:bodyPr>
      <a:lstStyle>
        <a:defPPr algn="ctr">
          <a:defRPr sz="1400" dirty="0" err="1" smtClean="0">
            <a:solidFill>
              <a:schemeClr val="accent2"/>
            </a:solidFill>
            <a:latin typeface="Arial Narrow" panose="020B0606020202030204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2016 CHNA Section Background">
  <a:themeElements>
    <a:clrScheme name="PRC 2016">
      <a:dk1>
        <a:srgbClr val="000000"/>
      </a:dk1>
      <a:lt1>
        <a:srgbClr val="FFFFFF"/>
      </a:lt1>
      <a:dk2>
        <a:srgbClr val="0018A8"/>
      </a:dk2>
      <a:lt2>
        <a:srgbClr val="E7F2DE"/>
      </a:lt2>
      <a:accent1>
        <a:srgbClr val="5A85D7"/>
      </a:accent1>
      <a:accent2>
        <a:srgbClr val="A71930"/>
      </a:accent2>
      <a:accent3>
        <a:srgbClr val="ECC182"/>
      </a:accent3>
      <a:accent4>
        <a:srgbClr val="A5D867"/>
      </a:accent4>
      <a:accent5>
        <a:srgbClr val="93509E"/>
      </a:accent5>
      <a:accent6>
        <a:srgbClr val="D9E8E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019 CHNA Section Background">
  <a:themeElements>
    <a:clrScheme name="PRC 2016">
      <a:dk1>
        <a:srgbClr val="000000"/>
      </a:dk1>
      <a:lt1>
        <a:srgbClr val="FFFFFF"/>
      </a:lt1>
      <a:dk2>
        <a:srgbClr val="0018A8"/>
      </a:dk2>
      <a:lt2>
        <a:srgbClr val="E7F2DE"/>
      </a:lt2>
      <a:accent1>
        <a:srgbClr val="5A85D7"/>
      </a:accent1>
      <a:accent2>
        <a:srgbClr val="A71930"/>
      </a:accent2>
      <a:accent3>
        <a:srgbClr val="ECC182"/>
      </a:accent3>
      <a:accent4>
        <a:srgbClr val="A5D867"/>
      </a:accent4>
      <a:accent5>
        <a:srgbClr val="93509E"/>
      </a:accent5>
      <a:accent6>
        <a:srgbClr val="D9E8E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19 CHNA Divider Background">
  <a:themeElements>
    <a:clrScheme name="PRC2014">
      <a:dk1>
        <a:srgbClr val="000000"/>
      </a:dk1>
      <a:lt1>
        <a:srgbClr val="FFFFFF"/>
      </a:lt1>
      <a:dk2>
        <a:srgbClr val="0018A8"/>
      </a:dk2>
      <a:lt2>
        <a:srgbClr val="E7F2DE"/>
      </a:lt2>
      <a:accent1>
        <a:srgbClr val="5A85D7"/>
      </a:accent1>
      <a:accent2>
        <a:srgbClr val="A71930"/>
      </a:accent2>
      <a:accent3>
        <a:srgbClr val="ECC182"/>
      </a:accent3>
      <a:accent4>
        <a:srgbClr val="A5D867"/>
      </a:accent4>
      <a:accent5>
        <a:srgbClr val="93509E"/>
      </a:accent5>
      <a:accent6>
        <a:srgbClr val="D9E8E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019 CHNA Chart Background">
  <a:themeElements>
    <a:clrScheme name="PRC 2016">
      <a:dk1>
        <a:srgbClr val="000000"/>
      </a:dk1>
      <a:lt1>
        <a:srgbClr val="FFFFFF"/>
      </a:lt1>
      <a:dk2>
        <a:srgbClr val="0018A8"/>
      </a:dk2>
      <a:lt2>
        <a:srgbClr val="E7F2DE"/>
      </a:lt2>
      <a:accent1>
        <a:srgbClr val="5A85D7"/>
      </a:accent1>
      <a:accent2>
        <a:srgbClr val="A71930"/>
      </a:accent2>
      <a:accent3>
        <a:srgbClr val="ECC182"/>
      </a:accent3>
      <a:accent4>
        <a:srgbClr val="A5D867"/>
      </a:accent4>
      <a:accent5>
        <a:srgbClr val="93509E"/>
      </a:accent5>
      <a:accent6>
        <a:srgbClr val="D9E8E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prstDash val="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 anchor="ctr" anchorCtr="0">
        <a:noAutofit/>
      </a:bodyPr>
      <a:lstStyle>
        <a:defPPr algn="ctr">
          <a:defRPr sz="1400" dirty="0" err="1" smtClean="0">
            <a:solidFill>
              <a:schemeClr val="accent2"/>
            </a:solidFill>
            <a:latin typeface="Arial Narrow" panose="020B060602020203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019 CHNA Sidebar Background">
  <a:themeElements>
    <a:clrScheme name="PRC2014">
      <a:dk1>
        <a:srgbClr val="000000"/>
      </a:dk1>
      <a:lt1>
        <a:srgbClr val="FFFFFF"/>
      </a:lt1>
      <a:dk2>
        <a:srgbClr val="0018A8"/>
      </a:dk2>
      <a:lt2>
        <a:srgbClr val="E7F2DE"/>
      </a:lt2>
      <a:accent1>
        <a:srgbClr val="5A85D7"/>
      </a:accent1>
      <a:accent2>
        <a:srgbClr val="A71930"/>
      </a:accent2>
      <a:accent3>
        <a:srgbClr val="ECC182"/>
      </a:accent3>
      <a:accent4>
        <a:srgbClr val="A5D867"/>
      </a:accent4>
      <a:accent5>
        <a:srgbClr val="93509E"/>
      </a:accent5>
      <a:accent6>
        <a:srgbClr val="D9E8E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 anchor="ctr" anchorCtr="0">
        <a:noAutofit/>
      </a:bodyPr>
      <a:lstStyle>
        <a:defPPr algn="ctr">
          <a:defRPr sz="1600" dirty="0" smtClean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2016 CHNA Chart Background">
  <a:themeElements>
    <a:clrScheme name="PRC 2016">
      <a:dk1>
        <a:srgbClr val="000000"/>
      </a:dk1>
      <a:lt1>
        <a:srgbClr val="FFFFFF"/>
      </a:lt1>
      <a:dk2>
        <a:srgbClr val="0018A8"/>
      </a:dk2>
      <a:lt2>
        <a:srgbClr val="E7F2DE"/>
      </a:lt2>
      <a:accent1>
        <a:srgbClr val="5A85D7"/>
      </a:accent1>
      <a:accent2>
        <a:srgbClr val="A71930"/>
      </a:accent2>
      <a:accent3>
        <a:srgbClr val="ECC182"/>
      </a:accent3>
      <a:accent4>
        <a:srgbClr val="A5D867"/>
      </a:accent4>
      <a:accent5>
        <a:srgbClr val="93509E"/>
      </a:accent5>
      <a:accent6>
        <a:srgbClr val="D9E8E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FFFF00"/>
        </a:solidFill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CHNA Titl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RC Main Content side bar no logo">
  <a:themeElements>
    <a:clrScheme name="PRC Charts - NEW(1)">
      <a:dk1>
        <a:sysClr val="windowText" lastClr="000000"/>
      </a:dk1>
      <a:lt1>
        <a:sysClr val="window" lastClr="FFFFFF"/>
      </a:lt1>
      <a:dk2>
        <a:srgbClr val="0018A8"/>
      </a:dk2>
      <a:lt2>
        <a:srgbClr val="EEECE1"/>
      </a:lt2>
      <a:accent1>
        <a:srgbClr val="5A85D7"/>
      </a:accent1>
      <a:accent2>
        <a:srgbClr val="A5D867"/>
      </a:accent2>
      <a:accent3>
        <a:srgbClr val="FDC480"/>
      </a:accent3>
      <a:accent4>
        <a:srgbClr val="93509E"/>
      </a:accent4>
      <a:accent5>
        <a:srgbClr val="A71930"/>
      </a:accent5>
      <a:accent6>
        <a:srgbClr val="A0BFD2"/>
      </a:accent6>
      <a:hlink>
        <a:srgbClr val="FF7900"/>
      </a:hlink>
      <a:folHlink>
        <a:srgbClr val="83AF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PRC Section Title Page">
  <a:themeElements>
    <a:clrScheme name="PRC Charts - NEW(1)">
      <a:dk1>
        <a:sysClr val="windowText" lastClr="000000"/>
      </a:dk1>
      <a:lt1>
        <a:sysClr val="window" lastClr="FFFFFF"/>
      </a:lt1>
      <a:dk2>
        <a:srgbClr val="0018A8"/>
      </a:dk2>
      <a:lt2>
        <a:srgbClr val="EEECE1"/>
      </a:lt2>
      <a:accent1>
        <a:srgbClr val="5A85D7"/>
      </a:accent1>
      <a:accent2>
        <a:srgbClr val="A5D867"/>
      </a:accent2>
      <a:accent3>
        <a:srgbClr val="FDC480"/>
      </a:accent3>
      <a:accent4>
        <a:srgbClr val="93509E"/>
      </a:accent4>
      <a:accent5>
        <a:srgbClr val="A71930"/>
      </a:accent5>
      <a:accent6>
        <a:srgbClr val="A0BFD2"/>
      </a:accent6>
      <a:hlink>
        <a:srgbClr val="FF7900"/>
      </a:hlink>
      <a:folHlink>
        <a:srgbClr val="83AF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4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5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24646</TotalTime>
  <Words>1911</Words>
  <Application>Microsoft Office PowerPoint</Application>
  <PresentationFormat>On-screen Show (4:3)</PresentationFormat>
  <Paragraphs>721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60</vt:i4>
      </vt:variant>
    </vt:vector>
  </HeadingPairs>
  <TitlesOfParts>
    <vt:vector size="78" baseType="lpstr">
      <vt:lpstr>Arial</vt:lpstr>
      <vt:lpstr>Arial Black</vt:lpstr>
      <vt:lpstr>Arial Narrow</vt:lpstr>
      <vt:lpstr>Calibri</vt:lpstr>
      <vt:lpstr>Courier New</vt:lpstr>
      <vt:lpstr>Gill Sans</vt:lpstr>
      <vt:lpstr>Wingdings</vt:lpstr>
      <vt:lpstr>2019 CHNA Title Background (w/out tagline)</vt:lpstr>
      <vt:lpstr>2019 CHNA Section Background</vt:lpstr>
      <vt:lpstr>2019 CHNA Divider Background</vt:lpstr>
      <vt:lpstr>2019 CHNA Chart Background</vt:lpstr>
      <vt:lpstr>2019 CHNA Sidebar Background</vt:lpstr>
      <vt:lpstr>1_2016 CHNA Chart Background</vt:lpstr>
      <vt:lpstr>CHNA Title Page</vt:lpstr>
      <vt:lpstr>PRC Main Content side bar no logo</vt:lpstr>
      <vt:lpstr>PRC Section Title Page</vt:lpstr>
      <vt:lpstr>1_2019 CHNA Chart Background</vt:lpstr>
      <vt:lpstr>2016 CHNA Section Background</vt:lpstr>
      <vt:lpstr>2019 PRC Community  Health Needs Assessment</vt:lpstr>
      <vt:lpstr>2019 Logansport Memorial Hospital PRC Community Health Needs Assessment</vt:lpstr>
      <vt:lpstr>PowerPoint Presentation</vt:lpstr>
      <vt:lpstr>Today’s Activities</vt:lpstr>
      <vt:lpstr>Key Informant Input</vt:lpstr>
      <vt:lpstr>Key Informants: Top Health Issues Identified as Problems in the Community</vt:lpstr>
      <vt:lpstr>PowerPoint Presentation</vt:lpstr>
      <vt:lpstr>PowerPoint Presentation</vt:lpstr>
      <vt:lpstr>Self-Reported Health Status (Cass County, 2019)</vt:lpstr>
      <vt:lpstr>Experience “Fair” or “Poor” Overall Health</vt:lpstr>
      <vt:lpstr>Experience “Fair” or “Poor” Overall Health (Cass County, 2019)</vt:lpstr>
      <vt:lpstr>PowerPoint Presentation</vt:lpstr>
      <vt:lpstr>Healthcare Insurance Coverage (Adults Age 18-64; Cass County, 2019)</vt:lpstr>
      <vt:lpstr>Barriers to Access Have  Prevented Medical Care in the Past Year</vt:lpstr>
      <vt:lpstr>Access to Primary Care (Number of Primary Care Physicians per 100,000 Population, 2014)</vt:lpstr>
      <vt:lpstr>Have Used a Hospital Emergency Room More Than Once in the Past Year (Cass County, 2019)</vt:lpstr>
      <vt:lpstr>PowerPoint Presentation</vt:lpstr>
      <vt:lpstr>Leading Causes of Death (Cass County, 2017)</vt:lpstr>
      <vt:lpstr>Cancer Incidence Rates by Site (Annual Average Age-Adjusted Incidence per 100,000 Population, 2011-2015)</vt:lpstr>
      <vt:lpstr>Cancer Screenings</vt:lpstr>
      <vt:lpstr>PowerPoint Presentation</vt:lpstr>
      <vt:lpstr>Diabetes: Age-Adjusted Mortality Trends (Annual Average Deaths per 100,000 Population) Healthy People 2020 = 20.5 or Lower (Adjusted)</vt:lpstr>
      <vt:lpstr>Prevalence of Diabetes (Cass County, 2019)</vt:lpstr>
      <vt:lpstr>PowerPoint Presentation</vt:lpstr>
      <vt:lpstr>Leading Causes of Death (Cass County, 2017)</vt:lpstr>
      <vt:lpstr>PowerPoint Presentation</vt:lpstr>
      <vt:lpstr>PowerPoint Presentation</vt:lpstr>
      <vt:lpstr>Infant Mortality Rate (Annual Average Infant Deaths per 1,000 Live Births, 2015-2017) Healthy People 2020 = 6.0 or Lower</vt:lpstr>
      <vt:lpstr>PowerPoint Presentation</vt:lpstr>
      <vt:lpstr>Unintentional Injuries: Age-Adjusted Mortality Trends (Annual Average Deaths per 100,000 Population) Healthy People 2020 = 36.4 or Lower</vt:lpstr>
      <vt:lpstr>PowerPoint Presentation</vt:lpstr>
      <vt:lpstr>PowerPoint Presentation</vt:lpstr>
      <vt:lpstr>Prevalence of Kidney Disease</vt:lpstr>
      <vt:lpstr>PowerPoint Presentation</vt:lpstr>
      <vt:lpstr>Suicide: Age-Adjusted Mortality Trends (Annual Average Deaths per 100,000 Population) Healthy People 2020 = 10.2 or Lower</vt:lpstr>
      <vt:lpstr>Experience “Fair” or “Poor” Mental Health</vt:lpstr>
      <vt:lpstr>Have Experienced Symptoms of Chronic Depression (Cass County, 2019)</vt:lpstr>
      <vt:lpstr>Perceive Most Days As “Extremely” or “Very” Stressful</vt:lpstr>
      <vt:lpstr>Currently Receiving Mental Health Treatment</vt:lpstr>
      <vt:lpstr>PowerPoint Presentation</vt:lpstr>
      <vt:lpstr>PowerPoint Presentation</vt:lpstr>
      <vt:lpstr>Prevalence of Obesity (Cass County, 2019) Healthy People 2020 = 30.5% or Lower</vt:lpstr>
      <vt:lpstr>Consume Five or More Servings of Fruits/Vegetables Per Day</vt:lpstr>
      <vt:lpstr>Food Insecurity (Cass County, 2019)</vt:lpstr>
      <vt:lpstr>Population With Recreation &amp; Fitness Facility Access (Number of Recreation &amp; Fitness Facilities per 100,000 Population, 2016)</vt:lpstr>
      <vt:lpstr>PowerPoint Presentation</vt:lpstr>
      <vt:lpstr>Alzheimer’s Disease: Age-Adjusted Mortality Trends (Annual Average Deaths per 100,000 Population)</vt:lpstr>
      <vt:lpstr>Act as Caregiver to a Friend or Relative with a Health Problem, Long-Term Illness, or Disability </vt:lpstr>
      <vt:lpstr>PowerPoint Presentation</vt:lpstr>
      <vt:lpstr>CLRD: Age-Adjusted Mortality (2015-2017 Annual Average Deaths per 100,000 Population)</vt:lpstr>
      <vt:lpstr>PowerPoint Presentation</vt:lpstr>
      <vt:lpstr>PowerPoint Presentation</vt:lpstr>
      <vt:lpstr>Illicit Drug Use in the Past Month Healthy People 2020 = 7.1% or Lower</vt:lpstr>
      <vt:lpstr>Life Has Been Negatively Affected by Substance Abuse (by Self or Someone Else) (Cass County, 2019)</vt:lpstr>
      <vt:lpstr>PowerPoint Presentation</vt:lpstr>
      <vt:lpstr>Current Smokers Healthy People 2020 = 12.0% or Lower</vt:lpstr>
      <vt:lpstr>Member of Household Smokes at Home</vt:lpstr>
      <vt:lpstr>PowerPoint Presentation</vt:lpstr>
      <vt:lpstr>Prioritization Exercise</vt:lpstr>
      <vt:lpstr>Thank you!</vt:lpstr>
    </vt:vector>
  </TitlesOfParts>
  <Manager>Bruce@prccustomresearch.com</Manager>
  <Company>prc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Bruce@prccustomresearch.com</dc:creator>
  <cp:lastModifiedBy>Jana Distefano</cp:lastModifiedBy>
  <cp:revision>1621</cp:revision>
  <cp:lastPrinted>2019-09-20T16:49:36Z</cp:lastPrinted>
  <dcterms:created xsi:type="dcterms:W3CDTF">2012-11-19T21:03:35Z</dcterms:created>
  <dcterms:modified xsi:type="dcterms:W3CDTF">2019-09-24T16:02:38Z</dcterms:modified>
  <cp:contentStatus/>
</cp:coreProperties>
</file>