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8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notesSlides/notesSlide18.xml" ContentType="application/vnd.openxmlformats-officedocument.presentationml.notesSl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0.xml" ContentType="application/vnd.openxmlformats-officedocument.drawingml.chart+xml"/>
  <Override PartName="/ppt/drawings/drawing3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notesSlides/notesSlide22.xml" ContentType="application/vnd.openxmlformats-officedocument.presentationml.notesSl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charts/chart23.xml" ContentType="application/vnd.openxmlformats-officedocument.drawingml.chart+xml"/>
  <Override PartName="/ppt/theme/themeOverride22.xml" ContentType="application/vnd.openxmlformats-officedocument.themeOverride+xml"/>
  <Override PartName="/ppt/charts/chart24.xml" ContentType="application/vnd.openxmlformats-officedocument.drawingml.chart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5.xml" ContentType="application/vnd.openxmlformats-officedocument.drawingml.chart+xml"/>
  <Override PartName="/ppt/theme/themeOverride24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6.xml" ContentType="application/vnd.openxmlformats-officedocument.drawingml.chart+xml"/>
  <Override PartName="/ppt/theme/themeOverride25.xml" ContentType="application/vnd.openxmlformats-officedocument.themeOverride+xml"/>
  <Override PartName="/ppt/notesSlides/notesSlide27.xml" ContentType="application/vnd.openxmlformats-officedocument.presentationml.notesSlide+xml"/>
  <Override PartName="/ppt/charts/chart27.xml" ContentType="application/vnd.openxmlformats-officedocument.drawingml.chart+xml"/>
  <Override PartName="/ppt/theme/themeOverride26.xml" ContentType="application/vnd.openxmlformats-officedocument.themeOverride+xml"/>
  <Override PartName="/ppt/notesSlides/notesSlide28.xml" ContentType="application/vnd.openxmlformats-officedocument.presentationml.notesSlide+xml"/>
  <Override PartName="/ppt/charts/chart28.xml" ContentType="application/vnd.openxmlformats-officedocument.drawingml.chart+xml"/>
  <Override PartName="/ppt/theme/themeOverride27.xml" ContentType="application/vnd.openxmlformats-officedocument.themeOverride+xml"/>
  <Override PartName="/ppt/drawings/drawing4.xml" ContentType="application/vnd.openxmlformats-officedocument.drawingml.chartshape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29.xml" ContentType="application/vnd.openxmlformats-officedocument.drawingml.chart+xml"/>
  <Override PartName="/ppt/theme/themeOverride28.xml" ContentType="application/vnd.openxmlformats-officedocument.themeOverride+xml"/>
  <Override PartName="/ppt/notesSlides/notesSlide31.xml" ContentType="application/vnd.openxmlformats-officedocument.presentationml.notesSlide+xml"/>
  <Override PartName="/ppt/charts/chart30.xml" ContentType="application/vnd.openxmlformats-officedocument.drawingml.chart+xml"/>
  <Override PartName="/ppt/theme/themeOverride29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31.xml" ContentType="application/vnd.openxmlformats-officedocument.drawingml.chart+xml"/>
  <Override PartName="/ppt/drawings/drawing5.xml" ContentType="application/vnd.openxmlformats-officedocument.drawingml.chartshapes+xml"/>
  <Override PartName="/ppt/notesSlides/notesSlide34.xml" ContentType="application/vnd.openxmlformats-officedocument.presentationml.notesSlide+xml"/>
  <Override PartName="/ppt/charts/chart32.xml" ContentType="application/vnd.openxmlformats-officedocument.drawingml.chart+xml"/>
  <Override PartName="/ppt/theme/themeOverride30.xml" ContentType="application/vnd.openxmlformats-officedocument.themeOverride+xml"/>
  <Override PartName="/ppt/drawings/drawing6.xml" ContentType="application/vnd.openxmlformats-officedocument.drawingml.chartshapes+xml"/>
  <Override PartName="/ppt/notesSlides/notesSlide35.xml" ContentType="application/vnd.openxmlformats-officedocument.presentationml.notesSlide+xml"/>
  <Override PartName="/ppt/charts/chart33.xml" ContentType="application/vnd.openxmlformats-officedocument.drawingml.chart+xml"/>
  <Override PartName="/ppt/theme/themeOverride31.xml" ContentType="application/vnd.openxmlformats-officedocument.themeOverride+xml"/>
  <Override PartName="/ppt/charts/chart34.xml" ContentType="application/vnd.openxmlformats-officedocument.drawingml.chart+xml"/>
  <Override PartName="/ppt/theme/themeOverride32.xml" ContentType="application/vnd.openxmlformats-officedocument.themeOverr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35.xml" ContentType="application/vnd.openxmlformats-officedocument.drawingml.chart+xml"/>
  <Override PartName="/ppt/theme/themeOverride33.xml" ContentType="application/vnd.openxmlformats-officedocument.themeOverride+xml"/>
  <Override PartName="/ppt/notesSlides/notesSlide38.xml" ContentType="application/vnd.openxmlformats-officedocument.presentationml.notesSlide+xml"/>
  <Override PartName="/ppt/charts/chart36.xml" ContentType="application/vnd.openxmlformats-officedocument.drawingml.chart+xml"/>
  <Override PartName="/ppt/theme/themeOverride34.xml" ContentType="application/vnd.openxmlformats-officedocument.themeOverride+xml"/>
  <Override PartName="/ppt/notesSlides/notesSlide39.xml" ContentType="application/vnd.openxmlformats-officedocument.presentationml.notesSlide+xml"/>
  <Override PartName="/ppt/charts/chart37.xml" ContentType="application/vnd.openxmlformats-officedocument.drawingml.chart+xml"/>
  <Override PartName="/ppt/theme/themeOverride35.xml" ContentType="application/vnd.openxmlformats-officedocument.themeOverride+xml"/>
  <Override PartName="/ppt/charts/chart38.xml" ContentType="application/vnd.openxmlformats-officedocument.drawingml.chart+xml"/>
  <Override PartName="/ppt/theme/themeOverride36.xml" ContentType="application/vnd.openxmlformats-officedocument.themeOverr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39.xml" ContentType="application/vnd.openxmlformats-officedocument.drawingml.chart+xml"/>
  <Override PartName="/ppt/theme/themeOverride37.xml" ContentType="application/vnd.openxmlformats-officedocument.themeOverride+xml"/>
  <Override PartName="/ppt/notesSlides/notesSlide42.xml" ContentType="application/vnd.openxmlformats-officedocument.presentationml.notesSlide+xml"/>
  <Override PartName="/ppt/charts/chart40.xml" ContentType="application/vnd.openxmlformats-officedocument.drawingml.chart+xml"/>
  <Override PartName="/ppt/theme/themeOverride38.xml" ContentType="application/vnd.openxmlformats-officedocument.themeOverride+xml"/>
  <Override PartName="/ppt/charts/chart41.xml" ContentType="application/vnd.openxmlformats-officedocument.drawingml.chart+xml"/>
  <Override PartName="/ppt/theme/themeOverride39.xml" ContentType="application/vnd.openxmlformats-officedocument.themeOverride+xml"/>
  <Override PartName="/ppt/notesSlides/notesSlide43.xml" ContentType="application/vnd.openxmlformats-officedocument.presentationml.notesSlide+xml"/>
  <Override PartName="/ppt/charts/chart42.xml" ContentType="application/vnd.openxmlformats-officedocument.drawingml.chart+xml"/>
  <Override PartName="/ppt/theme/themeOverride40.xml" ContentType="application/vnd.openxmlformats-officedocument.themeOverride+xml"/>
  <Override PartName="/ppt/notesSlides/notesSlide44.xml" ContentType="application/vnd.openxmlformats-officedocument.presentationml.notesSlide+xml"/>
  <Override PartName="/ppt/charts/chart43.xml" ContentType="application/vnd.openxmlformats-officedocument.drawingml.chart+xml"/>
  <Override PartName="/ppt/theme/themeOverride41.xml" ContentType="application/vnd.openxmlformats-officedocument.themeOverride+xml"/>
  <Override PartName="/ppt/drawings/drawing7.xml" ContentType="application/vnd.openxmlformats-officedocument.drawingml.chartshape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44.xml" ContentType="application/vnd.openxmlformats-officedocument.drawingml.chart+xml"/>
  <Override PartName="/ppt/theme/themeOverride42.xml" ContentType="application/vnd.openxmlformats-officedocument.themeOverride+xml"/>
  <Override PartName="/ppt/charts/chart45.xml" ContentType="application/vnd.openxmlformats-officedocument.drawingml.chart+xml"/>
  <Override PartName="/ppt/theme/themeOverride43.xml" ContentType="application/vnd.openxmlformats-officedocument.themeOverride+xml"/>
  <Override PartName="/ppt/notesSlides/notesSlide47.xml" ContentType="application/vnd.openxmlformats-officedocument.presentationml.notesSlide+xml"/>
  <Override PartName="/ppt/charts/chart46.xml" ContentType="application/vnd.openxmlformats-officedocument.drawingml.chart+xml"/>
  <Override PartName="/ppt/theme/themeOverride44.xml" ContentType="application/vnd.openxmlformats-officedocument.themeOverride+xml"/>
  <Override PartName="/ppt/notesSlides/notesSlide48.xml" ContentType="application/vnd.openxmlformats-officedocument.presentationml.notesSlide+xml"/>
  <Override PartName="/ppt/charts/chart47.xml" ContentType="application/vnd.openxmlformats-officedocument.drawingml.chart+xml"/>
  <Override PartName="/ppt/theme/themeOverride45.xml" ContentType="application/vnd.openxmlformats-officedocument.themeOverride+xml"/>
  <Override PartName="/ppt/charts/chart48.xml" ContentType="application/vnd.openxmlformats-officedocument.drawingml.chart+xml"/>
  <Override PartName="/ppt/theme/themeOverride46.xml" ContentType="application/vnd.openxmlformats-officedocument.themeOverride+xml"/>
  <Override PartName="/ppt/notesSlides/notesSlide49.xml" ContentType="application/vnd.openxmlformats-officedocument.presentationml.notesSlide+xml"/>
  <Override PartName="/ppt/charts/chart49.xml" ContentType="application/vnd.openxmlformats-officedocument.drawingml.chart+xml"/>
  <Override PartName="/ppt/theme/themeOverride47.xml" ContentType="application/vnd.openxmlformats-officedocument.themeOverride+xml"/>
  <Override PartName="/ppt/notesSlides/notesSlide50.xml" ContentType="application/vnd.openxmlformats-officedocument.presentationml.notesSlide+xml"/>
  <Override PartName="/ppt/charts/chart50.xml" ContentType="application/vnd.openxmlformats-officedocument.drawingml.chart+xml"/>
  <Override PartName="/ppt/theme/themeOverride48.xml" ContentType="application/vnd.openxmlformats-officedocument.themeOverride+xml"/>
  <Override PartName="/ppt/notesSlides/notesSlide51.xml" ContentType="application/vnd.openxmlformats-officedocument.presentationml.notesSlide+xml"/>
  <Override PartName="/ppt/charts/chart51.xml" ContentType="application/vnd.openxmlformats-officedocument.drawingml.chart+xml"/>
  <Override PartName="/ppt/theme/themeOverride49.xml" ContentType="application/vnd.openxmlformats-officedocument.themeOverride+xml"/>
  <Override PartName="/ppt/drawings/drawing8.xml" ContentType="application/vnd.openxmlformats-officedocument.drawingml.chartshapes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rts/chart52.xml" ContentType="application/vnd.openxmlformats-officedocument.drawingml.chart+xml"/>
  <Override PartName="/ppt/theme/themeOverride50.xml" ContentType="application/vnd.openxmlformats-officedocument.themeOverride+xml"/>
  <Override PartName="/ppt/notesSlides/notesSlide54.xml" ContentType="application/vnd.openxmlformats-officedocument.presentationml.notesSlide+xml"/>
  <Override PartName="/ppt/charts/chart53.xml" ContentType="application/vnd.openxmlformats-officedocument.drawingml.chart+xml"/>
  <Override PartName="/ppt/theme/themeOverride51.xml" ContentType="application/vnd.openxmlformats-officedocument.themeOverr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harts/chart54.xml" ContentType="application/vnd.openxmlformats-officedocument.drawingml.chart+xml"/>
  <Override PartName="/ppt/theme/themeOverride52.xml" ContentType="application/vnd.openxmlformats-officedocument.themeOverride+xml"/>
  <Override PartName="/ppt/notesSlides/notesSlide57.xml" ContentType="application/vnd.openxmlformats-officedocument.presentationml.notesSlide+xml"/>
  <Override PartName="/ppt/charts/chart55.xml" ContentType="application/vnd.openxmlformats-officedocument.drawingml.chart+xml"/>
  <Override PartName="/ppt/theme/themeOverride53.xml" ContentType="application/vnd.openxmlformats-officedocument.themeOverride+xml"/>
  <Override PartName="/ppt/charts/chart56.xml" ContentType="application/vnd.openxmlformats-officedocument.drawingml.chart+xml"/>
  <Override PartName="/ppt/theme/themeOverride54.xml" ContentType="application/vnd.openxmlformats-officedocument.themeOverride+xml"/>
  <Override PartName="/ppt/notesSlides/notesSlide58.xml" ContentType="application/vnd.openxmlformats-officedocument.presentationml.notesSlide+xml"/>
  <Override PartName="/ppt/charts/chart57.xml" ContentType="application/vnd.openxmlformats-officedocument.drawingml.chart+xml"/>
  <Override PartName="/ppt/theme/themeOverride55.xml" ContentType="application/vnd.openxmlformats-officedocument.themeOverride+xml"/>
  <Override PartName="/ppt/charts/chart58.xml" ContentType="application/vnd.openxmlformats-officedocument.drawingml.chart+xml"/>
  <Override PartName="/ppt/theme/themeOverride56.xml" ContentType="application/vnd.openxmlformats-officedocument.themeOverr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charts/chart59.xml" ContentType="application/vnd.openxmlformats-officedocument.drawingml.chart+xml"/>
  <Override PartName="/ppt/theme/themeOverride57.xml" ContentType="application/vnd.openxmlformats-officedocument.themeOverride+xml"/>
  <Override PartName="/ppt/notesSlides/notesSlide61.xml" ContentType="application/vnd.openxmlformats-officedocument.presentationml.notesSlide+xml"/>
  <Override PartName="/ppt/charts/chart60.xml" ContentType="application/vnd.openxmlformats-officedocument.drawingml.chart+xml"/>
  <Override PartName="/ppt/theme/themeOverride58.xml" ContentType="application/vnd.openxmlformats-officedocument.themeOverride+xml"/>
  <Override PartName="/ppt/charts/chart61.xml" ContentType="application/vnd.openxmlformats-officedocument.drawingml.chart+xml"/>
  <Override PartName="/ppt/theme/themeOverride59.xml" ContentType="application/vnd.openxmlformats-officedocument.themeOverride+xml"/>
  <Override PartName="/ppt/notesSlides/notesSlide62.xml" ContentType="application/vnd.openxmlformats-officedocument.presentationml.notesSlide+xml"/>
  <Override PartName="/ppt/charts/chart62.xml" ContentType="application/vnd.openxmlformats-officedocument.drawingml.chart+xml"/>
  <Override PartName="/ppt/theme/themeOverride60.xml" ContentType="application/vnd.openxmlformats-officedocument.themeOverride+xml"/>
  <Override PartName="/ppt/drawings/drawing9.xml" ContentType="application/vnd.openxmlformats-officedocument.drawingml.chartshapes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charts/chart63.xml" ContentType="application/vnd.openxmlformats-officedocument.drawingml.chart+xml"/>
  <Override PartName="/ppt/theme/themeOverride61.xml" ContentType="application/vnd.openxmlformats-officedocument.themeOverride+xml"/>
  <Override PartName="/ppt/charts/chart64.xml" ContentType="application/vnd.openxmlformats-officedocument.drawingml.chart+xml"/>
  <Override PartName="/ppt/theme/themeOverride62.xml" ContentType="application/vnd.openxmlformats-officedocument.themeOverride+xml"/>
  <Override PartName="/ppt/notesSlides/notesSlide65.xml" ContentType="application/vnd.openxmlformats-officedocument.presentationml.notesSlide+xml"/>
  <Override PartName="/ppt/charts/chart65.xml" ContentType="application/vnd.openxmlformats-officedocument.drawingml.chart+xml"/>
  <Override PartName="/ppt/theme/themeOverride63.xml" ContentType="application/vnd.openxmlformats-officedocument.themeOverride+xml"/>
  <Override PartName="/ppt/notesSlides/notesSlide66.xml" ContentType="application/vnd.openxmlformats-officedocument.presentationml.notesSlide+xml"/>
  <Override PartName="/ppt/charts/chart66.xml" ContentType="application/vnd.openxmlformats-officedocument.drawingml.chart+xml"/>
  <Override PartName="/ppt/theme/themeOverride64.xml" ContentType="application/vnd.openxmlformats-officedocument.themeOverride+xml"/>
  <Override PartName="/ppt/drawings/drawing10.xml" ContentType="application/vnd.openxmlformats-officedocument.drawingml.chartshapes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tags/tag4.xml" ContentType="application/vnd.openxmlformats-officedocument.presentationml.tags+xml"/>
  <Override PartName="/ppt/notesSlides/notesSlide69.xml" ContentType="application/vnd.openxmlformats-officedocument.presentationml.notesSlide+xml"/>
  <Override PartName="/ppt/tags/tag5.xml" ContentType="application/vnd.openxmlformats-officedocument.presentationml.tags+xml"/>
  <Override PartName="/ppt/notesSlides/notesSlide70.xml" ContentType="application/vnd.openxmlformats-officedocument.presentationml.notesSlide+xml"/>
  <Override PartName="/ppt/tags/tag6.xml" ContentType="application/vnd.openxmlformats-officedocument.presentationml.tags+xml"/>
  <Override PartName="/ppt/notesSlides/notesSlide71.xml" ContentType="application/vnd.openxmlformats-officedocument.presentationml.notesSlide+xml"/>
  <Override PartName="/ppt/tags/tag7.xml" ContentType="application/vnd.openxmlformats-officedocument.presentationml.tags+xml"/>
  <Override PartName="/ppt/notesSlides/notesSlide72.xml" ContentType="application/vnd.openxmlformats-officedocument.presentationml.notesSlide+xml"/>
  <Override PartName="/ppt/tags/tag8.xml" ContentType="application/vnd.openxmlformats-officedocument.presentationml.tags+xml"/>
  <Override PartName="/ppt/notesSlides/notesSlide73.xml" ContentType="application/vnd.openxmlformats-officedocument.presentationml.notesSlide+xml"/>
  <Override PartName="/ppt/charts/chart6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305" r:id="rId1"/>
    <p:sldMasterId id="2147484470" r:id="rId2"/>
    <p:sldMasterId id="2147484467" r:id="rId3"/>
    <p:sldMasterId id="2147484464" r:id="rId4"/>
    <p:sldMasterId id="2147484453" r:id="rId5"/>
    <p:sldMasterId id="2147484371" r:id="rId6"/>
    <p:sldMasterId id="2147484500" r:id="rId7"/>
    <p:sldMasterId id="2147484517" r:id="rId8"/>
    <p:sldMasterId id="2147484521" r:id="rId9"/>
  </p:sldMasterIdLst>
  <p:notesMasterIdLst>
    <p:notesMasterId r:id="rId83"/>
  </p:notesMasterIdLst>
  <p:handoutMasterIdLst>
    <p:handoutMasterId r:id="rId84"/>
  </p:handoutMasterIdLst>
  <p:sldIdLst>
    <p:sldId id="387" r:id="rId10"/>
    <p:sldId id="1129" r:id="rId11"/>
    <p:sldId id="1130" r:id="rId12"/>
    <p:sldId id="1128" r:id="rId13"/>
    <p:sldId id="399" r:id="rId14"/>
    <p:sldId id="1170" r:id="rId15"/>
    <p:sldId id="1186" r:id="rId16"/>
    <p:sldId id="1187" r:id="rId17"/>
    <p:sldId id="1188" r:id="rId18"/>
    <p:sldId id="1171" r:id="rId19"/>
    <p:sldId id="1241" r:id="rId20"/>
    <p:sldId id="1242" r:id="rId21"/>
    <p:sldId id="1189" r:id="rId22"/>
    <p:sldId id="1248" r:id="rId23"/>
    <p:sldId id="1190" r:id="rId24"/>
    <p:sldId id="1193" r:id="rId25"/>
    <p:sldId id="1194" r:id="rId26"/>
    <p:sldId id="1196" r:id="rId27"/>
    <p:sldId id="1172" r:id="rId28"/>
    <p:sldId id="1203" r:id="rId29"/>
    <p:sldId id="1198" r:id="rId30"/>
    <p:sldId id="1199" r:id="rId31"/>
    <p:sldId id="1173" r:id="rId32"/>
    <p:sldId id="1243" r:id="rId33"/>
    <p:sldId id="1174" r:id="rId34"/>
    <p:sldId id="1205" r:id="rId35"/>
    <p:sldId id="1249" r:id="rId36"/>
    <p:sldId id="1253" r:id="rId37"/>
    <p:sldId id="1175" r:id="rId38"/>
    <p:sldId id="1207" r:id="rId39"/>
    <p:sldId id="1208" r:id="rId40"/>
    <p:sldId id="1176" r:id="rId41"/>
    <p:sldId id="1209" r:id="rId42"/>
    <p:sldId id="1211" r:id="rId43"/>
    <p:sldId id="1213" r:id="rId44"/>
    <p:sldId id="1177" r:id="rId45"/>
    <p:sldId id="1215" r:id="rId46"/>
    <p:sldId id="1216" r:id="rId47"/>
    <p:sldId id="1217" r:id="rId48"/>
    <p:sldId id="1178" r:id="rId49"/>
    <p:sldId id="1252" r:id="rId50"/>
    <p:sldId id="1218" r:id="rId51"/>
    <p:sldId id="1220" r:id="rId52"/>
    <p:sldId id="1254" r:id="rId53"/>
    <p:sldId id="1179" r:id="rId54"/>
    <p:sldId id="1244" r:id="rId55"/>
    <p:sldId id="1245" r:id="rId56"/>
    <p:sldId id="1246" r:id="rId57"/>
    <p:sldId id="1223" r:id="rId58"/>
    <p:sldId id="1262" r:id="rId59"/>
    <p:sldId id="1255" r:id="rId60"/>
    <p:sldId id="1180" r:id="rId61"/>
    <p:sldId id="1229" r:id="rId62"/>
    <p:sldId id="1230" r:id="rId63"/>
    <p:sldId id="1181" r:id="rId64"/>
    <p:sldId id="1231" r:id="rId65"/>
    <p:sldId id="1232" r:id="rId66"/>
    <p:sldId id="1233" r:id="rId67"/>
    <p:sldId id="1182" r:id="rId68"/>
    <p:sldId id="1235" r:id="rId69"/>
    <p:sldId id="1236" r:id="rId70"/>
    <p:sldId id="1256" r:id="rId71"/>
    <p:sldId id="1183" r:id="rId72"/>
    <p:sldId id="1239" r:id="rId73"/>
    <p:sldId id="1240" r:id="rId74"/>
    <p:sldId id="1257" r:id="rId75"/>
    <p:sldId id="1184" r:id="rId76"/>
    <p:sldId id="1185" r:id="rId77"/>
    <p:sldId id="1258" r:id="rId78"/>
    <p:sldId id="1259" r:id="rId79"/>
    <p:sldId id="1260" r:id="rId80"/>
    <p:sldId id="1261" r:id="rId81"/>
    <p:sldId id="875" r:id="rId82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B71234"/>
    <a:srgbClr val="DDD9C3"/>
    <a:srgbClr val="A71930"/>
    <a:srgbClr val="5A85D7"/>
    <a:srgbClr val="D9E8EC"/>
    <a:srgbClr val="2B42B9"/>
    <a:srgbClr val="E16E22"/>
    <a:srgbClr val="A1C0D9"/>
    <a:srgbClr val="436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82" autoAdjust="0"/>
    <p:restoredTop sz="56747" autoAdjust="0"/>
  </p:normalViewPr>
  <p:slideViewPr>
    <p:cSldViewPr snapToGrid="0" snapToObjects="1">
      <p:cViewPr>
        <p:scale>
          <a:sx n="60" d="100"/>
          <a:sy n="60" d="100"/>
        </p:scale>
        <p:origin x="-308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1518"/>
    </p:cViewPr>
  </p:sorterViewPr>
  <p:notesViewPr>
    <p:cSldViewPr snapToGrid="0" snapToObjects="1">
      <p:cViewPr varScale="1">
        <p:scale>
          <a:sx n="87" d="100"/>
          <a:sy n="87" d="100"/>
        </p:scale>
        <p:origin x="3084" y="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6" Type="http://schemas.openxmlformats.org/officeDocument/2006/relationships/slide" Target="slides/slide67.xml"/><Relationship Id="rId8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8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0.xlsx"/><Relationship Id="rId4" Type="http://schemas.microsoft.com/office/2011/relationships/chartStyle" Target="style1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4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7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28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29.xml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31.xlsx"/><Relationship Id="rId4" Type="http://schemas.microsoft.com/office/2011/relationships/chartStyle" Target="style2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30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31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32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33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4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35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36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37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0.xlsx"/><Relationship Id="rId1" Type="http://schemas.openxmlformats.org/officeDocument/2006/relationships/themeOverride" Target="../theme/themeOverride38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39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2.xlsx"/><Relationship Id="rId1" Type="http://schemas.openxmlformats.org/officeDocument/2006/relationships/themeOverride" Target="../theme/themeOverride40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41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.xlsx"/><Relationship Id="rId1" Type="http://schemas.openxmlformats.org/officeDocument/2006/relationships/themeOverride" Target="../theme/themeOverride42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43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6.xlsx"/><Relationship Id="rId1" Type="http://schemas.openxmlformats.org/officeDocument/2006/relationships/themeOverride" Target="../theme/themeOverride44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7.xlsx"/><Relationship Id="rId1" Type="http://schemas.openxmlformats.org/officeDocument/2006/relationships/themeOverride" Target="../theme/themeOverride45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8.xlsx"/><Relationship Id="rId1" Type="http://schemas.openxmlformats.org/officeDocument/2006/relationships/themeOverride" Target="../theme/themeOverride46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9.xlsx"/><Relationship Id="rId1" Type="http://schemas.openxmlformats.org/officeDocument/2006/relationships/themeOverride" Target="../theme/themeOverride47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0.xlsx"/><Relationship Id="rId1" Type="http://schemas.openxmlformats.org/officeDocument/2006/relationships/themeOverride" Target="../theme/themeOverride48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51.xlsx"/><Relationship Id="rId1" Type="http://schemas.openxmlformats.org/officeDocument/2006/relationships/themeOverride" Target="../theme/themeOverride49.xml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2.xlsx"/><Relationship Id="rId1" Type="http://schemas.openxmlformats.org/officeDocument/2006/relationships/themeOverride" Target="../theme/themeOverride50.xm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3.xlsx"/><Relationship Id="rId1" Type="http://schemas.openxmlformats.org/officeDocument/2006/relationships/themeOverride" Target="../theme/themeOverride51.xml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4.xlsx"/><Relationship Id="rId1" Type="http://schemas.openxmlformats.org/officeDocument/2006/relationships/themeOverride" Target="../theme/themeOverride52.xml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5.xlsx"/><Relationship Id="rId1" Type="http://schemas.openxmlformats.org/officeDocument/2006/relationships/themeOverride" Target="../theme/themeOverride53.xml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6.xlsx"/><Relationship Id="rId1" Type="http://schemas.openxmlformats.org/officeDocument/2006/relationships/themeOverride" Target="../theme/themeOverride54.xml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7.xlsx"/><Relationship Id="rId1" Type="http://schemas.openxmlformats.org/officeDocument/2006/relationships/themeOverride" Target="../theme/themeOverride55.xml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8.xlsx"/><Relationship Id="rId1" Type="http://schemas.openxmlformats.org/officeDocument/2006/relationships/themeOverride" Target="../theme/themeOverride56.xml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9.xlsx"/><Relationship Id="rId1" Type="http://schemas.openxmlformats.org/officeDocument/2006/relationships/themeOverride" Target="../theme/themeOverride57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0.xlsx"/><Relationship Id="rId1" Type="http://schemas.openxmlformats.org/officeDocument/2006/relationships/themeOverride" Target="../theme/themeOverride58.xml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1.xlsx"/><Relationship Id="rId1" Type="http://schemas.openxmlformats.org/officeDocument/2006/relationships/themeOverride" Target="../theme/themeOverride59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Excel_Worksheet62.xlsx"/><Relationship Id="rId1" Type="http://schemas.openxmlformats.org/officeDocument/2006/relationships/themeOverride" Target="../theme/themeOverride60.xml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3.xlsx"/><Relationship Id="rId1" Type="http://schemas.openxmlformats.org/officeDocument/2006/relationships/themeOverride" Target="../theme/themeOverride61.xml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4.xlsx"/><Relationship Id="rId1" Type="http://schemas.openxmlformats.org/officeDocument/2006/relationships/themeOverride" Target="../theme/themeOverride62.xml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5.xlsx"/><Relationship Id="rId1" Type="http://schemas.openxmlformats.org/officeDocument/2006/relationships/themeOverride" Target="../theme/themeOverride63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Excel_Worksheet66.xlsx"/><Relationship Id="rId1" Type="http://schemas.openxmlformats.org/officeDocument/2006/relationships/themeOverride" Target="../theme/themeOverride64.xml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864732186254476E-2"/>
          <c:y val="2.1852835256058151E-2"/>
          <c:w val="0.94387600855451737"/>
          <c:h val="0.84006866874198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Population</c:v>
                </c:pt>
              </c:strCache>
            </c:strRef>
          </c:tx>
          <c:spPr>
            <a:solidFill>
              <a:srgbClr val="FDC480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Lbls>
            <c:numFmt formatCode="#,##0.0&quot;%&quot;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White</c:v>
                </c:pt>
                <c:pt idx="6">
                  <c:v>Hispanic</c:v>
                </c:pt>
                <c:pt idx="7">
                  <c:v>Other</c:v>
                </c:pt>
                <c:pt idx="8">
                  <c:v>&lt;200% FPL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48.4</c:v>
                </c:pt>
                <c:pt idx="1">
                  <c:v>51.6</c:v>
                </c:pt>
                <c:pt idx="2">
                  <c:v>37.299999999999997</c:v>
                </c:pt>
                <c:pt idx="3">
                  <c:v>44.1</c:v>
                </c:pt>
                <c:pt idx="4">
                  <c:v>18.5</c:v>
                </c:pt>
                <c:pt idx="5">
                  <c:v>80.900000000000006</c:v>
                </c:pt>
                <c:pt idx="6">
                  <c:v>8.3000000000000007</c:v>
                </c:pt>
                <c:pt idx="7">
                  <c:v>10.8</c:v>
                </c:pt>
                <c:pt idx="8">
                  <c:v>41.8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B7-48B4-88A3-F35B8BE3B7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Weighted Survey Sample</c:v>
                </c:pt>
              </c:strCache>
            </c:strRef>
          </c:tx>
          <c:spPr>
            <a:solidFill>
              <a:srgbClr val="B71234"/>
            </a:solidFill>
            <a:ln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numFmt formatCode="#,##0.0&quot;%&quot;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White</c:v>
                </c:pt>
                <c:pt idx="6">
                  <c:v>Hispanic</c:v>
                </c:pt>
                <c:pt idx="7">
                  <c:v>Other</c:v>
                </c:pt>
                <c:pt idx="8">
                  <c:v>&lt;200% FPL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48</c:v>
                </c:pt>
                <c:pt idx="1">
                  <c:v>52</c:v>
                </c:pt>
                <c:pt idx="2">
                  <c:v>37.700000000000003</c:v>
                </c:pt>
                <c:pt idx="3">
                  <c:v>43.6</c:v>
                </c:pt>
                <c:pt idx="4">
                  <c:v>18.699999999999996</c:v>
                </c:pt>
                <c:pt idx="5">
                  <c:v>81</c:v>
                </c:pt>
                <c:pt idx="6">
                  <c:v>8.4</c:v>
                </c:pt>
                <c:pt idx="7">
                  <c:v>10.6</c:v>
                </c:pt>
                <c:pt idx="8">
                  <c:v>41.1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4B7-48B4-88A3-F35B8BE3B7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3"/>
        <c:axId val="34421760"/>
        <c:axId val="34431744"/>
      </c:barChart>
      <c:catAx>
        <c:axId val="34421760"/>
        <c:scaling>
          <c:orientation val="minMax"/>
        </c:scaling>
        <c:delete val="0"/>
        <c:axPos val="b"/>
        <c:numFmt formatCode="#,##0.0&quot;%&quot;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34431744"/>
        <c:crosses val="autoZero"/>
        <c:auto val="1"/>
        <c:lblAlgn val="ctr"/>
        <c:lblOffset val="100"/>
        <c:noMultiLvlLbl val="0"/>
      </c:catAx>
      <c:valAx>
        <c:axId val="3443174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en-US" sz="1050" b="0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4421760"/>
        <c:crosses val="autoZero"/>
        <c:crossBetween val="between"/>
        <c:majorUnit val="20"/>
      </c:valAx>
      <c:spPr>
        <a:ln>
          <a:noFill/>
        </a:ln>
        <a:effectLst/>
        <a:scene3d>
          <a:camera prst="orthographicFront"/>
          <a:lightRig rig="threePt" dir="t"/>
        </a:scene3d>
        <a:sp3d>
          <a:bevelT w="101600" prst="riblet"/>
        </a:sp3d>
      </c:spPr>
    </c:plotArea>
    <c:legend>
      <c:legendPos val="t"/>
      <c:legendEntry>
        <c:idx val="0"/>
        <c:txPr>
          <a:bodyPr/>
          <a:lstStyle/>
          <a:p>
            <a:pPr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9.4002632073698061E-3"/>
          <c:y val="1.4147811563080294E-3"/>
          <c:w val="0.54921481895981283"/>
          <c:h val="0.19044519138664981"/>
        </c:manualLayout>
      </c:layout>
      <c:overlay val="0"/>
      <c:spPr>
        <a:effectLst/>
      </c:spPr>
      <c:txPr>
        <a:bodyPr/>
        <a:lstStyle/>
        <a:p>
          <a:pPr>
            <a:defRPr sz="105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10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2E-2"/>
          <c:y val="2.4588903131294637E-2"/>
          <c:w val="0.96239452707300865"/>
          <c:h val="0.83628975157175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9E8EC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75-47A2-81AF-50959D774109}"/>
              </c:ext>
            </c:extLst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A75-47A2-81AF-50959D774109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BA75-47A2-81AF-50959D774109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A75-47A2-81AF-50959D774109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BA75-47A2-81AF-50959D774109}"/>
              </c:ext>
            </c:extLst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A75-47A2-81AF-50959D774109}"/>
              </c:ext>
            </c:extLst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A75-47A2-81AF-50959D774109}"/>
              </c:ext>
            </c:extLst>
          </c:dPt>
          <c:dPt>
            <c:idx val="7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98F0-4287-B632-27554658A6F8}"/>
              </c:ext>
            </c:extLst>
          </c:dPt>
          <c:dPt>
            <c:idx val="8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C0B-4246-B355-BB9390CE3ABC}"/>
              </c:ext>
            </c:extLst>
          </c:dPt>
          <c:dPt>
            <c:idx val="1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BA75-47A2-81AF-50959D774109}"/>
              </c:ext>
            </c:extLst>
          </c:dPt>
          <c:dPt>
            <c:idx val="11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BA75-47A2-81AF-50959D774109}"/>
              </c:ext>
            </c:extLst>
          </c:dPt>
          <c:dLbls>
            <c:dLbl>
              <c:idx val="0"/>
              <c:numFmt formatCode="0.0&quot;%&quot;" sourceLinked="0"/>
              <c:spPr>
                <a:noFill/>
                <a:ln w="28575">
                  <a:noFill/>
                </a:ln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Cass County</c:v>
                </c:pt>
                <c:pt idx="8">
                  <c:v>US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28</c:v>
                </c:pt>
                <c:pt idx="1">
                  <c:v>46</c:v>
                </c:pt>
                <c:pt idx="2">
                  <c:v>39</c:v>
                </c:pt>
                <c:pt idx="3">
                  <c:v>39.6</c:v>
                </c:pt>
                <c:pt idx="4">
                  <c:v>29.2</c:v>
                </c:pt>
                <c:pt idx="5">
                  <c:v>47</c:v>
                </c:pt>
                <c:pt idx="6">
                  <c:v>34.299999999999997</c:v>
                </c:pt>
                <c:pt idx="7">
                  <c:v>37.4</c:v>
                </c:pt>
                <c:pt idx="8" formatCode="0.0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BA75-47A2-81AF-50959D7741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49969152"/>
        <c:axId val="149967616"/>
      </c:barChart>
      <c:valAx>
        <c:axId val="149967616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49969152"/>
        <c:crosses val="autoZero"/>
        <c:crossBetween val="between"/>
        <c:majorUnit val="20"/>
      </c:valAx>
      <c:catAx>
        <c:axId val="149969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1499676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2318009389993329E-2"/>
          <c:w val="0.96239452707300865"/>
          <c:h val="0.84379787777755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C9-4C50-993A-DF2D139AE9D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0C9-4C50-993A-DF2D139AE9D6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0C9-4C50-993A-DF2D139AE9D6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70C9-4C50-993A-DF2D139AE9D6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70C9-4C50-993A-DF2D139AE9D6}"/>
              </c:ext>
            </c:extLst>
          </c:dPt>
          <c:dLbls>
            <c:dLbl>
              <c:idx val="1"/>
              <c:numFmt formatCode="0.0&quot;%&quot;" sourceLinked="0"/>
              <c:spPr>
                <a:noFill/>
                <a:ln w="28575">
                  <a:solidFill>
                    <a:srgbClr val="A7193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Cass County</c:v>
                </c:pt>
                <c:pt idx="1">
                  <c:v>US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13.7</c:v>
                </c:pt>
                <c:pt idx="1">
                  <c:v>10.199999999999999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0C9-4C50-993A-DF2D139AE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50042112"/>
        <c:axId val="150040576"/>
      </c:barChart>
      <c:valAx>
        <c:axId val="150040576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50042112"/>
        <c:crosses val="autoZero"/>
        <c:crossBetween val="between"/>
        <c:majorUnit val="20"/>
      </c:valAx>
      <c:catAx>
        <c:axId val="150042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1500405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1.9543518507296711E-2"/>
          <c:w val="0.99659046651426642"/>
          <c:h val="0.84739176869507593"/>
        </c:manualLayout>
      </c:layout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>
              <a:solidFill>
                <a:srgbClr val="5A85D7"/>
              </a:solidFill>
            </a:ln>
          </c:spPr>
          <c:marker>
            <c:symbol val="circle"/>
            <c:size val="5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#,##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1" i="0" u="none" strike="noStrike" kern="1200" baseline="0">
                    <a:solidFill>
                      <a:srgbClr val="000000"/>
                    </a:solidFill>
                    <a:latin typeface="Arial Narrow" panose="020B0606020202030204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56B-4F71-898C-6FDBB548B541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A71930"/>
              </a:solidFill>
            </a:ln>
          </c:spPr>
          <c:marker>
            <c:symbol val="diamond"/>
            <c:size val="6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0.0&quot;%&quot;" sourceLinked="0"/>
            <c:spPr>
              <a:noFill/>
              <a:ln w="28575">
                <a:solidFill>
                  <a:srgbClr val="A7193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Sheet1!$B$2:$B$3</c:f>
              <c:numCache>
                <c:formatCode>0.0</c:formatCode>
                <c:ptCount val="2"/>
                <c:pt idx="0">
                  <c:v>9.5</c:v>
                </c:pt>
                <c:pt idx="1">
                  <c:v>13.7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864-4238-8BBE-2FFBDF6B4D0D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>
              <a:solidFill>
                <a:srgbClr val="A5D867">
                  <a:lumMod val="50000"/>
                </a:srgbClr>
              </a:solidFill>
            </a:ln>
          </c:spPr>
          <c:marker>
            <c:symbol val="square"/>
            <c:size val="5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864-4238-8BBE-2FFBDF6B4D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5632768"/>
        <c:axId val="115631616"/>
      </c:lineChart>
      <c:valAx>
        <c:axId val="115631616"/>
        <c:scaling>
          <c:orientation val="minMax"/>
          <c:max val="100"/>
          <c:min val="0"/>
        </c:scaling>
        <c:delete val="1"/>
        <c:axPos val="r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out"/>
        <c:minorTickMark val="none"/>
        <c:tickLblPos val="none"/>
        <c:crossAx val="115632768"/>
        <c:crosses val="max"/>
        <c:crossBetween val="between"/>
        <c:majorUnit val="20"/>
      </c:valAx>
      <c:catAx>
        <c:axId val="115632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15631616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2318009389993329E-2"/>
          <c:w val="0.96239452707300865"/>
          <c:h val="0.84086317231373797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50193280"/>
        <c:axId val="115662208"/>
      </c:barChart>
      <c:valAx>
        <c:axId val="11566220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50193280"/>
        <c:crosses val="autoZero"/>
        <c:crossBetween val="between"/>
        <c:majorUnit val="20"/>
      </c:valAx>
      <c:catAx>
        <c:axId val="150193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1156622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2318009389993329E-2"/>
          <c:w val="0.96239452707300865"/>
          <c:h val="0.840863172313737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E7F2DE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D9E8EC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DFA-4A7D-BD2E-72AE1808723C}"/>
              </c:ext>
            </c:extLst>
          </c:dPt>
          <c:dPt>
            <c:idx val="1"/>
            <c:invertIfNegative val="0"/>
            <c:bubble3D val="0"/>
            <c:spPr>
              <a:solidFill>
                <a:srgbClr val="D9E8EC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DFA-4A7D-BD2E-72AE1808723C}"/>
              </c:ext>
            </c:extLst>
          </c:dPt>
          <c:dPt>
            <c:idx val="2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DFA-4A7D-BD2E-72AE1808723C}"/>
              </c:ext>
            </c:extLst>
          </c:dPt>
          <c:dPt>
            <c:idx val="3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DFA-4A7D-BD2E-72AE1808723C}"/>
              </c:ext>
            </c:extLst>
          </c:dPt>
          <c:dPt>
            <c:idx val="4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DFA-4A7D-BD2E-72AE1808723C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FDFA-4A7D-BD2E-72AE1808723C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FDFA-4A7D-BD2E-72AE1808723C}"/>
              </c:ext>
            </c:extLst>
          </c:dPt>
          <c:dLbls>
            <c:dLbl>
              <c:idx val="3"/>
              <c:numFmt formatCode="0.0&quot;%&quot;" sourceLinked="0"/>
              <c:spPr>
                <a:noFill/>
                <a:ln w="28575">
                  <a:solidFill>
                    <a:srgbClr val="A7193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Cass County
Children 0-12</c:v>
                </c:pt>
                <c:pt idx="1">
                  <c:v>Cass County
Children 13-17</c:v>
                </c:pt>
                <c:pt idx="2">
                  <c:v>Cass County</c:v>
                </c:pt>
                <c:pt idx="3">
                  <c:v>US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79.3</c:v>
                </c:pt>
                <c:pt idx="1">
                  <c:v>78.5</c:v>
                </c:pt>
                <c:pt idx="2" formatCode="0.0">
                  <c:v>79</c:v>
                </c:pt>
                <c:pt idx="3" formatCode="0.0">
                  <c:v>89.3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DFA-4A7D-BD2E-72AE180872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50110592"/>
        <c:axId val="150104704"/>
      </c:barChart>
      <c:valAx>
        <c:axId val="15010470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50110592"/>
        <c:crosses val="autoZero"/>
        <c:crossBetween val="between"/>
        <c:majorUnit val="20"/>
      </c:valAx>
      <c:catAx>
        <c:axId val="150110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150104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2318009389993329E-2"/>
          <c:w val="0.96239452707300865"/>
          <c:h val="0.84004377227891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E8-48B1-B14F-8C0A6DDFE7B8}"/>
              </c:ext>
            </c:extLst>
          </c:dPt>
          <c:dPt>
            <c:idx val="1"/>
            <c:invertIfNegative val="0"/>
            <c:bubble3D val="0"/>
            <c:spPr>
              <a:solidFill>
                <a:srgbClr val="A5D86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6E8-48B1-B14F-8C0A6DDFE7B8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C6E8-48B1-B14F-8C0A6DDFE7B8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6E8-48B1-B14F-8C0A6DDFE7B8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C6E8-48B1-B14F-8C0A6DDFE7B8}"/>
              </c:ext>
            </c:extLst>
          </c:dPt>
          <c:dLbls>
            <c:dLbl>
              <c:idx val="1"/>
              <c:numFmt formatCode="0.0&quot;%&quot;" sourceLinked="0"/>
              <c:spPr>
                <a:noFill/>
                <a:ln w="28575">
                  <a:solidFill>
                    <a:srgbClr val="A5D867">
                      <a:lumMod val="50000"/>
                    </a:srgbClr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Indiana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72.2</c:v>
                </c:pt>
                <c:pt idx="1">
                  <c:v>65.099999999999994</c:v>
                </c:pt>
                <c:pt idx="2">
                  <c:v>70.5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6E8-48B1-B14F-8C0A6DDFE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50324736"/>
        <c:axId val="150323200"/>
      </c:barChart>
      <c:valAx>
        <c:axId val="150323200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50324736"/>
        <c:crosses val="autoZero"/>
        <c:crossBetween val="between"/>
        <c:majorUnit val="20"/>
      </c:valAx>
      <c:catAx>
        <c:axId val="150324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1503232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2318009389993329E-2"/>
          <c:w val="0.96239452707300865"/>
          <c:h val="0.84379787777755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BEF-467B-A73A-F46204AE0707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BEF-467B-A73A-F46204AE0707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BEF-467B-A73A-F46204AE0707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3BEF-467B-A73A-F46204AE0707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BEF-467B-A73A-F46204AE0707}"/>
              </c:ext>
            </c:extLst>
          </c:dPt>
          <c:dLbls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Cass County</c:v>
                </c:pt>
                <c:pt idx="1">
                  <c:v>US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9.399999999999995</c:v>
                </c:pt>
                <c:pt idx="1">
                  <c:v>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BEF-467B-A73A-F46204AE07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50270720"/>
        <c:axId val="150264832"/>
      </c:barChart>
      <c:valAx>
        <c:axId val="150264832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50270720"/>
        <c:crosses val="autoZero"/>
        <c:crossBetween val="between"/>
        <c:majorUnit val="20"/>
      </c:valAx>
      <c:catAx>
        <c:axId val="150270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1502648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1.9543518507296711E-2"/>
          <c:w val="0.99659046651426642"/>
          <c:h val="0.84739176869507593"/>
        </c:manualLayout>
      </c:layout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>
              <a:solidFill>
                <a:srgbClr val="5A85D7"/>
              </a:solidFill>
            </a:ln>
          </c:spPr>
          <c:marker>
            <c:symbol val="circle"/>
            <c:size val="5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#,##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1" i="0" u="none" strike="noStrike" kern="1200" baseline="0">
                    <a:solidFill>
                      <a:srgbClr val="000000"/>
                    </a:solidFill>
                    <a:latin typeface="Arial Narrow" panose="020B0606020202030204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56B-4F71-898C-6FDBB548B541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A71930"/>
              </a:solidFill>
            </a:ln>
          </c:spPr>
          <c:marker>
            <c:symbol val="diamond"/>
            <c:size val="6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0.0&quot;%&quot;" sourceLinked="0"/>
            <c:spPr>
              <a:noFill/>
              <a:ln w="28575">
                <a:solidFill>
                  <a:srgbClr val="A7193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Sheet1!$B$2:$B$3</c:f>
              <c:numCache>
                <c:formatCode>0.0</c:formatCode>
                <c:ptCount val="2"/>
                <c:pt idx="0">
                  <c:v>5.8</c:v>
                </c:pt>
                <c:pt idx="1">
                  <c:v>9.399999999999995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864-4238-8BBE-2FFBDF6B4D0D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>
              <a:solidFill>
                <a:srgbClr val="A5D867">
                  <a:lumMod val="50000"/>
                </a:srgbClr>
              </a:solidFill>
            </a:ln>
          </c:spPr>
          <c:marker>
            <c:symbol val="square"/>
            <c:size val="5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864-4238-8BBE-2FFBDF6B4D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9903232"/>
        <c:axId val="149901696"/>
      </c:lineChart>
      <c:valAx>
        <c:axId val="149901696"/>
        <c:scaling>
          <c:orientation val="minMax"/>
          <c:max val="100"/>
          <c:min val="0"/>
        </c:scaling>
        <c:delete val="1"/>
        <c:axPos val="r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out"/>
        <c:minorTickMark val="none"/>
        <c:tickLblPos val="none"/>
        <c:crossAx val="149903232"/>
        <c:crosses val="max"/>
        <c:crossBetween val="between"/>
        <c:majorUnit val="20"/>
      </c:valAx>
      <c:catAx>
        <c:axId val="149903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49901696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1.9543518507296711E-2"/>
          <c:w val="0.99659046651426642"/>
          <c:h val="0.84739176869507593"/>
        </c:manualLayout>
      </c:layout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>
              <a:solidFill>
                <a:srgbClr val="5A85D7"/>
              </a:solidFill>
            </a:ln>
          </c:spPr>
          <c:marker>
            <c:symbol val="circle"/>
            <c:size val="5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#,##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1" i="0" u="none" strike="noStrike" kern="1200" baseline="0">
                    <a:solidFill>
                      <a:srgbClr val="000000"/>
                    </a:solidFill>
                    <a:latin typeface="Arial Narrow" panose="020B0606020202030204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56B-4F71-898C-6FDBB548B541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A71930"/>
              </a:solidFill>
            </a:ln>
          </c:spPr>
          <c:marker>
            <c:symbol val="diamond"/>
            <c:size val="6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Sheet1!$B$2:$B$3</c:f>
              <c:numCache>
                <c:formatCode>0.0</c:formatCode>
                <c:ptCount val="2"/>
                <c:pt idx="0">
                  <c:v>70.7</c:v>
                </c:pt>
                <c:pt idx="1">
                  <c:v>73.8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864-4238-8BBE-2FFBDF6B4D0D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>
              <a:solidFill>
                <a:srgbClr val="A5D867">
                  <a:lumMod val="50000"/>
                </a:srgbClr>
              </a:solidFill>
            </a:ln>
          </c:spPr>
          <c:marker>
            <c:symbol val="square"/>
            <c:size val="5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864-4238-8BBE-2FFBDF6B4D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254272"/>
        <c:axId val="37248384"/>
      </c:lineChart>
      <c:valAx>
        <c:axId val="37248384"/>
        <c:scaling>
          <c:orientation val="minMax"/>
          <c:max val="100"/>
          <c:min val="0"/>
        </c:scaling>
        <c:delete val="1"/>
        <c:axPos val="r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out"/>
        <c:minorTickMark val="none"/>
        <c:tickLblPos val="none"/>
        <c:crossAx val="37254272"/>
        <c:crosses val="max"/>
        <c:crossBetween val="between"/>
        <c:majorUnit val="20"/>
      </c:valAx>
      <c:catAx>
        <c:axId val="37254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37248384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2318009389993329E-2"/>
          <c:w val="0.96239452707300865"/>
          <c:h val="0.840863172313737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E7F2DE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D9E8EC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D44-4CBB-9C85-A201BA7979AF}"/>
              </c:ext>
            </c:extLst>
          </c:dPt>
          <c:dPt>
            <c:idx val="1"/>
            <c:invertIfNegative val="0"/>
            <c:bubble3D val="0"/>
            <c:spPr>
              <a:solidFill>
                <a:srgbClr val="D9E8EC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D44-4CBB-9C85-A201BA7979AF}"/>
              </c:ext>
            </c:extLst>
          </c:dPt>
          <c:dPt>
            <c:idx val="2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BA0-4332-9254-290D85AE1A61}"/>
              </c:ext>
            </c:extLst>
          </c:dPt>
          <c:dPt>
            <c:idx val="3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D44-4CBB-9C85-A201BA7979AF}"/>
              </c:ext>
            </c:extLst>
          </c:dPt>
          <c:dPt>
            <c:idx val="4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D44-4CBB-9C85-A201BA7979AF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FD44-4CBB-9C85-A201BA7979AF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FD44-4CBB-9C85-A201BA7979AF}"/>
              </c:ext>
            </c:extLst>
          </c:dPt>
          <c:dLbls>
            <c:dLbl>
              <c:idx val="0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.0&quot;%&quot;" sourceLinked="0"/>
              <c:spPr>
                <a:noFill/>
                <a:ln w="28575">
                  <a:solidFill>
                    <a:srgbClr val="A7193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Cass County
Children 2-12</c:v>
                </c:pt>
                <c:pt idx="1">
                  <c:v>Cass County
Children 13-17</c:v>
                </c:pt>
                <c:pt idx="2">
                  <c:v>Cass County</c:v>
                </c:pt>
                <c:pt idx="3">
                  <c:v>US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64.8</c:v>
                </c:pt>
                <c:pt idx="1">
                  <c:v>93.3</c:v>
                </c:pt>
                <c:pt idx="2" formatCode="0.0">
                  <c:v>73.8</c:v>
                </c:pt>
                <c:pt idx="3" formatCode="0.0">
                  <c:v>90.7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D44-4CBB-9C85-A201BA7979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36622848"/>
        <c:axId val="136612864"/>
      </c:barChart>
      <c:valAx>
        <c:axId val="13661286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36622848"/>
        <c:crosses val="autoZero"/>
        <c:crossBetween val="between"/>
        <c:majorUnit val="20"/>
      </c:valAx>
      <c:catAx>
        <c:axId val="136622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136612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hPercent val="100"/>
      <c:rotY val="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592592592594766E-2"/>
          <c:y val="9.4700604284929504E-2"/>
          <c:w val="0.81481481481481965"/>
          <c:h val="0.771470426661842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>
              <a:solidFill>
                <a:srgbClr val="000000"/>
              </a:solidFill>
            </a:ln>
          </c:spPr>
          <c:dPt>
            <c:idx val="0"/>
            <c:bubble3D val="0"/>
            <c:spPr>
              <a:solidFill>
                <a:srgbClr val="5A85D7"/>
              </a:solidFill>
              <a:ln w="25400">
                <a:solidFill>
                  <a:srgbClr val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F9A-4A0E-854F-948312743791}"/>
              </c:ext>
            </c:extLst>
          </c:dPt>
          <c:dPt>
            <c:idx val="1"/>
            <c:bubble3D val="0"/>
            <c:spPr>
              <a:solidFill>
                <a:srgbClr val="A5D867"/>
              </a:solidFill>
              <a:ln w="25400">
                <a:solidFill>
                  <a:srgbClr val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F9A-4A0E-854F-948312743791}"/>
              </c:ext>
            </c:extLst>
          </c:dPt>
          <c:dPt>
            <c:idx val="2"/>
            <c:bubble3D val="0"/>
            <c:spPr>
              <a:solidFill>
                <a:srgbClr val="93509E"/>
              </a:solidFill>
              <a:ln w="25400">
                <a:solidFill>
                  <a:srgbClr val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F9A-4A0E-854F-948312743791}"/>
              </c:ext>
            </c:extLst>
          </c:dPt>
          <c:dPt>
            <c:idx val="3"/>
            <c:bubble3D val="0"/>
            <c:spPr>
              <a:solidFill>
                <a:srgbClr val="FDC480"/>
              </a:solidFill>
              <a:ln w="25400">
                <a:solidFill>
                  <a:srgbClr val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F9A-4A0E-854F-948312743791}"/>
              </c:ext>
            </c:extLst>
          </c:dPt>
          <c:dPt>
            <c:idx val="4"/>
            <c:bubble3D val="0"/>
            <c:spPr>
              <a:solidFill>
                <a:srgbClr val="B71234"/>
              </a:solidFill>
              <a:ln w="25400">
                <a:solidFill>
                  <a:srgbClr val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F9A-4A0E-854F-948312743791}"/>
              </c:ext>
            </c:extLst>
          </c:dPt>
          <c:dLbls>
            <c:dLbl>
              <c:idx val="2"/>
              <c:layout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F9A-4A0E-854F-948312743791}"/>
                </c:ext>
              </c:extLst>
            </c:dLbl>
            <c:numFmt formatCode="#,##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Excellent  </c:v>
                </c:pt>
                <c:pt idx="1">
                  <c:v>Very Good  </c:v>
                </c:pt>
                <c:pt idx="2">
                  <c:v>Good  </c:v>
                </c:pt>
                <c:pt idx="3">
                  <c:v>Fair  </c:v>
                </c:pt>
                <c:pt idx="4">
                  <c:v>Poor 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12.8</c:v>
                </c:pt>
                <c:pt idx="1">
                  <c:v>35</c:v>
                </c:pt>
                <c:pt idx="2">
                  <c:v>33.4</c:v>
                </c:pt>
                <c:pt idx="3">
                  <c:v>14.2</c:v>
                </c:pt>
                <c:pt idx="4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F9A-4A0E-854F-948312743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400" b="1">
          <a:latin typeface="Arial Narrow" panose="020B060602020203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hPercent val="100"/>
      <c:rotY val="0"/>
      <c:depthPercent val="100"/>
      <c:rAngAx val="0"/>
      <c:perspective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592592592592587E-2"/>
          <c:y val="8.4169410070402781E-2"/>
          <c:w val="0.81481481481481965"/>
          <c:h val="0.7714704266618439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367-47A9-AED5-52A1DBE63F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367-47A9-AED5-52A1DBE63FDB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367-47A9-AED5-52A1DBE63FDB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367-47A9-AED5-52A1DBE63FDB}"/>
              </c:ext>
            </c:extLst>
          </c:dPt>
          <c:dPt>
            <c:idx val="4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367-47A9-AED5-52A1DBE63FDB}"/>
              </c:ext>
            </c:extLst>
          </c:dPt>
          <c:dPt>
            <c:idx val="5"/>
            <c:bubble3D val="0"/>
            <c:spPr>
              <a:solidFill>
                <a:schemeClr val="dk1">
                  <a:tint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749-4E26-998A-40C11EF1E11A}"/>
              </c:ext>
            </c:extLst>
          </c:dPt>
          <c:dPt>
            <c:idx val="6"/>
            <c:bubble3D val="0"/>
            <c:spPr>
              <a:solidFill>
                <a:schemeClr val="dk1">
                  <a:tint val="8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EB2-43FE-BCFC-94920B12132B}"/>
              </c:ext>
            </c:extLst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749-4E26-998A-40C11EF1E11A}"/>
              </c:ext>
            </c:extLst>
          </c:dPt>
          <c:dLbls>
            <c:dLbl>
              <c:idx val="1"/>
              <c:numFmt formatCode="#,##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2000" b="1" i="0" u="none" strike="noStrike" kern="1200" baseline="0">
                      <a:solidFill>
                        <a:schemeClr val="accent2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367-47A9-AED5-52A1DBE63FDB}"/>
                </c:ext>
              </c:extLst>
            </c:dLbl>
            <c:dLbl>
              <c:idx val="2"/>
              <c:layout>
                <c:manualLayout>
                  <c:x val="-5.658370848008886E-17"/>
                  <c:y val="1.877052749320639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367-47A9-AED5-52A1DBE63FDB}"/>
                </c:ext>
              </c:extLst>
            </c:dLbl>
            <c:dLbl>
              <c:idx val="3"/>
              <c:layout>
                <c:manualLayout>
                  <c:x val="2.9320987654320986E-2"/>
                  <c:y val="1.50164219945651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367-47A9-AED5-52A1DBE63FDB}"/>
                </c:ext>
              </c:extLst>
            </c:dLbl>
            <c:dLbl>
              <c:idx val="4"/>
              <c:layout>
                <c:manualLayout>
                  <c:x val="1.5432098765432098E-2"/>
                  <c:y val="1.877052749320639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367-47A9-AED5-52A1DBE63FDB}"/>
                </c:ext>
              </c:extLst>
            </c:dLbl>
            <c:dLbl>
              <c:idx val="6"/>
              <c:layout>
                <c:manualLayout>
                  <c:x val="-1.5432098765432098E-3"/>
                  <c:y val="-3.378694948777152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EB2-43FE-BCFC-94920B12132B}"/>
                </c:ext>
              </c:extLst>
            </c:dLbl>
            <c:numFmt formatCode="#,##0.0&quot;%&quot;" sourceLinked="0"/>
            <c:spPr>
              <a:noFill/>
              <a:ln w="28575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4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Sheet1!$A$2:$A$9</c:f>
              <c:strCache>
                <c:ptCount val="8"/>
                <c:pt idx="0">
                  <c:v>Heart Disease</c:v>
                </c:pt>
                <c:pt idx="1">
                  <c:v>Cancer</c:v>
                </c:pt>
                <c:pt idx="2">
                  <c:v>CLRD</c:v>
                </c:pt>
                <c:pt idx="3">
                  <c:v>Stroke</c:v>
                </c:pt>
                <c:pt idx="4">
                  <c:v>Diabetes Mellitus</c:v>
                </c:pt>
                <c:pt idx="5">
                  <c:v>Unintentional Injuries</c:v>
                </c:pt>
                <c:pt idx="6">
                  <c:v>Alzheimer's Disease</c:v>
                </c:pt>
                <c:pt idx="7">
                  <c:v>Other Conditions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24.8</c:v>
                </c:pt>
                <c:pt idx="1">
                  <c:v>22.2</c:v>
                </c:pt>
                <c:pt idx="2">
                  <c:v>8.3000000000000007</c:v>
                </c:pt>
                <c:pt idx="3">
                  <c:v>4.7</c:v>
                </c:pt>
                <c:pt idx="4">
                  <c:v>4.5999999999999996</c:v>
                </c:pt>
                <c:pt idx="5">
                  <c:v>4.0999999999999996</c:v>
                </c:pt>
                <c:pt idx="6">
                  <c:v>3.2</c:v>
                </c:pt>
                <c:pt idx="7">
                  <c:v>28.1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367-47A9-AED5-52A1DBE63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 b="1">
          <a:latin typeface="Arial Narrow" panose="020B060602020203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65E-2"/>
          <c:y val="0.10717912078849244"/>
          <c:w val="0.96239452707300865"/>
          <c:h val="0.7536993458101669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Culpeper County</c:v>
                </c:pt>
              </c:strCache>
            </c:strRef>
          </c:tx>
          <c:spPr>
            <a:solidFill>
              <a:srgbClr val="DDD9C3"/>
            </a:solidFill>
            <a:ln>
              <a:solidFill>
                <a:srgbClr val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Prostate Cancer</c:v>
                </c:pt>
                <c:pt idx="1">
                  <c:v>Female Breast Cancer</c:v>
                </c:pt>
                <c:pt idx="2">
                  <c:v>Lung Cancer</c:v>
                </c:pt>
                <c:pt idx="3">
                  <c:v>Colon/Rectal Cancer</c:v>
                </c:pt>
              </c:strCache>
            </c:strRef>
          </c:cat>
          <c:val>
            <c:numRef>
              <c:f>Sheet1!$B$2:$E$2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BA-41BB-B38D-742922A01345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Madison County</c:v>
                </c:pt>
              </c:strCache>
            </c:strRef>
          </c:tx>
          <c:spPr>
            <a:solidFill>
              <a:srgbClr val="DDD9C3"/>
            </a:solidFill>
            <a:ln>
              <a:solidFill>
                <a:srgbClr val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Prostate Cancer</c:v>
                </c:pt>
                <c:pt idx="1">
                  <c:v>Female Breast Cancer</c:v>
                </c:pt>
                <c:pt idx="2">
                  <c:v>Lung Cancer</c:v>
                </c:pt>
                <c:pt idx="3">
                  <c:v>Colon/Rectal Cancer</c:v>
                </c:pt>
              </c:strCache>
            </c:strRef>
          </c:cat>
          <c:val>
            <c:numRef>
              <c:f>Sheet1!$B$3:$E$3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8BA-41BB-B38D-742922A01345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Orange County</c:v>
                </c:pt>
              </c:strCache>
            </c:strRef>
          </c:tx>
          <c:spPr>
            <a:solidFill>
              <a:srgbClr val="DDD9C3"/>
            </a:solidFill>
            <a:ln>
              <a:solidFill>
                <a:srgbClr val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Prostate Cancer</c:v>
                </c:pt>
                <c:pt idx="1">
                  <c:v>Female Breast Cancer</c:v>
                </c:pt>
                <c:pt idx="2">
                  <c:v>Lung Cancer</c:v>
                </c:pt>
                <c:pt idx="3">
                  <c:v>Colon/Rectal Cancer</c:v>
                </c:pt>
              </c:strCache>
            </c:strRef>
          </c:cat>
          <c:val>
            <c:numRef>
              <c:f>Sheet1!$B$4:$E$4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8BA-41BB-B38D-742922A01345}"/>
            </c:ext>
          </c:extLst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Cass County</c:v>
                </c:pt>
              </c:strCache>
            </c:strRef>
          </c:tx>
          <c:spPr>
            <a:solidFill>
              <a:srgbClr val="B71234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.0" sourceLinked="0"/>
            <c:spPr>
              <a:noFill/>
              <a:ln w="28575"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Prostate Cancer</c:v>
                </c:pt>
                <c:pt idx="1">
                  <c:v>Female Breast Cancer</c:v>
                </c:pt>
                <c:pt idx="2">
                  <c:v>Lung Cancer</c:v>
                </c:pt>
                <c:pt idx="3">
                  <c:v>Colon/Rectal Cancer</c:v>
                </c:pt>
              </c:strCache>
            </c:strRef>
          </c:cat>
          <c:val>
            <c:numRef>
              <c:f>Sheet1!$B$5:$E$5</c:f>
              <c:numCache>
                <c:formatCode>0.0</c:formatCode>
                <c:ptCount val="4"/>
                <c:pt idx="0" formatCode="General">
                  <c:v>114</c:v>
                </c:pt>
                <c:pt idx="1">
                  <c:v>106.3</c:v>
                </c:pt>
                <c:pt idx="2">
                  <c:v>84</c:v>
                </c:pt>
                <c:pt idx="3">
                  <c:v>42.7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8BA-41BB-B38D-742922A01345}"/>
            </c:ext>
          </c:extLst>
        </c:ser>
        <c:ser>
          <c:idx val="0"/>
          <c:order val="4"/>
          <c:tx>
            <c:strRef>
              <c:f>Sheet1!$A$6</c:f>
              <c:strCache>
                <c:ptCount val="1"/>
                <c:pt idx="0">
                  <c:v>Indiana</c:v>
                </c:pt>
              </c:strCache>
            </c:strRef>
          </c:tx>
          <c:spPr>
            <a:solidFill>
              <a:srgbClr val="A5D867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1"/>
              <c:numFmt formatCode="#,##0.0" sourceLinked="0"/>
              <c:spPr>
                <a:noFill/>
                <a:ln w="28575">
                  <a:solidFill>
                    <a:srgbClr val="A5D867">
                      <a:lumMod val="50000"/>
                    </a:srgbClr>
                  </a:solidFill>
                </a:ln>
                <a:effectLst/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" sourceLinked="0"/>
              <c:spPr>
                <a:noFill/>
                <a:ln w="28575">
                  <a:solidFill>
                    <a:srgbClr val="A71930"/>
                  </a:solidFill>
                </a:ln>
                <a:effectLst/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" sourceLinked="0"/>
              <c:spPr>
                <a:noFill/>
                <a:ln w="28575">
                  <a:solidFill>
                    <a:srgbClr val="A5D867">
                      <a:lumMod val="50000"/>
                    </a:srgbClr>
                  </a:solidFill>
                </a:ln>
                <a:effectLst/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8575"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Prostate Cancer</c:v>
                </c:pt>
                <c:pt idx="1">
                  <c:v>Female Breast Cancer</c:v>
                </c:pt>
                <c:pt idx="2">
                  <c:v>Lung Cancer</c:v>
                </c:pt>
                <c:pt idx="3">
                  <c:v>Colon/Rectal Cancer</c:v>
                </c:pt>
              </c:strCache>
            </c:strRef>
          </c:cat>
          <c:val>
            <c:numRef>
              <c:f>Sheet1!$B$6:$E$6</c:f>
              <c:numCache>
                <c:formatCode>0.0</c:formatCode>
                <c:ptCount val="4"/>
                <c:pt idx="0" formatCode="General">
                  <c:v>108.9</c:v>
                </c:pt>
                <c:pt idx="1">
                  <c:v>119</c:v>
                </c:pt>
                <c:pt idx="2">
                  <c:v>75.2</c:v>
                </c:pt>
                <c:pt idx="3">
                  <c:v>45.1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8BA-41BB-B38D-742922A01345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5A85D7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0"/>
              <c:numFmt formatCode="#,##0.0" sourceLinked="0"/>
              <c:spPr>
                <a:noFill/>
                <a:ln w="28575">
                  <a:solidFill>
                    <a:srgbClr val="A5D867">
                      <a:lumMod val="50000"/>
                    </a:srgbClr>
                  </a:solidFill>
                </a:ln>
                <a:effectLst/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.0" sourceLinked="0"/>
              <c:spPr>
                <a:noFill/>
                <a:ln w="28575">
                  <a:solidFill>
                    <a:srgbClr val="A5D867">
                      <a:lumMod val="50000"/>
                    </a:srgbClr>
                  </a:solidFill>
                </a:ln>
                <a:effectLst/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" sourceLinked="0"/>
              <c:spPr>
                <a:noFill/>
                <a:ln w="28575">
                  <a:solidFill>
                    <a:srgbClr val="A71930"/>
                  </a:solidFill>
                </a:ln>
                <a:effectLst/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8575"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Prostate Cancer</c:v>
                </c:pt>
                <c:pt idx="1">
                  <c:v>Female Breast Cancer</c:v>
                </c:pt>
                <c:pt idx="2">
                  <c:v>Lung Cancer</c:v>
                </c:pt>
                <c:pt idx="3">
                  <c:v>Colon/Rectal Cancer</c:v>
                </c:pt>
              </c:strCache>
            </c:strRef>
          </c:cat>
          <c:val>
            <c:numRef>
              <c:f>Sheet1!$B$7:$E$7</c:f>
              <c:numCache>
                <c:formatCode>0.0</c:formatCode>
                <c:ptCount val="4"/>
                <c:pt idx="0" formatCode="General">
                  <c:v>131.69999999999999</c:v>
                </c:pt>
                <c:pt idx="1">
                  <c:v>123</c:v>
                </c:pt>
                <c:pt idx="2">
                  <c:v>63.7</c:v>
                </c:pt>
                <c:pt idx="3">
                  <c:v>41.9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8BA-41BB-B38D-742922A01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36667904"/>
        <c:axId val="136662016"/>
      </c:barChart>
      <c:valAx>
        <c:axId val="136662016"/>
        <c:scaling>
          <c:orientation val="minMax"/>
          <c:max val="150"/>
          <c:min val="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36667904"/>
        <c:crosses val="autoZero"/>
        <c:crossBetween val="between"/>
        <c:majorUnit val="25"/>
      </c:valAx>
      <c:catAx>
        <c:axId val="136667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1366620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legend>
      <c:legendPos val="t"/>
      <c:layout>
        <c:manualLayout>
          <c:xMode val="edge"/>
          <c:yMode val="edge"/>
          <c:x val="0.63192731116943712"/>
          <c:y val="2.2524632991847635E-2"/>
          <c:w val="0.36731809565470985"/>
          <c:h val="8.1840682265812564E-2"/>
        </c:manualLayout>
      </c:layout>
      <c:overlay val="0"/>
      <c:txPr>
        <a:bodyPr/>
        <a:lstStyle/>
        <a:p>
          <a:pPr algn="ctr">
            <a:defRPr sz="1400"/>
          </a:pPr>
          <a:endParaRPr lang="en-US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2318009389993329E-2"/>
          <c:w val="0.96239452707300865"/>
          <c:h val="0.84379787777755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22C-44EA-AC96-D6BE2599D257}"/>
              </c:ext>
            </c:extLst>
          </c:dPt>
          <c:dPt>
            <c:idx val="1"/>
            <c:invertIfNegative val="0"/>
            <c:bubble3D val="0"/>
            <c:spPr>
              <a:solidFill>
                <a:srgbClr val="A5D86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22C-44EA-AC96-D6BE2599D257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122C-44EA-AC96-D6BE2599D257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22C-44EA-AC96-D6BE2599D257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122C-44EA-AC96-D6BE2599D257}"/>
              </c:ext>
            </c:extLst>
          </c:dPt>
          <c:dLbls>
            <c:dLbl>
              <c:idx val="1"/>
              <c:numFmt formatCode="0.0&quot;%&quot;" sourceLinked="0"/>
              <c:spPr>
                <a:noFill/>
                <a:ln w="28575">
                  <a:solidFill>
                    <a:srgbClr val="A5D867">
                      <a:lumMod val="50000"/>
                    </a:srgbClr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Indiana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82.9</c:v>
                </c:pt>
                <c:pt idx="1">
                  <c:v>72.400000000000006</c:v>
                </c:pt>
                <c:pt idx="2">
                  <c:v>80.3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22C-44EA-AC96-D6BE2599D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42102912"/>
        <c:axId val="142101120"/>
      </c:barChart>
      <c:valAx>
        <c:axId val="142101120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42102912"/>
        <c:crosses val="autoZero"/>
        <c:crossBetween val="between"/>
        <c:majorUnit val="20"/>
      </c:valAx>
      <c:catAx>
        <c:axId val="142102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1421011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2318009389993329E-2"/>
          <c:w val="0.96239452707300865"/>
          <c:h val="0.84379787777755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3F-4BC5-B88D-36BA5EF86354}"/>
              </c:ext>
            </c:extLst>
          </c:dPt>
          <c:dPt>
            <c:idx val="1"/>
            <c:invertIfNegative val="0"/>
            <c:bubble3D val="0"/>
            <c:spPr>
              <a:solidFill>
                <a:srgbClr val="A5D86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3F-4BC5-B88D-36BA5EF86354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043F-4BC5-B88D-36BA5EF86354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043F-4BC5-B88D-36BA5EF86354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043F-4BC5-B88D-36BA5EF86354}"/>
              </c:ext>
            </c:extLst>
          </c:dPt>
          <c:dLbls>
            <c:dLbl>
              <c:idx val="1"/>
              <c:numFmt formatCode="0.0&quot;%&quot;" sourceLinked="0"/>
              <c:spPr>
                <a:noFill/>
                <a:ln w="28575">
                  <a:solidFill>
                    <a:srgbClr val="A7193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.0&quot;%&quot;" sourceLinked="0"/>
              <c:spPr>
                <a:noFill/>
                <a:ln w="28575">
                  <a:solidFill>
                    <a:srgbClr val="A7193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Indiana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72.2</c:v>
                </c:pt>
                <c:pt idx="1">
                  <c:v>78</c:v>
                </c:pt>
                <c:pt idx="2">
                  <c:v>84.8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43F-4BC5-B88D-36BA5EF863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42178176"/>
        <c:axId val="142176640"/>
      </c:barChart>
      <c:valAx>
        <c:axId val="142176640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42178176"/>
        <c:crosses val="autoZero"/>
        <c:crossBetween val="between"/>
        <c:majorUnit val="20"/>
      </c:valAx>
      <c:catAx>
        <c:axId val="142178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1421766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2318009389993329E-2"/>
          <c:w val="0.96239452707300865"/>
          <c:h val="0.84379787777755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26-4F54-8110-819268040669}"/>
              </c:ext>
            </c:extLst>
          </c:dPt>
          <c:dPt>
            <c:idx val="1"/>
            <c:invertIfNegative val="0"/>
            <c:bubble3D val="0"/>
            <c:spPr>
              <a:solidFill>
                <a:srgbClr val="A5D86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F26-4F54-8110-819268040669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6F26-4F54-8110-819268040669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F26-4F54-8110-819268040669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6F26-4F54-8110-819268040669}"/>
              </c:ext>
            </c:extLst>
          </c:dPt>
          <c:dLbls>
            <c:dLbl>
              <c:idx val="1"/>
              <c:numFmt formatCode="0.0&quot;%&quot;" sourceLinked="0"/>
              <c:spPr>
                <a:noFill/>
                <a:ln w="28575">
                  <a:solidFill>
                    <a:srgbClr val="A5D867">
                      <a:lumMod val="50000"/>
                    </a:srgbClr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.0&quot;%&quot;" sourceLinked="0"/>
              <c:spPr>
                <a:noFill/>
                <a:ln w="28575">
                  <a:solidFill>
                    <a:srgbClr val="A7193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Indiana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68.900000000000006</c:v>
                </c:pt>
                <c:pt idx="1">
                  <c:v>61.6</c:v>
                </c:pt>
                <c:pt idx="2">
                  <c:v>74.5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F26-4F54-8110-8192680406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42208384"/>
        <c:axId val="142206848"/>
      </c:barChart>
      <c:valAx>
        <c:axId val="142206848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42208384"/>
        <c:crosses val="autoZero"/>
        <c:crossBetween val="between"/>
        <c:majorUnit val="20"/>
      </c:valAx>
      <c:catAx>
        <c:axId val="142208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1422068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2318009389993329E-2"/>
          <c:w val="0.96239452707300865"/>
          <c:h val="0.84379787777755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38-4D03-8834-EA380F451FCD}"/>
              </c:ext>
            </c:extLst>
          </c:dPt>
          <c:dPt>
            <c:idx val="1"/>
            <c:invertIfNegative val="0"/>
            <c:bubble3D val="0"/>
            <c:spPr>
              <a:solidFill>
                <a:srgbClr val="A5D86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38-4D03-8834-EA380F451FCD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C238-4D03-8834-EA380F451FCD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238-4D03-8834-EA380F451FCD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C238-4D03-8834-EA380F451FCD}"/>
              </c:ext>
            </c:extLst>
          </c:dPt>
          <c:dLbls>
            <c:dLbl>
              <c:idx val="1"/>
              <c:numFmt formatCode="#,##0.0" sourceLinked="0"/>
              <c:spPr>
                <a:noFill/>
                <a:ln w="28575">
                  <a:solidFill>
                    <a:srgbClr val="A5D867">
                      <a:lumMod val="50000"/>
                    </a:srgbClr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" sourceLinked="0"/>
              <c:spPr>
                <a:noFill/>
                <a:ln w="28575">
                  <a:solidFill>
                    <a:srgbClr val="A7193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Indiana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14.3</c:v>
                </c:pt>
                <c:pt idx="1">
                  <c:v>18</c:v>
                </c:pt>
                <c:pt idx="2">
                  <c:v>13.166666666666666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238-4D03-8834-EA380F451F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41929472"/>
        <c:axId val="141927936"/>
      </c:barChart>
      <c:valAx>
        <c:axId val="141927936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41929472"/>
        <c:crosses val="autoZero"/>
        <c:crossBetween val="between"/>
      </c:valAx>
      <c:catAx>
        <c:axId val="141929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1419279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46444541654519"/>
          <c:y val="2.3546823500538178E-2"/>
          <c:w val="0.8588346942743269"/>
          <c:h val="0.708431632270290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Cass County</c:v>
                </c:pt>
              </c:strCache>
            </c:strRef>
          </c:tx>
          <c:spPr>
            <a:ln w="28575">
              <a:solidFill>
                <a:srgbClr val="B71234"/>
              </a:solidFill>
            </a:ln>
          </c:spPr>
          <c:marker>
            <c:symbol val="square"/>
            <c:size val="5"/>
            <c:spPr>
              <a:solidFill>
                <a:srgbClr val="000000"/>
              </a:solidFill>
              <a:ln w="12700">
                <a:noFill/>
              </a:ln>
            </c:spPr>
          </c:marker>
          <c:cat>
            <c:strRef>
              <c:f>Sheet1!$A$2:$A$9</c:f>
              <c:strCache>
                <c:ptCount val="8"/>
                <c:pt idx="0">
                  <c:v>2005-2007</c:v>
                </c:pt>
                <c:pt idx="1">
                  <c:v>2006-2008</c:v>
                </c:pt>
                <c:pt idx="2">
                  <c:v>2007-2009</c:v>
                </c:pt>
                <c:pt idx="3">
                  <c:v>2008-2010</c:v>
                </c:pt>
                <c:pt idx="4">
                  <c:v>2009-2011</c:v>
                </c:pt>
                <c:pt idx="5">
                  <c:v>2010-2012</c:v>
                </c:pt>
                <c:pt idx="6">
                  <c:v>2011-2013</c:v>
                </c:pt>
                <c:pt idx="7">
                  <c:v>2012-2014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36.299999999999997</c:v>
                </c:pt>
                <c:pt idx="1">
                  <c:v>36.799999999999997</c:v>
                </c:pt>
                <c:pt idx="2">
                  <c:v>30.4</c:v>
                </c:pt>
                <c:pt idx="3">
                  <c:v>24.4</c:v>
                </c:pt>
                <c:pt idx="4">
                  <c:v>22.9</c:v>
                </c:pt>
                <c:pt idx="5">
                  <c:v>30.7</c:v>
                </c:pt>
                <c:pt idx="6">
                  <c:v>36.799999999999997</c:v>
                </c:pt>
                <c:pt idx="7">
                  <c:v>36.299999999999997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8E3-4022-98FB-BC0FB7E8F7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Indiana</c:v>
                </c:pt>
              </c:strCache>
            </c:strRef>
          </c:tx>
          <c:spPr>
            <a:ln>
              <a:solidFill>
                <a:srgbClr val="A5D867"/>
              </a:solidFill>
            </a:ln>
          </c:spPr>
          <c:marker>
            <c:symbol val="diamond"/>
            <c:size val="5"/>
            <c:spPr>
              <a:solidFill>
                <a:srgbClr val="000000"/>
              </a:solidFill>
              <a:ln>
                <a:noFill/>
              </a:ln>
            </c:spPr>
          </c:marker>
          <c:cat>
            <c:strRef>
              <c:f>Sheet1!$A$2:$A$9</c:f>
              <c:strCache>
                <c:ptCount val="8"/>
                <c:pt idx="0">
                  <c:v>2005-2007</c:v>
                </c:pt>
                <c:pt idx="1">
                  <c:v>2006-2008</c:v>
                </c:pt>
                <c:pt idx="2">
                  <c:v>2007-2009</c:v>
                </c:pt>
                <c:pt idx="3">
                  <c:v>2008-2010</c:v>
                </c:pt>
                <c:pt idx="4">
                  <c:v>2009-2011</c:v>
                </c:pt>
                <c:pt idx="5">
                  <c:v>2010-2012</c:v>
                </c:pt>
                <c:pt idx="6">
                  <c:v>2011-2013</c:v>
                </c:pt>
                <c:pt idx="7">
                  <c:v>2012-2014</c:v>
                </c:pt>
              </c:strCache>
            </c:strRef>
          </c:cat>
          <c:val>
            <c:numRef>
              <c:f>Sheet1!$C$2:$C$9</c:f>
              <c:numCache>
                <c:formatCode>0.0</c:formatCode>
                <c:ptCount val="8"/>
                <c:pt idx="0">
                  <c:v>25.466666666666669</c:v>
                </c:pt>
                <c:pt idx="1">
                  <c:v>24.766666666666666</c:v>
                </c:pt>
                <c:pt idx="2">
                  <c:v>24.166666666666668</c:v>
                </c:pt>
                <c:pt idx="3">
                  <c:v>23.900000000000002</c:v>
                </c:pt>
                <c:pt idx="4">
                  <c:v>24.066666666666663</c:v>
                </c:pt>
                <c:pt idx="5">
                  <c:v>24.666666666666668</c:v>
                </c:pt>
                <c:pt idx="6">
                  <c:v>25.866666666666664</c:v>
                </c:pt>
                <c:pt idx="7">
                  <c:v>25.533333333333331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8E3-4022-98FB-BC0FB7E8F74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spPr>
            <a:ln>
              <a:solidFill>
                <a:srgbClr val="5A85D7"/>
              </a:solidFill>
            </a:ln>
          </c:spPr>
          <c:marker>
            <c:symbol val="circle"/>
            <c:size val="5"/>
            <c:spPr>
              <a:solidFill>
                <a:srgbClr val="000000"/>
              </a:solidFill>
              <a:ln>
                <a:noFill/>
              </a:ln>
            </c:spPr>
          </c:marker>
          <c:cat>
            <c:strRef>
              <c:f>Sheet1!$A$2:$A$9</c:f>
              <c:strCache>
                <c:ptCount val="8"/>
                <c:pt idx="0">
                  <c:v>2005-2007</c:v>
                </c:pt>
                <c:pt idx="1">
                  <c:v>2006-2008</c:v>
                </c:pt>
                <c:pt idx="2">
                  <c:v>2007-2009</c:v>
                </c:pt>
                <c:pt idx="3">
                  <c:v>2008-2010</c:v>
                </c:pt>
                <c:pt idx="4">
                  <c:v>2009-2011</c:v>
                </c:pt>
                <c:pt idx="5">
                  <c:v>2010-2012</c:v>
                </c:pt>
                <c:pt idx="6">
                  <c:v>2011-2013</c:v>
                </c:pt>
                <c:pt idx="7">
                  <c:v>2012-2014</c:v>
                </c:pt>
              </c:strCache>
            </c:strRef>
          </c:cat>
          <c:val>
            <c:numRef>
              <c:f>Sheet1!$D$2:$D$9</c:f>
              <c:numCache>
                <c:formatCode>0.0</c:formatCode>
                <c:ptCount val="8"/>
                <c:pt idx="0" formatCode="General">
                  <c:v>23.8</c:v>
                </c:pt>
                <c:pt idx="1">
                  <c:v>22.8</c:v>
                </c:pt>
                <c:pt idx="2">
                  <c:v>21.933333333333334</c:v>
                </c:pt>
                <c:pt idx="3">
                  <c:v>21.266666666666666</c:v>
                </c:pt>
                <c:pt idx="4">
                  <c:v>21.133333333333333</c:v>
                </c:pt>
                <c:pt idx="5">
                  <c:v>21.200000000000003</c:v>
                </c:pt>
                <c:pt idx="6">
                  <c:v>21.333333333333332</c:v>
                </c:pt>
                <c:pt idx="7">
                  <c:v>21.099999999999998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8E3-4022-98FB-BC0FB7E8F7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952128"/>
        <c:axId val="141954048"/>
      </c:lineChart>
      <c:catAx>
        <c:axId val="141952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/>
        </c:spPr>
        <c:crossAx val="141954048"/>
        <c:crosses val="autoZero"/>
        <c:auto val="1"/>
        <c:lblAlgn val="ctr"/>
        <c:lblOffset val="100"/>
        <c:noMultiLvlLbl val="0"/>
      </c:catAx>
      <c:valAx>
        <c:axId val="141954048"/>
        <c:scaling>
          <c:orientation val="minMax"/>
          <c:min val="0"/>
        </c:scaling>
        <c:delete val="0"/>
        <c:axPos val="l"/>
        <c:majorGridlines>
          <c:spPr>
            <a:ln w="6350">
              <a:solidFill>
                <a:srgbClr val="FFFFFF">
                  <a:lumMod val="75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050"/>
            </a:pPr>
            <a:endParaRPr lang="en-US"/>
          </a:p>
        </c:txPr>
        <c:crossAx val="1419521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>
            <a:solidFill>
              <a:srgbClr val="FFFFFF">
                <a:lumMod val="85000"/>
              </a:srgbClr>
            </a:solidFill>
          </a:ln>
        </c:spPr>
      </c:dTable>
      <c:spPr>
        <a:effectLst/>
      </c:spPr>
    </c:plotArea>
    <c:plotVisOnly val="1"/>
    <c:dispBlanksAs val="zero"/>
    <c:showDLblsOverMax val="0"/>
  </c:chart>
  <c:txPr>
    <a:bodyPr/>
    <a:lstStyle/>
    <a:p>
      <a:pPr>
        <a:defRPr sz="1200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2E-2"/>
          <c:y val="2.4588903131294637E-2"/>
          <c:w val="0.96239452707300865"/>
          <c:h val="0.83628975157175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9E8EC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DB-4AC2-8F0E-15D22562EDD7}"/>
              </c:ext>
            </c:extLst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DB-4AC2-8F0E-15D22562EDD7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60DB-4AC2-8F0E-15D22562EDD7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0DB-4AC2-8F0E-15D22562EDD7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60DB-4AC2-8F0E-15D22562EDD7}"/>
              </c:ext>
            </c:extLst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60DB-4AC2-8F0E-15D22562EDD7}"/>
              </c:ext>
            </c:extLst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60DB-4AC2-8F0E-15D22562EDD7}"/>
              </c:ext>
            </c:extLst>
          </c:dPt>
          <c:dPt>
            <c:idx val="7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3BC5-4182-9B7E-4FBDF58F942C}"/>
              </c:ext>
            </c:extLst>
          </c:dPt>
          <c:dPt>
            <c:idx val="8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B68-4554-88D2-673A930D15D9}"/>
              </c:ext>
            </c:extLst>
          </c:dPt>
          <c:dPt>
            <c:idx val="1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60DB-4AC2-8F0E-15D22562EDD7}"/>
              </c:ext>
            </c:extLst>
          </c:dPt>
          <c:dPt>
            <c:idx val="11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60DB-4AC2-8F0E-15D22562EDD7}"/>
              </c:ext>
            </c:extLst>
          </c:dPt>
          <c:dLbls>
            <c:dLbl>
              <c:idx val="0"/>
              <c:numFmt formatCode="0.0&quot;%&quot;" sourceLinked="0"/>
              <c:spPr>
                <a:noFill/>
                <a:ln w="28575">
                  <a:noFill/>
                </a:ln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Cass County</c:v>
                </c:pt>
                <c:pt idx="8">
                  <c:v>US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14.7</c:v>
                </c:pt>
                <c:pt idx="1">
                  <c:v>14.3</c:v>
                </c:pt>
                <c:pt idx="2">
                  <c:v>5</c:v>
                </c:pt>
                <c:pt idx="3">
                  <c:v>17.899999999999999</c:v>
                </c:pt>
                <c:pt idx="4">
                  <c:v>25.5</c:v>
                </c:pt>
                <c:pt idx="5">
                  <c:v>17.399999999999999</c:v>
                </c:pt>
                <c:pt idx="6">
                  <c:v>13.9</c:v>
                </c:pt>
                <c:pt idx="7">
                  <c:v>14.5</c:v>
                </c:pt>
                <c:pt idx="8" formatCode="0.0">
                  <c:v>14.5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60DB-4AC2-8F0E-15D22562ED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42019968"/>
        <c:axId val="142018432"/>
      </c:barChart>
      <c:valAx>
        <c:axId val="142018432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42019968"/>
        <c:crosses val="autoZero"/>
        <c:crossBetween val="between"/>
        <c:majorUnit val="20"/>
      </c:valAx>
      <c:catAx>
        <c:axId val="142019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1420184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8641975308642E-3"/>
          <c:y val="0.19624096601994973"/>
          <c:w val="0.99537037037037035"/>
          <c:h val="0.8037590339800503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Major Problem</c:v>
                </c:pt>
              </c:strCache>
            </c:strRef>
          </c:tx>
          <c:spPr>
            <a:solidFill>
              <a:srgbClr val="B71234"/>
            </a:solidFill>
            <a:ln w="9525"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EAD-4C55-B22B-02A6278F201A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EAD-4C55-B22B-02A6278F201A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EAD-4C55-B22B-02A6278F201A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EAD-4C55-B22B-02A6278F201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CEAD-4C55-B22B-02A6278F201A}"/>
              </c:ext>
            </c:extLst>
          </c:dPt>
          <c:dLbls>
            <c:numFmt formatCode="#,##0.0&quot;%&quot;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Diabetes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EAD-4C55-B22B-02A6278F201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Moderate Problem</c:v>
                </c:pt>
              </c:strCache>
            </c:strRef>
          </c:tx>
          <c:spPr>
            <a:solidFill>
              <a:srgbClr val="FDC48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Diabetes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32.4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EAD-4C55-B22B-02A6278F201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Minor Problem</c:v>
                </c:pt>
              </c:strCache>
            </c:strRef>
          </c:tx>
          <c:spPr>
            <a:solidFill>
              <a:srgbClr val="5A85D7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Diabetes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9.8000000000000007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EAD-4C55-B22B-02A6278F201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 Problem At All</c:v>
                </c:pt>
              </c:strCache>
            </c:strRef>
          </c:tx>
          <c:spPr>
            <a:solidFill>
              <a:srgbClr val="A5D867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Diabetes</c:v>
                </c:pt>
              </c:strCache>
            </c:strRef>
          </c:cat>
          <c:val>
            <c:numRef>
              <c:f>Sheet1!$B$5</c:f>
              <c:numCache>
                <c:formatCode>General</c:formatCode>
                <c:ptCount val="1"/>
                <c:pt idx="0">
                  <c:v>12.7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EAD-4C55-B22B-02A6278F2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2312192"/>
        <c:axId val="142302208"/>
      </c:barChart>
      <c:valAx>
        <c:axId val="14230220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142312192"/>
        <c:crosses val="autoZero"/>
        <c:crossBetween val="between"/>
      </c:valAx>
      <c:catAx>
        <c:axId val="14231219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42302208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3.3487654320987462E-3"/>
          <c:y val="5.0330051532160379E-2"/>
          <c:w val="0.99330246913580256"/>
          <c:h val="0.13322272170651894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 b="0">
          <a:latin typeface="Arial Narrow" panose="020B060602020203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24E-2"/>
          <c:y val="2.4588903131294637E-2"/>
          <c:w val="0.96239452707300865"/>
          <c:h val="0.83628975157175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A71930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1"/>
            <c:invertIfNegative val="0"/>
            <c:bubble3D val="0"/>
            <c:spPr>
              <a:solidFill>
                <a:srgbClr val="A5D86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330-4372-8736-47E93B5DF6D5}"/>
              </c:ext>
            </c:extLst>
          </c:dPt>
          <c:dPt>
            <c:idx val="2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330-4372-8736-47E93B5DF6D5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B330-4372-8736-47E93B5DF6D5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330-4372-8736-47E93B5DF6D5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B330-4372-8736-47E93B5DF6D5}"/>
              </c:ext>
            </c:extLst>
          </c:dPt>
          <c:dLbls>
            <c:dLbl>
              <c:idx val="1"/>
              <c:numFmt formatCode="#,##0.0" sourceLinked="0"/>
              <c:spPr>
                <a:noFill/>
                <a:ln w="28575">
                  <a:solidFill>
                    <a:srgbClr val="A7193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" sourceLinked="0"/>
              <c:spPr>
                <a:noFill/>
                <a:ln w="28575">
                  <a:solidFill>
                    <a:srgbClr val="A7193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Indiana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49</c:v>
                </c:pt>
                <c:pt idx="1">
                  <c:v>38.9</c:v>
                </c:pt>
                <c:pt idx="2">
                  <c:v>36.6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330-4372-8736-47E93B5DF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42698752"/>
        <c:axId val="142697216"/>
      </c:barChart>
      <c:valAx>
        <c:axId val="142697216"/>
        <c:scaling>
          <c:orientation val="minMax"/>
          <c:max val="80"/>
          <c:min val="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en-US" sz="1050" b="0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42698752"/>
        <c:crosses val="autoZero"/>
        <c:crossBetween val="between"/>
        <c:majorUnit val="20"/>
      </c:valAx>
      <c:catAx>
        <c:axId val="142698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426972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 algn="ctr">
        <a:defRPr lang="en-US" sz="12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1.9543518507296711E-2"/>
          <c:w val="0.99659046651426642"/>
          <c:h val="0.84739176869507593"/>
        </c:manualLayout>
      </c:layout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>
              <a:solidFill>
                <a:srgbClr val="5A85D7"/>
              </a:solidFill>
            </a:ln>
          </c:spPr>
          <c:marker>
            <c:symbol val="circle"/>
            <c:size val="5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#,##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1" i="0" u="none" strike="noStrike" kern="1200" baseline="0">
                    <a:solidFill>
                      <a:srgbClr val="000000"/>
                    </a:solidFill>
                    <a:latin typeface="Arial Narrow" panose="020B0606020202030204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56B-4F71-898C-6FDBB548B541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A71930"/>
              </a:solidFill>
            </a:ln>
          </c:spPr>
          <c:marker>
            <c:symbol val="diamond"/>
            <c:size val="6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0.0&quot;%&quot;" sourceLinked="0"/>
            <c:spPr>
              <a:noFill/>
              <a:ln w="28575">
                <a:solidFill>
                  <a:srgbClr val="A7193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Sheet1!$B$2:$B$3</c:f>
              <c:numCache>
                <c:formatCode>0.0</c:formatCode>
                <c:ptCount val="2"/>
                <c:pt idx="0">
                  <c:v>12.5</c:v>
                </c:pt>
                <c:pt idx="1">
                  <c:v>18.8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864-4238-8BBE-2FFBDF6B4D0D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>
              <a:solidFill>
                <a:srgbClr val="A5D867">
                  <a:lumMod val="50000"/>
                </a:srgbClr>
              </a:solidFill>
            </a:ln>
          </c:spPr>
          <c:marker>
            <c:symbol val="square"/>
            <c:size val="5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864-4238-8BBE-2FFBDF6B4D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943488"/>
        <c:axId val="32963968"/>
      </c:lineChart>
      <c:valAx>
        <c:axId val="32963968"/>
        <c:scaling>
          <c:orientation val="minMax"/>
          <c:max val="100"/>
          <c:min val="0"/>
        </c:scaling>
        <c:delete val="1"/>
        <c:axPos val="r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out"/>
        <c:minorTickMark val="none"/>
        <c:tickLblPos val="none"/>
        <c:crossAx val="6943488"/>
        <c:crosses val="max"/>
        <c:crossBetween val="between"/>
        <c:majorUnit val="20"/>
      </c:valAx>
      <c:catAx>
        <c:axId val="6943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32963968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38E-2"/>
          <c:y val="8.8408593295285845E-2"/>
          <c:w val="0.96239452707300865"/>
          <c:h val="0.77246987330337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 (Non-Hispanic)</c:v>
                </c:pt>
              </c:strCache>
            </c:strRef>
          </c:tx>
          <c:spPr>
            <a:solidFill>
              <a:srgbClr val="93509E">
                <a:lumMod val="20000"/>
                <a:lumOff val="80000"/>
              </a:srgbClr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Lbls>
            <c:numFmt formatCode="#,##0.0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Indiana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41.9</c:v>
                </c:pt>
                <c:pt idx="1">
                  <c:v>33.5</c:v>
                </c:pt>
                <c:pt idx="2">
                  <c:v>24.6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9B-48CB-9495-1A23D9ACA5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Hispanic/Latina</c:v>
                </c:pt>
              </c:strCache>
            </c:strRef>
          </c:tx>
          <c:spPr>
            <a:solidFill>
              <a:srgbClr val="93509E">
                <a:lumMod val="60000"/>
                <a:lumOff val="40000"/>
              </a:srgbClr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0"/>
              <c:numFmt formatCode="#,##0.0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8575"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Indiana</c:v>
                </c:pt>
                <c:pt idx="2">
                  <c:v>US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97.9</c:v>
                </c:pt>
                <c:pt idx="1">
                  <c:v>64.599999999999994</c:v>
                </c:pt>
                <c:pt idx="2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A9B-48CB-9495-1A23D9ACA5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All Races/Ethnicities</c:v>
                </c:pt>
              </c:strCache>
            </c:strRef>
          </c:tx>
          <c:spPr>
            <a:solidFill>
              <a:srgbClr val="A7193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.0" sourceLinked="0"/>
            <c:spPr>
              <a:noFill/>
              <a:ln w="28575"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Indiana</c:v>
                </c:pt>
                <c:pt idx="2">
                  <c:v>US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49</c:v>
                </c:pt>
                <c:pt idx="1">
                  <c:v>38.9</c:v>
                </c:pt>
                <c:pt idx="2">
                  <c:v>36.6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9B-48CB-9495-1A23D9ACA5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43019008"/>
        <c:axId val="143017472"/>
      </c:barChart>
      <c:valAx>
        <c:axId val="143017472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050" b="0"/>
            </a:pPr>
            <a:endParaRPr lang="en-US"/>
          </a:p>
        </c:txPr>
        <c:crossAx val="143019008"/>
        <c:crosses val="autoZero"/>
        <c:crossBetween val="between"/>
      </c:valAx>
      <c:catAx>
        <c:axId val="14301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1430174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legend>
      <c:legendPos val="t"/>
      <c:layout>
        <c:manualLayout>
          <c:xMode val="edge"/>
          <c:yMode val="edge"/>
          <c:x val="2.9158160785457372E-2"/>
          <c:y val="0"/>
          <c:w val="0.97016063964226651"/>
          <c:h val="8.0216070941361156E-2"/>
        </c:manualLayout>
      </c:layout>
      <c:overlay val="0"/>
      <c:txPr>
        <a:bodyPr/>
        <a:lstStyle/>
        <a:p>
          <a:pPr algn="ctr">
            <a:defRPr sz="1300"/>
          </a:pPr>
          <a:endParaRPr lang="en-US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hPercent val="100"/>
      <c:rotY val="0"/>
      <c:depthPercent val="100"/>
      <c:rAngAx val="0"/>
      <c:perspective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592592592592587E-2"/>
          <c:y val="8.4169410070402781E-2"/>
          <c:w val="0.81481481481481965"/>
          <c:h val="0.7714704266618439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367-47A9-AED5-52A1DBE63FDB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367-47A9-AED5-52A1DBE63FDB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367-47A9-AED5-52A1DBE63FDB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367-47A9-AED5-52A1DBE63FDB}"/>
              </c:ext>
            </c:extLst>
          </c:dPt>
          <c:dPt>
            <c:idx val="4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367-47A9-AED5-52A1DBE63FDB}"/>
              </c:ext>
            </c:extLst>
          </c:dPt>
          <c:dPt>
            <c:idx val="5"/>
            <c:bubble3D val="0"/>
            <c:spPr>
              <a:solidFill>
                <a:schemeClr val="dk1">
                  <a:tint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866-43BF-92E6-48F8169C8DA0}"/>
              </c:ext>
            </c:extLst>
          </c:dPt>
          <c:dPt>
            <c:idx val="6"/>
            <c:bubble3D val="0"/>
            <c:spPr>
              <a:solidFill>
                <a:schemeClr val="dk1">
                  <a:tint val="8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EB2-43FE-BCFC-94920B12132B}"/>
              </c:ext>
            </c:extLst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866-43BF-92E6-48F8169C8DA0}"/>
              </c:ext>
            </c:extLst>
          </c:dPt>
          <c:dLbls>
            <c:dLbl>
              <c:idx val="0"/>
              <c:layout>
                <c:manualLayout>
                  <c:x val="3.3950617283950615E-2"/>
                  <c:y val="0"/>
                </c:manualLayout>
              </c:layout>
              <c:numFmt formatCode="#,##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2400" b="1" i="0" u="none" strike="noStrike" kern="1200" baseline="0">
                      <a:solidFill>
                        <a:schemeClr val="accent2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367-47A9-AED5-52A1DBE63FDB}"/>
                </c:ext>
              </c:extLst>
            </c:dLbl>
            <c:dLbl>
              <c:idx val="2"/>
              <c:layout>
                <c:manualLayout>
                  <c:x val="-5.658370848008886E-17"/>
                  <c:y val="1.877052749320639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367-47A9-AED5-52A1DBE63FDB}"/>
                </c:ext>
              </c:extLst>
            </c:dLbl>
            <c:dLbl>
              <c:idx val="3"/>
              <c:layout>
                <c:manualLayout>
                  <c:x val="2.9320987654320986E-2"/>
                  <c:y val="1.501642199456512E-2"/>
                </c:manualLayout>
              </c:layout>
              <c:numFmt formatCode="#,##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2400" b="1" i="0" u="none" strike="noStrike" kern="1200" baseline="0">
                      <a:solidFill>
                        <a:schemeClr val="accent2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367-47A9-AED5-52A1DBE63FDB}"/>
                </c:ext>
              </c:extLst>
            </c:dLbl>
            <c:dLbl>
              <c:idx val="4"/>
              <c:layout>
                <c:manualLayout>
                  <c:x val="1.5432098765432098E-2"/>
                  <c:y val="1.877052749320639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367-47A9-AED5-52A1DBE63FDB}"/>
                </c:ext>
              </c:extLst>
            </c:dLbl>
            <c:dLbl>
              <c:idx val="6"/>
              <c:layout>
                <c:manualLayout>
                  <c:x val="-1.5432098765432098E-3"/>
                  <c:y val="-3.378694948777152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EB2-43FE-BCFC-94920B12132B}"/>
                </c:ext>
              </c:extLst>
            </c:dLbl>
            <c:numFmt formatCode="#,##0.0&quot;%&quot;" sourceLinked="0"/>
            <c:spPr>
              <a:noFill/>
              <a:ln w="28575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4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Sheet1!$A$2:$A$9</c:f>
              <c:strCache>
                <c:ptCount val="8"/>
                <c:pt idx="0">
                  <c:v>Heart Disease</c:v>
                </c:pt>
                <c:pt idx="1">
                  <c:v>Cancer</c:v>
                </c:pt>
                <c:pt idx="2">
                  <c:v>CLRD</c:v>
                </c:pt>
                <c:pt idx="3">
                  <c:v>Stroke</c:v>
                </c:pt>
                <c:pt idx="4">
                  <c:v>Diabetes Mellitus</c:v>
                </c:pt>
                <c:pt idx="5">
                  <c:v>Unintentional Injuries</c:v>
                </c:pt>
                <c:pt idx="6">
                  <c:v>Alzheimer's Disease</c:v>
                </c:pt>
                <c:pt idx="7">
                  <c:v>Other Conditions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24.8</c:v>
                </c:pt>
                <c:pt idx="1">
                  <c:v>22.2</c:v>
                </c:pt>
                <c:pt idx="2">
                  <c:v>8.3000000000000007</c:v>
                </c:pt>
                <c:pt idx="3">
                  <c:v>4.7</c:v>
                </c:pt>
                <c:pt idx="4">
                  <c:v>4.5999999999999996</c:v>
                </c:pt>
                <c:pt idx="5">
                  <c:v>4.0999999999999996</c:v>
                </c:pt>
                <c:pt idx="6">
                  <c:v>3.2</c:v>
                </c:pt>
                <c:pt idx="7">
                  <c:v>28.1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367-47A9-AED5-52A1DBE63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 b="1">
          <a:latin typeface="Arial Narrow" panose="020B060602020203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2E-2"/>
          <c:y val="2.4588903131294637E-2"/>
          <c:w val="0.96239452707300865"/>
          <c:h val="0.83628975157175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9E8EC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23-494A-AAAA-0401B101E5E4}"/>
              </c:ext>
            </c:extLst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B23-494A-AAAA-0401B101E5E4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B23-494A-AAAA-0401B101E5E4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B23-494A-AAAA-0401B101E5E4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EB23-494A-AAAA-0401B101E5E4}"/>
              </c:ext>
            </c:extLst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B23-494A-AAAA-0401B101E5E4}"/>
              </c:ext>
            </c:extLst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EB23-494A-AAAA-0401B101E5E4}"/>
              </c:ext>
            </c:extLst>
          </c:dPt>
          <c:dPt>
            <c:idx val="7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1C57-4556-8CEB-7AAC6CC7E86B}"/>
              </c:ext>
            </c:extLst>
          </c:dPt>
          <c:dPt>
            <c:idx val="8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82F-4FC4-A0D8-15A7F8D8903A}"/>
              </c:ext>
            </c:extLst>
          </c:dPt>
          <c:dPt>
            <c:idx val="1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EB23-494A-AAAA-0401B101E5E4}"/>
              </c:ext>
            </c:extLst>
          </c:dPt>
          <c:dPt>
            <c:idx val="11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EB23-494A-AAAA-0401B101E5E4}"/>
              </c:ext>
            </c:extLst>
          </c:dPt>
          <c:dLbls>
            <c:dLbl>
              <c:idx val="0"/>
              <c:numFmt formatCode="0.0&quot;%&quot;" sourceLinked="0"/>
              <c:spPr>
                <a:noFill/>
                <a:ln w="28575">
                  <a:noFill/>
                </a:ln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0.0&quot;%&quot;" sourceLinked="0"/>
              <c:spPr>
                <a:noFill/>
                <a:ln w="28575">
                  <a:solidFill>
                    <a:srgbClr val="A7193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Cass County</c:v>
                </c:pt>
                <c:pt idx="8">
                  <c:v>US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46.7</c:v>
                </c:pt>
                <c:pt idx="1">
                  <c:v>44.4</c:v>
                </c:pt>
                <c:pt idx="2">
                  <c:v>21.2</c:v>
                </c:pt>
                <c:pt idx="3">
                  <c:v>52.8</c:v>
                </c:pt>
                <c:pt idx="4">
                  <c:v>77.099999999999994</c:v>
                </c:pt>
                <c:pt idx="5">
                  <c:v>51.4</c:v>
                </c:pt>
                <c:pt idx="6">
                  <c:v>44.1</c:v>
                </c:pt>
                <c:pt idx="7">
                  <c:v>45.5</c:v>
                </c:pt>
                <c:pt idx="8" formatCode="0.0">
                  <c:v>36.5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EB23-494A-AAAA-0401B101E5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42854784"/>
        <c:axId val="142853248"/>
      </c:barChart>
      <c:valAx>
        <c:axId val="142853248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42854784"/>
        <c:crosses val="autoZero"/>
        <c:crossBetween val="between"/>
        <c:majorUnit val="20"/>
      </c:valAx>
      <c:catAx>
        <c:axId val="142854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1428532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1.9543518507296711E-2"/>
          <c:w val="0.99659046651426642"/>
          <c:h val="0.84739176869507593"/>
        </c:manualLayout>
      </c:layout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>
              <a:solidFill>
                <a:srgbClr val="5A85D7"/>
              </a:solidFill>
            </a:ln>
          </c:spPr>
          <c:marker>
            <c:symbol val="circle"/>
            <c:size val="5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#,##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1" i="0" u="none" strike="noStrike" kern="1200" baseline="0">
                    <a:solidFill>
                      <a:srgbClr val="000000"/>
                    </a:solidFill>
                    <a:latin typeface="Arial Narrow" panose="020B0606020202030204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56B-4F71-898C-6FDBB548B541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A71930"/>
              </a:solidFill>
            </a:ln>
          </c:spPr>
          <c:marker>
            <c:symbol val="diamond"/>
            <c:size val="6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Sheet1!$B$2:$B$3</c:f>
              <c:numCache>
                <c:formatCode>0.0</c:formatCode>
                <c:ptCount val="2"/>
                <c:pt idx="0">
                  <c:v>90</c:v>
                </c:pt>
                <c:pt idx="1">
                  <c:v>86.6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864-4238-8BBE-2FFBDF6B4D0D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>
              <a:solidFill>
                <a:srgbClr val="A5D867">
                  <a:lumMod val="50000"/>
                </a:srgbClr>
              </a:solidFill>
            </a:ln>
          </c:spPr>
          <c:marker>
            <c:symbol val="square"/>
            <c:size val="5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864-4238-8BBE-2FFBDF6B4D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3420032"/>
        <c:axId val="143418496"/>
      </c:lineChart>
      <c:valAx>
        <c:axId val="143418496"/>
        <c:scaling>
          <c:orientation val="minMax"/>
          <c:max val="100"/>
          <c:min val="0"/>
        </c:scaling>
        <c:delete val="1"/>
        <c:axPos val="r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out"/>
        <c:minorTickMark val="none"/>
        <c:tickLblPos val="none"/>
        <c:crossAx val="143420032"/>
        <c:crosses val="max"/>
        <c:crossBetween val="between"/>
        <c:majorUnit val="20"/>
      </c:valAx>
      <c:catAx>
        <c:axId val="1434200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43418496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2318009389993329E-2"/>
          <c:w val="0.96239452707300865"/>
          <c:h val="0.84379787777755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BF-4EA6-8F43-2521C48F36C2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3BF-4EA6-8F43-2521C48F36C2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3BF-4EA6-8F43-2521C48F36C2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53BF-4EA6-8F43-2521C48F36C2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53BF-4EA6-8F43-2521C48F36C2}"/>
              </c:ext>
            </c:extLst>
          </c:dPt>
          <c:dLbls>
            <c:dLbl>
              <c:idx val="1"/>
              <c:numFmt formatCode="0.0&quot;%&quot;" sourceLinked="0"/>
              <c:spPr>
                <a:noFill/>
                <a:ln w="28575">
                  <a:solidFill>
                    <a:srgbClr val="A7193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Cass County</c:v>
                </c:pt>
                <c:pt idx="1">
                  <c:v>US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86.6</c:v>
                </c:pt>
                <c:pt idx="1">
                  <c:v>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3BF-4EA6-8F43-2521C48F36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43163392"/>
        <c:axId val="143157504"/>
      </c:barChart>
      <c:valAx>
        <c:axId val="143157504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43163392"/>
        <c:crosses val="autoZero"/>
        <c:crossBetween val="between"/>
        <c:majorUnit val="20"/>
      </c:valAx>
      <c:catAx>
        <c:axId val="143163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1431575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65E-2"/>
          <c:y val="0.10717912078849244"/>
          <c:w val="0.96239452707300865"/>
          <c:h val="0.7124041853251129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Cass County</c:v>
                </c:pt>
              </c:strCache>
            </c:strRef>
          </c:tx>
          <c:spPr>
            <a:solidFill>
              <a:srgbClr val="A7193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.0" sourceLinked="0"/>
            <c:spPr>
              <a:noFill/>
              <a:ln w="28575"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Motor Vehicle Accidents (2010-14)
HP2020 Goal = 12.4 or Lower</c:v>
                </c:pt>
                <c:pt idx="1">
                  <c:v>Falls (2005-14)
HP2020 Goal = 7.2 or Lower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>
                  <c:v>14.6</c:v>
                </c:pt>
                <c:pt idx="1">
                  <c:v>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BA-41BB-B38D-742922A01345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Indiana</c:v>
                </c:pt>
              </c:strCache>
            </c:strRef>
          </c:tx>
          <c:spPr>
            <a:solidFill>
              <a:srgbClr val="A5D867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.0" sourceLinked="0"/>
            <c:spPr>
              <a:noFill/>
              <a:ln w="28575">
                <a:solidFill>
                  <a:srgbClr val="A71930"/>
                </a:solidFill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Motor Vehicle Accidents (2010-14)
HP2020 Goal = 12.4 or Lower</c:v>
                </c:pt>
                <c:pt idx="1">
                  <c:v>Falls (2005-14)
HP2020 Goal = 7.2 or Lower</c:v>
                </c:pt>
              </c:strCache>
            </c:strRef>
          </c:cat>
          <c:val>
            <c:numRef>
              <c:f>Sheet1!$B$3:$C$3</c:f>
              <c:numCache>
                <c:formatCode>0.0</c:formatCode>
                <c:ptCount val="2"/>
                <c:pt idx="0">
                  <c:v>11.4</c:v>
                </c:pt>
                <c:pt idx="1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8BA-41BB-B38D-742922A01345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5A85D7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0"/>
              <c:numFmt formatCode="#,##0.0" sourceLinked="0"/>
              <c:spPr>
                <a:noFill/>
                <a:ln w="28575">
                  <a:solidFill>
                    <a:srgbClr val="A71930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.0" sourceLinked="0"/>
              <c:spPr>
                <a:noFill/>
                <a:ln w="28575">
                  <a:solidFill>
                    <a:srgbClr val="A5D867">
                      <a:lumMod val="50000"/>
                    </a:srgbClr>
                  </a:solidFill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8575"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Motor Vehicle Accidents (2010-14)
HP2020 Goal = 12.4 or Lower</c:v>
                </c:pt>
                <c:pt idx="1">
                  <c:v>Falls (2005-14)
HP2020 Goal = 7.2 or Lower</c:v>
                </c:pt>
              </c:strCache>
            </c:strRef>
          </c:cat>
          <c:val>
            <c:numRef>
              <c:f>Sheet1!$B$4:$C$4</c:f>
              <c:numCache>
                <c:formatCode>0.0</c:formatCode>
                <c:ptCount val="2"/>
                <c:pt idx="0">
                  <c:v>10.6</c:v>
                </c:pt>
                <c:pt idx="1">
                  <c:v>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8BA-41BB-B38D-742922A01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43281536"/>
        <c:axId val="143280000"/>
      </c:barChart>
      <c:valAx>
        <c:axId val="143280000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43281536"/>
        <c:crosses val="autoZero"/>
        <c:crossBetween val="between"/>
      </c:valAx>
      <c:catAx>
        <c:axId val="143281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</c:spPr>
        <c:txPr>
          <a:bodyPr/>
          <a:lstStyle/>
          <a:p>
            <a:pPr algn="ctr">
              <a:defRPr sz="1400"/>
            </a:pPr>
            <a:endParaRPr lang="en-US"/>
          </a:p>
        </c:txPr>
        <c:crossAx val="1432800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legend>
      <c:legendPos val="t"/>
      <c:layout>
        <c:manualLayout>
          <c:xMode val="edge"/>
          <c:yMode val="edge"/>
          <c:x val="0.59026064450277049"/>
          <c:y val="2.2524632991847635E-2"/>
          <c:w val="0.40898476232137643"/>
          <c:h val="8.1840682265812564E-2"/>
        </c:manualLayout>
      </c:layout>
      <c:overlay val="0"/>
      <c:txPr>
        <a:bodyPr/>
        <a:lstStyle/>
        <a:p>
          <a:pPr algn="ctr"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2318009389993329E-2"/>
          <c:w val="0.96239452707300865"/>
          <c:h val="0.84379787777755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23-48D9-AC1C-D4C2317DFC0C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2723-48D9-AC1C-D4C2317DFC0C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723-48D9-AC1C-D4C2317DFC0C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2723-48D9-AC1C-D4C2317DFC0C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2723-48D9-AC1C-D4C2317DFC0C}"/>
              </c:ext>
            </c:extLst>
          </c:dPt>
          <c:dLbls>
            <c:dLbl>
              <c:idx val="1"/>
              <c:numFmt formatCode="0.0&quot;%&quot;" sourceLinked="0"/>
              <c:spPr>
                <a:noFill/>
                <a:ln w="28575">
                  <a:solidFill>
                    <a:srgbClr val="A7193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Cass County</c:v>
                </c:pt>
                <c:pt idx="1">
                  <c:v>US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33.599999999999994</c:v>
                </c:pt>
                <c:pt idx="1">
                  <c:v>28.2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723-48D9-AC1C-D4C2317DF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43748096"/>
        <c:axId val="143746560"/>
      </c:barChart>
      <c:valAx>
        <c:axId val="143746560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43748096"/>
        <c:crosses val="autoZero"/>
        <c:crossBetween val="between"/>
        <c:majorUnit val="20"/>
      </c:valAx>
      <c:catAx>
        <c:axId val="143748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1437465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864560199205866E-2"/>
          <c:y val="7.1077632241322172E-2"/>
          <c:w val="0.96239452707300865"/>
          <c:h val="0.84379787777755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5F7-4E4E-A0E6-795AB8EDC1AE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5F7-4E4E-A0E6-795AB8EDC1AE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5F7-4E4E-A0E6-795AB8EDC1AE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15F7-4E4E-A0E6-795AB8EDC1AE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5F7-4E4E-A0E6-795AB8EDC1AE}"/>
              </c:ext>
            </c:extLst>
          </c:dPt>
          <c:dLbls>
            <c:dLbl>
              <c:idx val="1"/>
              <c:numFmt formatCode="0.0&quot;%&quot;" sourceLinked="0"/>
              <c:spPr>
                <a:noFill/>
                <a:ln w="28575">
                  <a:solidFill>
                    <a:srgbClr val="A7193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Cass County</c:v>
                </c:pt>
                <c:pt idx="1">
                  <c:v>US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52.5</c:v>
                </c:pt>
                <c:pt idx="1">
                  <c:v>33.799999999999997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5F7-4E4E-A0E6-795AB8EDC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43477760"/>
        <c:axId val="143476224"/>
      </c:barChart>
      <c:valAx>
        <c:axId val="143476224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43477760"/>
        <c:crosses val="autoZero"/>
        <c:crossBetween val="between"/>
        <c:majorUnit val="20"/>
      </c:valAx>
      <c:catAx>
        <c:axId val="143477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1434762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1972081295239E-3"/>
          <c:y val="4.5822256997785672E-2"/>
          <c:w val="0.99659046651426642"/>
          <c:h val="0.84739176869507593"/>
        </c:manualLayout>
      </c:layout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>
              <a:solidFill>
                <a:srgbClr val="5A85D7"/>
              </a:solidFill>
            </a:ln>
          </c:spPr>
          <c:marker>
            <c:symbol val="circle"/>
            <c:size val="5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#,##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1" i="0" u="none" strike="noStrike" kern="1200" baseline="0">
                    <a:solidFill>
                      <a:srgbClr val="000000"/>
                    </a:solidFill>
                    <a:latin typeface="Arial Narrow" panose="020B0606020202030204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DD4-41F8-A153-802EBF238D80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A71930"/>
              </a:solidFill>
            </a:ln>
          </c:spPr>
          <c:marker>
            <c:symbol val="diamond"/>
            <c:size val="6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0.0&quot;%&quot;" sourceLinked="0"/>
            <c:spPr>
              <a:noFill/>
              <a:ln w="28575">
                <a:solidFill>
                  <a:srgbClr val="A7193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Sheet1!$B$2:$B$3</c:f>
              <c:numCache>
                <c:formatCode>0.0</c:formatCode>
                <c:ptCount val="2"/>
                <c:pt idx="0">
                  <c:v>44.9</c:v>
                </c:pt>
                <c:pt idx="1">
                  <c:v>52.5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DD4-41F8-A153-802EBF238D80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>
              <a:solidFill>
                <a:srgbClr val="A5D867">
                  <a:lumMod val="50000"/>
                </a:srgbClr>
              </a:solidFill>
            </a:ln>
          </c:spPr>
          <c:marker>
            <c:symbol val="square"/>
            <c:size val="5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DD4-41F8-A153-802EBF238D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3613952"/>
        <c:axId val="143591680"/>
      </c:lineChart>
      <c:valAx>
        <c:axId val="143591680"/>
        <c:scaling>
          <c:orientation val="minMax"/>
          <c:max val="100"/>
          <c:min val="0"/>
        </c:scaling>
        <c:delete val="1"/>
        <c:axPos val="r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out"/>
        <c:minorTickMark val="none"/>
        <c:tickLblPos val="none"/>
        <c:crossAx val="143613952"/>
        <c:crosses val="max"/>
        <c:crossBetween val="between"/>
        <c:majorUnit val="20"/>
      </c:valAx>
      <c:catAx>
        <c:axId val="143613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43591680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2E-2"/>
          <c:y val="2.4588903131294637E-2"/>
          <c:w val="0.96239452707300865"/>
          <c:h val="0.83628975157175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9E8EC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918-43D4-9FBB-4B8338E79F22}"/>
              </c:ext>
            </c:extLst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918-43D4-9FBB-4B8338E79F22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A918-43D4-9FBB-4B8338E79F22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A918-43D4-9FBB-4B8338E79F22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A918-43D4-9FBB-4B8338E79F22}"/>
              </c:ext>
            </c:extLst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918-43D4-9FBB-4B8338E79F22}"/>
              </c:ext>
            </c:extLst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A918-43D4-9FBB-4B8338E79F22}"/>
              </c:ext>
            </c:extLst>
          </c:dPt>
          <c:dPt>
            <c:idx val="7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12B5-47F4-A6CC-51A7532F606D}"/>
              </c:ext>
            </c:extLst>
          </c:dPt>
          <c:dPt>
            <c:idx val="8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DB9-4382-A9FB-4D3472C60B34}"/>
              </c:ext>
            </c:extLst>
          </c:dPt>
          <c:dPt>
            <c:idx val="1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A918-43D4-9FBB-4B8338E79F22}"/>
              </c:ext>
            </c:extLst>
          </c:dPt>
          <c:dPt>
            <c:idx val="11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A918-43D4-9FBB-4B8338E79F22}"/>
              </c:ext>
            </c:extLst>
          </c:dPt>
          <c:dLbls>
            <c:dLbl>
              <c:idx val="0"/>
              <c:numFmt formatCode="0.0&quot;%&quot;" sourceLinked="0"/>
              <c:spPr>
                <a:noFill/>
                <a:ln w="28575">
                  <a:noFill/>
                </a:ln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Cass County</c:v>
                </c:pt>
                <c:pt idx="8">
                  <c:v>US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7.8000000000000007</c:v>
                </c:pt>
                <c:pt idx="1">
                  <c:v>13.8</c:v>
                </c:pt>
                <c:pt idx="2">
                  <c:v>14</c:v>
                </c:pt>
                <c:pt idx="3">
                  <c:v>10.3</c:v>
                </c:pt>
                <c:pt idx="4">
                  <c:v>6.8000000000000007</c:v>
                </c:pt>
                <c:pt idx="5">
                  <c:v>22.4</c:v>
                </c:pt>
                <c:pt idx="6">
                  <c:v>4.9000000000000004</c:v>
                </c:pt>
                <c:pt idx="7">
                  <c:v>11</c:v>
                </c:pt>
                <c:pt idx="8" formatCode="0.0">
                  <c:v>15.5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A918-43D4-9FBB-4B8338E79F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43823616"/>
        <c:axId val="143809536"/>
      </c:barChart>
      <c:valAx>
        <c:axId val="143809536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43823616"/>
        <c:crosses val="autoZero"/>
        <c:crossBetween val="between"/>
        <c:majorUnit val="20"/>
      </c:valAx>
      <c:catAx>
        <c:axId val="143823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1438095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2318009389993329E-2"/>
          <c:w val="0.96239452707300865"/>
          <c:h val="0.84379787777755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22C-44EA-AC96-D6BE2599D257}"/>
              </c:ext>
            </c:extLst>
          </c:dPt>
          <c:dPt>
            <c:idx val="1"/>
            <c:invertIfNegative val="0"/>
            <c:bubble3D val="0"/>
            <c:spPr>
              <a:solidFill>
                <a:srgbClr val="A5D86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22C-44EA-AC96-D6BE2599D257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122C-44EA-AC96-D6BE2599D257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22C-44EA-AC96-D6BE2599D257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122C-44EA-AC96-D6BE2599D257}"/>
              </c:ext>
            </c:extLst>
          </c:dPt>
          <c:dLbls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Indiana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18.8</c:v>
                </c:pt>
                <c:pt idx="1">
                  <c:v>18.899999999999999</c:v>
                </c:pt>
                <c:pt idx="2">
                  <c:v>18.3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22C-44EA-AC96-D6BE2599D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32970240"/>
        <c:axId val="32968704"/>
      </c:barChart>
      <c:valAx>
        <c:axId val="32968704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32970240"/>
        <c:crosses val="autoZero"/>
        <c:crossBetween val="between"/>
        <c:majorUnit val="20"/>
      </c:valAx>
      <c:catAx>
        <c:axId val="32970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32968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2318009389993329E-2"/>
          <c:w val="0.96239452707300865"/>
          <c:h val="0.84379787777755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28-4DAF-B524-F76162F084CE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F28-4DAF-B524-F76162F084CE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F28-4DAF-B524-F76162F084CE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F28-4DAF-B524-F76162F084CE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F28-4DAF-B524-F76162F084CE}"/>
              </c:ext>
            </c:extLst>
          </c:dPt>
          <c:dLbls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Cass County</c:v>
                </c:pt>
                <c:pt idx="1">
                  <c:v>US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28.8</c:v>
                </c:pt>
                <c:pt idx="1">
                  <c:v>29.9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F28-4DAF-B524-F76162F084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44146432"/>
        <c:axId val="144144640"/>
      </c:barChart>
      <c:valAx>
        <c:axId val="144144640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44146432"/>
        <c:crosses val="autoZero"/>
        <c:crossBetween val="between"/>
        <c:majorUnit val="20"/>
      </c:valAx>
      <c:catAx>
        <c:axId val="144146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1441446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1972081295239E-3"/>
          <c:y val="1.4926264342826094E-2"/>
          <c:w val="0.99659046651426642"/>
          <c:h val="0.84739176869507593"/>
        </c:manualLayout>
      </c:layout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>
              <a:solidFill>
                <a:srgbClr val="5A85D7"/>
              </a:solidFill>
            </a:ln>
          </c:spPr>
          <c:marker>
            <c:symbol val="circle"/>
            <c:size val="5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#,##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1" i="0" u="none" strike="noStrike" kern="1200" baseline="0">
                    <a:solidFill>
                      <a:srgbClr val="000000"/>
                    </a:solidFill>
                    <a:latin typeface="Arial Narrow" panose="020B0606020202030204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56B-4F71-898C-6FDBB548B541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A71930"/>
              </a:solidFill>
            </a:ln>
          </c:spPr>
          <c:marker>
            <c:symbol val="diamond"/>
            <c:size val="6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0.0&quot;%&quot;" sourceLinked="0"/>
            <c:spPr>
              <a:noFill/>
              <a:ln w="28575">
                <a:solidFill>
                  <a:srgbClr val="A7193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Sheet1!$B$2:$B$3</c:f>
              <c:numCache>
                <c:formatCode>0.0</c:formatCode>
                <c:ptCount val="2"/>
                <c:pt idx="0">
                  <c:v>22.8</c:v>
                </c:pt>
                <c:pt idx="1">
                  <c:v>28.8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864-4238-8BBE-2FFBDF6B4D0D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>
              <a:solidFill>
                <a:srgbClr val="A5D867">
                  <a:lumMod val="50000"/>
                </a:srgbClr>
              </a:solidFill>
            </a:ln>
          </c:spPr>
          <c:marker>
            <c:symbol val="square"/>
            <c:size val="5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864-4238-8BBE-2FFBDF6B4D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3979648"/>
        <c:axId val="143961472"/>
      </c:lineChart>
      <c:valAx>
        <c:axId val="143961472"/>
        <c:scaling>
          <c:orientation val="minMax"/>
          <c:max val="100"/>
          <c:min val="0"/>
        </c:scaling>
        <c:delete val="1"/>
        <c:axPos val="r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out"/>
        <c:minorTickMark val="none"/>
        <c:tickLblPos val="none"/>
        <c:crossAx val="143979648"/>
        <c:crosses val="max"/>
        <c:crossBetween val="between"/>
        <c:majorUnit val="20"/>
      </c:valAx>
      <c:catAx>
        <c:axId val="143979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4396147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8342905317025342E-2"/>
          <c:w val="0.96239452707300865"/>
          <c:h val="0.83253556128163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Cass County</c:v>
                </c:pt>
              </c:strCache>
            </c:strRef>
          </c:tx>
          <c:spPr>
            <a:solidFill>
              <a:srgbClr val="A71930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Lbls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Ever Sought Help for a
Mental or Emotional Problem</c:v>
                </c:pt>
                <c:pt idx="1">
                  <c:v>Currently Taking Medication/
Receiving Mental Health Treatment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22</c:v>
                </c:pt>
                <c:pt idx="1">
                  <c:v>13.2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09-42DE-8001-072459E276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5A85D7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0"/>
              <c:numFmt formatCode="0.0&quot;%&quot;" sourceLinked="0"/>
              <c:spPr>
                <a:noFill/>
                <a:ln w="28575">
                  <a:solidFill>
                    <a:srgbClr val="A71930"/>
                  </a:solidFill>
                </a:ln>
                <a:effectLst/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Ever Sought Help for a
Mental or Emotional Problem</c:v>
                </c:pt>
                <c:pt idx="1">
                  <c:v>Currently Taking Medication/
Receiving Mental Health Treatment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27.4</c:v>
                </c:pt>
                <c:pt idx="1">
                  <c:v>13.6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09-42DE-8001-072459E27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43986688"/>
        <c:axId val="143907072"/>
      </c:barChart>
      <c:valAx>
        <c:axId val="143907072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43986688"/>
        <c:crosses val="autoZero"/>
        <c:crossBetween val="between"/>
        <c:majorUnit val="20"/>
      </c:valAx>
      <c:catAx>
        <c:axId val="143986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400"/>
            </a:pPr>
            <a:endParaRPr lang="en-US"/>
          </a:p>
        </c:txPr>
        <c:crossAx val="1439070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legend>
      <c:legendPos val="t"/>
      <c:layout>
        <c:manualLayout>
          <c:xMode val="edge"/>
          <c:yMode val="edge"/>
          <c:x val="0.37943022747156613"/>
          <c:y val="4.5049265983695359E-2"/>
          <c:w val="0.24113954505686788"/>
          <c:h val="8.1989664090325556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8641975308642E-3"/>
          <c:y val="0.19624096601994973"/>
          <c:w val="0.99537037037037035"/>
          <c:h val="0.8037590339800503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Major Problem</c:v>
                </c:pt>
              </c:strCache>
            </c:strRef>
          </c:tx>
          <c:spPr>
            <a:solidFill>
              <a:srgbClr val="B71234"/>
            </a:solidFill>
            <a:ln w="9525"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D63-4518-AA71-A37808482E28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D63-4518-AA71-A37808482E28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D63-4518-AA71-A37808482E28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D63-4518-AA71-A37808482E28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1D63-4518-AA71-A37808482E28}"/>
              </c:ext>
            </c:extLst>
          </c:dPt>
          <c:dLbls>
            <c:numFmt formatCode="#,##0.0&quot;%&quot;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Mental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D63-4518-AA71-A37808482E2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Moderate Problem</c:v>
                </c:pt>
              </c:strCache>
            </c:strRef>
          </c:tx>
          <c:spPr>
            <a:solidFill>
              <a:srgbClr val="FDC48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Mental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D63-4518-AA71-A37808482E2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Minor Problem</c:v>
                </c:pt>
              </c:strCache>
            </c:strRef>
          </c:tx>
          <c:spPr>
            <a:solidFill>
              <a:srgbClr val="5A85D7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Mental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D63-4518-AA71-A37808482E2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 Problem At All</c:v>
                </c:pt>
              </c:strCache>
            </c:strRef>
          </c:tx>
          <c:spPr>
            <a:solidFill>
              <a:srgbClr val="A5D867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Mental</c:v>
                </c:pt>
              </c:strCache>
            </c:strRef>
          </c:cat>
          <c:val>
            <c:numRef>
              <c:f>Sheet1!$B$5</c:f>
              <c:numCache>
                <c:formatCode>General</c:formatCode>
                <c:ptCount val="1"/>
                <c:pt idx="0">
                  <c:v>11.1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D63-4518-AA71-A37808482E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4495360"/>
        <c:axId val="144481280"/>
      </c:barChart>
      <c:valAx>
        <c:axId val="14448128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144495360"/>
        <c:crosses val="autoZero"/>
        <c:crossBetween val="between"/>
      </c:valAx>
      <c:catAx>
        <c:axId val="14449536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44481280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3.3487654320987462E-3"/>
          <c:y val="5.0330051532160379E-2"/>
          <c:w val="0.9"/>
          <c:h val="0.20696585851669727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 b="0">
          <a:latin typeface="Arial Narrow" panose="020B060602020203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2318009389993329E-2"/>
          <c:w val="0.96239452707300865"/>
          <c:h val="0.84379787777755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22C-44EA-AC96-D6BE2599D257}"/>
              </c:ext>
            </c:extLst>
          </c:dPt>
          <c:dPt>
            <c:idx val="1"/>
            <c:invertIfNegative val="0"/>
            <c:bubble3D val="0"/>
            <c:spPr>
              <a:solidFill>
                <a:srgbClr val="A5D86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22C-44EA-AC96-D6BE2599D257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122C-44EA-AC96-D6BE2599D257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22C-44EA-AC96-D6BE2599D257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122C-44EA-AC96-D6BE2599D257}"/>
              </c:ext>
            </c:extLst>
          </c:dPt>
          <c:dLbls>
            <c:dLbl>
              <c:idx val="0"/>
              <c:numFmt formatCode="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&quot;%&quot;" sourceLinked="0"/>
            <c:spPr>
              <a:noFill/>
              <a:ln w="28575">
                <a:solidFill>
                  <a:srgbClr val="A71930"/>
                </a:solidFill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Indiana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72.3</c:v>
                </c:pt>
                <c:pt idx="1">
                  <c:v>66.400000000000006</c:v>
                </c:pt>
                <c:pt idx="2">
                  <c:v>65.2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22C-44EA-AC96-D6BE2599D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44545280"/>
        <c:axId val="144543744"/>
      </c:barChart>
      <c:valAx>
        <c:axId val="144543744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44545280"/>
        <c:crosses val="autoZero"/>
        <c:crossBetween val="between"/>
        <c:majorUnit val="20"/>
      </c:valAx>
      <c:catAx>
        <c:axId val="144545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1445437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2318009389993329E-2"/>
          <c:w val="0.96239452707300865"/>
          <c:h val="0.84379787777755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58-4E6C-9CE8-2AD3187B0667}"/>
              </c:ext>
            </c:extLst>
          </c:dPt>
          <c:dPt>
            <c:idx val="1"/>
            <c:invertIfNegative val="0"/>
            <c:bubble3D val="0"/>
            <c:spPr>
              <a:solidFill>
                <a:srgbClr val="A5D86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158-4E6C-9CE8-2AD3187B0667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3158-4E6C-9CE8-2AD3187B0667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158-4E6C-9CE8-2AD3187B0667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3158-4E6C-9CE8-2AD3187B0667}"/>
              </c:ext>
            </c:extLst>
          </c:dPt>
          <c:dLbls>
            <c:dLbl>
              <c:idx val="0"/>
              <c:numFmt formatCode="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&quot;%&quot;" sourceLinked="0"/>
            <c:spPr>
              <a:noFill/>
              <a:ln w="28575">
                <a:solidFill>
                  <a:srgbClr val="A71930"/>
                </a:solidFill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Indiana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39</c:v>
                </c:pt>
                <c:pt idx="1">
                  <c:v>32.700000000000003</c:v>
                </c:pt>
                <c:pt idx="2">
                  <c:v>33.4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158-4E6C-9CE8-2AD3187B0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44685696"/>
        <c:axId val="144684160"/>
      </c:barChart>
      <c:valAx>
        <c:axId val="144684160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44685696"/>
        <c:crosses val="autoZero"/>
        <c:crossBetween val="between"/>
        <c:majorUnit val="20"/>
      </c:valAx>
      <c:catAx>
        <c:axId val="144685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1446841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2E-2"/>
          <c:y val="2.4588903131294637E-2"/>
          <c:w val="0.96239452707300865"/>
          <c:h val="0.83628975157175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9E8EC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F6-41E0-904C-390AD31A498F}"/>
              </c:ext>
            </c:extLst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F6-41E0-904C-390AD31A498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2BF6-41E0-904C-390AD31A498F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2BF6-41E0-904C-390AD31A498F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2BF6-41E0-904C-390AD31A498F}"/>
              </c:ext>
            </c:extLst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BF6-41E0-904C-390AD31A498F}"/>
              </c:ext>
            </c:extLst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2BF6-41E0-904C-390AD31A498F}"/>
              </c:ext>
            </c:extLst>
          </c:dPt>
          <c:dPt>
            <c:idx val="7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506B-462C-82C8-D08D2C2D5F92}"/>
              </c:ext>
            </c:extLst>
          </c:dPt>
          <c:dPt>
            <c:idx val="1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2BF6-41E0-904C-390AD31A498F}"/>
              </c:ext>
            </c:extLst>
          </c:dPt>
          <c:dPt>
            <c:idx val="11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2BF6-41E0-904C-390AD31A498F}"/>
              </c:ext>
            </c:extLst>
          </c:dPt>
          <c:dLbls>
            <c:dLbl>
              <c:idx val="0"/>
              <c:numFmt formatCode="0.0&quot;%&quot;" sourceLinked="0"/>
              <c:spPr>
                <a:noFill/>
                <a:ln w="28575">
                  <a:noFill/>
                </a:ln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Cass County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34.4</c:v>
                </c:pt>
                <c:pt idx="1">
                  <c:v>43.7</c:v>
                </c:pt>
                <c:pt idx="2">
                  <c:v>36.5</c:v>
                </c:pt>
                <c:pt idx="3">
                  <c:v>45.1</c:v>
                </c:pt>
                <c:pt idx="4">
                  <c:v>30.7</c:v>
                </c:pt>
                <c:pt idx="5">
                  <c:v>48.7</c:v>
                </c:pt>
                <c:pt idx="6">
                  <c:v>37.799999999999997</c:v>
                </c:pt>
                <c:pt idx="7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2BF6-41E0-904C-390AD31A4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44186752"/>
        <c:axId val="144185216"/>
      </c:barChart>
      <c:valAx>
        <c:axId val="144185216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44186752"/>
        <c:crosses val="autoZero"/>
        <c:crossBetween val="between"/>
        <c:majorUnit val="20"/>
      </c:valAx>
      <c:catAx>
        <c:axId val="144186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1441852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2318009389993329E-2"/>
          <c:w val="0.96239452707300865"/>
          <c:h val="0.840863172313737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93509E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EC-4F26-9CD2-D114C18ACAB6}"/>
              </c:ext>
            </c:extLst>
          </c:dPt>
          <c:dPt>
            <c:idx val="1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5EC-4F26-9CD2-D114C18ACAB6}"/>
              </c:ext>
            </c:extLst>
          </c:dPt>
          <c:dPt>
            <c:idx val="2"/>
            <c:invertIfNegative val="0"/>
            <c:bubble3D val="0"/>
            <c:spPr>
              <a:solidFill>
                <a:srgbClr val="D9E8EC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5EC-4F26-9CD2-D114C18ACAB6}"/>
              </c:ext>
            </c:extLst>
          </c:dPt>
          <c:dPt>
            <c:idx val="3"/>
            <c:invertIfNegative val="0"/>
            <c:bubble3D val="0"/>
            <c:spPr>
              <a:solidFill>
                <a:srgbClr val="D9E8EC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5EC-4F26-9CD2-D114C18ACAB6}"/>
              </c:ext>
            </c:extLst>
          </c:dPt>
          <c:dPt>
            <c:idx val="4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5EC-4F26-9CD2-D114C18ACAB6}"/>
              </c:ext>
            </c:extLst>
          </c:dPt>
          <c:dPt>
            <c:idx val="5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5EC-4F26-9CD2-D114C18ACAB6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5EC-4F26-9CD2-D114C18ACAB6}"/>
              </c:ext>
            </c:extLst>
          </c:dPt>
          <c:dLbls>
            <c:dLbl>
              <c:idx val="1"/>
              <c:numFmt formatCode="0.0&quot;%&quot;" sourceLinked="0"/>
              <c:spPr>
                <a:noFill/>
                <a:ln w="28575">
                  <a:solidFill>
                    <a:srgbClr val="A7193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0.0&quot;%&quot;" sourceLinked="0"/>
              <c:spPr>
                <a:noFill/>
                <a:ln w="28575">
                  <a:solidFill>
                    <a:srgbClr val="A7193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2"/>
                <c:pt idx="0">
                  <c:v>Cass County</c:v>
                </c:pt>
                <c:pt idx="1">
                  <c:v>US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2"/>
                <c:pt idx="0">
                  <c:v>20.3</c:v>
                </c:pt>
                <c:pt idx="1">
                  <c:v>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5EC-4F26-9CD2-D114C18ACA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44438784"/>
        <c:axId val="144437248"/>
      </c:barChart>
      <c:valAx>
        <c:axId val="144437248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44438784"/>
        <c:crosses val="autoZero"/>
        <c:crossBetween val="between"/>
        <c:majorUnit val="20"/>
      </c:valAx>
      <c:catAx>
        <c:axId val="144438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1444372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1.9543518507296711E-2"/>
          <c:w val="0.99659046651426642"/>
          <c:h val="0.84739176869507593"/>
        </c:manualLayout>
      </c:layout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>
              <a:solidFill>
                <a:srgbClr val="5A85D7"/>
              </a:solidFill>
            </a:ln>
          </c:spPr>
          <c:marker>
            <c:symbol val="circle"/>
            <c:size val="5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#,##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1" i="0" u="none" strike="noStrike" kern="1200" baseline="0">
                    <a:solidFill>
                      <a:srgbClr val="000000"/>
                    </a:solidFill>
                    <a:latin typeface="Arial Narrow" panose="020B0606020202030204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56B-4F71-898C-6FDBB548B541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A71930"/>
              </a:solidFill>
            </a:ln>
          </c:spPr>
          <c:marker>
            <c:symbol val="diamond"/>
            <c:size val="6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Sheet1!$B$2:$B$3</c:f>
              <c:numCache>
                <c:formatCode>0.0</c:formatCode>
                <c:ptCount val="2"/>
                <c:pt idx="0">
                  <c:v>16.399999999999999</c:v>
                </c:pt>
                <c:pt idx="1">
                  <c:v>20.3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864-4238-8BBE-2FFBDF6B4D0D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>
              <a:solidFill>
                <a:srgbClr val="A5D867">
                  <a:lumMod val="50000"/>
                </a:srgbClr>
              </a:solidFill>
            </a:ln>
          </c:spPr>
          <c:marker>
            <c:symbol val="square"/>
            <c:size val="5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864-4238-8BBE-2FFBDF6B4D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4353920"/>
        <c:axId val="144352384"/>
      </c:lineChart>
      <c:valAx>
        <c:axId val="144352384"/>
        <c:scaling>
          <c:orientation val="minMax"/>
          <c:max val="100"/>
          <c:min val="0"/>
        </c:scaling>
        <c:delete val="1"/>
        <c:axPos val="r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out"/>
        <c:minorTickMark val="none"/>
        <c:tickLblPos val="none"/>
        <c:crossAx val="144353920"/>
        <c:crosses val="max"/>
        <c:crossBetween val="between"/>
        <c:majorUnit val="20"/>
      </c:valAx>
      <c:catAx>
        <c:axId val="144353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44352384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2E-2"/>
          <c:y val="2.4588903131294637E-2"/>
          <c:w val="0.96239452707300865"/>
          <c:h val="0.83628975157175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9E8EC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1C-4013-AB53-47E927E788F8}"/>
              </c:ext>
            </c:extLst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1C-4013-AB53-47E927E788F8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B21C-4013-AB53-47E927E788F8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21C-4013-AB53-47E927E788F8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B21C-4013-AB53-47E927E788F8}"/>
              </c:ext>
            </c:extLst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21C-4013-AB53-47E927E788F8}"/>
              </c:ext>
            </c:extLst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21C-4013-AB53-47E927E788F8}"/>
              </c:ext>
            </c:extLst>
          </c:dPt>
          <c:dPt>
            <c:idx val="7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AFB3-49F9-AFFF-2A71EB9B511A}"/>
              </c:ext>
            </c:extLst>
          </c:dPt>
          <c:dPt>
            <c:idx val="8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3EE-4D62-9C45-CDAA8EE8A1E6}"/>
              </c:ext>
            </c:extLst>
          </c:dPt>
          <c:dPt>
            <c:idx val="1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B21C-4013-AB53-47E927E788F8}"/>
              </c:ext>
            </c:extLst>
          </c:dPt>
          <c:dPt>
            <c:idx val="11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B21C-4013-AB53-47E927E788F8}"/>
              </c:ext>
            </c:extLst>
          </c:dPt>
          <c:dLbls>
            <c:dLbl>
              <c:idx val="0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0.0&quot;%&quot;" sourceLinked="0"/>
              <c:spPr>
                <a:noFill/>
                <a:ln w="28575">
                  <a:solidFill>
                    <a:srgbClr val="A7193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Cass County</c:v>
                </c:pt>
                <c:pt idx="8">
                  <c:v>US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44</c:v>
                </c:pt>
                <c:pt idx="1">
                  <c:v>27.6</c:v>
                </c:pt>
                <c:pt idx="2">
                  <c:v>46.8</c:v>
                </c:pt>
                <c:pt idx="3">
                  <c:v>31.6</c:v>
                </c:pt>
                <c:pt idx="4">
                  <c:v>22.5</c:v>
                </c:pt>
                <c:pt idx="5">
                  <c:v>39.700000000000003</c:v>
                </c:pt>
                <c:pt idx="6">
                  <c:v>31.2</c:v>
                </c:pt>
                <c:pt idx="7">
                  <c:v>35.5</c:v>
                </c:pt>
                <c:pt idx="8" formatCode="0.0">
                  <c:v>30.2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B21C-4013-AB53-47E927E788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45076608"/>
        <c:axId val="145066624"/>
      </c:barChart>
      <c:valAx>
        <c:axId val="145066624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45076608"/>
        <c:crosses val="autoZero"/>
        <c:crossBetween val="between"/>
        <c:majorUnit val="20"/>
      </c:valAx>
      <c:catAx>
        <c:axId val="145076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1450666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2E-2"/>
          <c:y val="2.4588903131294637E-2"/>
          <c:w val="0.96239452707300865"/>
          <c:h val="0.83628975157175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9E8EC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17-420B-8220-F3FCB82B0391}"/>
              </c:ext>
            </c:extLst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417-420B-8220-F3FCB82B0391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417-420B-8220-F3FCB82B0391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417-420B-8220-F3FCB82B0391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417-420B-8220-F3FCB82B0391}"/>
              </c:ext>
            </c:extLst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417-420B-8220-F3FCB82B0391}"/>
              </c:ext>
            </c:extLst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417-420B-8220-F3FCB82B0391}"/>
              </c:ext>
            </c:extLst>
          </c:dPt>
          <c:dPt>
            <c:idx val="7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86E2-42F0-A336-1A9F78E23DEF}"/>
              </c:ext>
            </c:extLst>
          </c:dPt>
          <c:dPt>
            <c:idx val="1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417-420B-8220-F3FCB82B0391}"/>
              </c:ext>
            </c:extLst>
          </c:dPt>
          <c:dPt>
            <c:idx val="11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417-420B-8220-F3FCB82B0391}"/>
              </c:ext>
            </c:extLst>
          </c:dPt>
          <c:dLbls>
            <c:dLbl>
              <c:idx val="0"/>
              <c:numFmt formatCode="0.0&quot;%&quot;" sourceLinked="0"/>
              <c:spPr>
                <a:noFill/>
                <a:ln w="28575">
                  <a:noFill/>
                </a:ln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Cass County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16.7</c:v>
                </c:pt>
                <c:pt idx="1">
                  <c:v>20.7</c:v>
                </c:pt>
                <c:pt idx="2">
                  <c:v>8.5</c:v>
                </c:pt>
                <c:pt idx="3">
                  <c:v>24.6</c:v>
                </c:pt>
                <c:pt idx="4">
                  <c:v>26.4</c:v>
                </c:pt>
                <c:pt idx="5">
                  <c:v>26.6</c:v>
                </c:pt>
                <c:pt idx="6">
                  <c:v>13.3</c:v>
                </c:pt>
                <c:pt idx="7">
                  <c:v>18.8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417-420B-8220-F3FCB82B03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34484224"/>
        <c:axId val="56699136"/>
      </c:barChart>
      <c:valAx>
        <c:axId val="56699136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34484224"/>
        <c:crosses val="autoZero"/>
        <c:crossBetween val="between"/>
        <c:majorUnit val="20"/>
      </c:valAx>
      <c:catAx>
        <c:axId val="34484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566991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2E-2"/>
          <c:y val="2.4588903131294637E-2"/>
          <c:w val="0.96239452707300865"/>
          <c:h val="0.83628975157175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9E8EC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EA-47EB-8232-5B51B008AF27}"/>
              </c:ext>
            </c:extLst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1EA-47EB-8232-5B51B008AF27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71EA-47EB-8232-5B51B008AF27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71EA-47EB-8232-5B51B008AF27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71EA-47EB-8232-5B51B008AF27}"/>
              </c:ext>
            </c:extLst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1EA-47EB-8232-5B51B008AF27}"/>
              </c:ext>
            </c:extLst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71EA-47EB-8232-5B51B008AF27}"/>
              </c:ext>
            </c:extLst>
          </c:dPt>
          <c:dPt>
            <c:idx val="7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1786-4013-AFD8-9B5302455FF5}"/>
              </c:ext>
            </c:extLst>
          </c:dPt>
          <c:dPt>
            <c:idx val="8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2A1-4571-AA83-E21B471FF395}"/>
              </c:ext>
            </c:extLst>
          </c:dPt>
          <c:dPt>
            <c:idx val="1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71EA-47EB-8232-5B51B008AF27}"/>
              </c:ext>
            </c:extLst>
          </c:dPt>
          <c:dPt>
            <c:idx val="11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71EA-47EB-8232-5B51B008AF27}"/>
              </c:ext>
            </c:extLst>
          </c:dPt>
          <c:dLbls>
            <c:dLbl>
              <c:idx val="0"/>
              <c:numFmt formatCode="0.0&quot;%&quot;" sourceLinked="0"/>
              <c:spPr>
                <a:noFill/>
                <a:ln w="28575">
                  <a:noFill/>
                </a:ln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0.0&quot;%&quot;" sourceLinked="0"/>
              <c:spPr>
                <a:noFill/>
                <a:ln w="28575">
                  <a:solidFill>
                    <a:srgbClr val="A5D867">
                      <a:lumMod val="50000"/>
                    </a:srgbClr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Cass County</c:v>
                </c:pt>
                <c:pt idx="8">
                  <c:v>US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20.2</c:v>
                </c:pt>
                <c:pt idx="1">
                  <c:v>22.4</c:v>
                </c:pt>
                <c:pt idx="2">
                  <c:v>17.5</c:v>
                </c:pt>
                <c:pt idx="3">
                  <c:v>21.8</c:v>
                </c:pt>
                <c:pt idx="4">
                  <c:v>28.3</c:v>
                </c:pt>
                <c:pt idx="5">
                  <c:v>31.7</c:v>
                </c:pt>
                <c:pt idx="6">
                  <c:v>18</c:v>
                </c:pt>
                <c:pt idx="7">
                  <c:v>21.4</c:v>
                </c:pt>
                <c:pt idx="8" formatCode="0.0">
                  <c:v>27.9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71EA-47EB-8232-5B51B008AF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44836480"/>
        <c:axId val="144834944"/>
      </c:barChart>
      <c:valAx>
        <c:axId val="144834944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44836480"/>
        <c:crosses val="autoZero"/>
        <c:crossBetween val="between"/>
        <c:majorUnit val="20"/>
      </c:valAx>
      <c:catAx>
        <c:axId val="144836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1448349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8641975308642E-3"/>
          <c:y val="0.19624096601994973"/>
          <c:w val="0.99537037037037035"/>
          <c:h val="0.8037590339800503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Major Problem</c:v>
                </c:pt>
              </c:strCache>
            </c:strRef>
          </c:tx>
          <c:spPr>
            <a:solidFill>
              <a:srgbClr val="B71234"/>
            </a:solidFill>
            <a:ln w="9525"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890-4929-B468-60A830D43361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890-4929-B468-60A830D43361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890-4929-B468-60A830D43361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890-4929-B468-60A830D43361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B890-4929-B468-60A830D43361}"/>
              </c:ext>
            </c:extLst>
          </c:dPt>
          <c:dLbls>
            <c:numFmt formatCode="#,##0.0&quot;%&quot;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NPAW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890-4929-B468-60A830D4336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Moderate Problem</c:v>
                </c:pt>
              </c:strCache>
            </c:strRef>
          </c:tx>
          <c:spPr>
            <a:solidFill>
              <a:srgbClr val="FDC48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NPAW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28.8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890-4929-B468-60A830D4336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Minor Problem</c:v>
                </c:pt>
              </c:strCache>
            </c:strRef>
          </c:tx>
          <c:spPr>
            <a:solidFill>
              <a:srgbClr val="5A85D7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NPAW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890-4929-B468-60A830D4336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 Problem At All</c:v>
                </c:pt>
              </c:strCache>
            </c:strRef>
          </c:tx>
          <c:spPr>
            <a:solidFill>
              <a:srgbClr val="A5D867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NPAW</c:v>
                </c:pt>
              </c:strCache>
            </c:strRef>
          </c:cat>
          <c:val>
            <c:numRef>
              <c:f>Sheet1!$B$5</c:f>
              <c:numCache>
                <c:formatCode>General</c:formatCode>
                <c:ptCount val="1"/>
                <c:pt idx="0">
                  <c:v>12.6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890-4929-B468-60A830D433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5418496"/>
        <c:axId val="145416960"/>
      </c:barChart>
      <c:valAx>
        <c:axId val="14541696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145418496"/>
        <c:crosses val="autoZero"/>
        <c:crossBetween val="between"/>
      </c:valAx>
      <c:catAx>
        <c:axId val="1454184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45416960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3.3487654320987462E-3"/>
          <c:y val="5.0330051532160379E-2"/>
          <c:w val="0.9"/>
          <c:h val="0.20696585851669727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 b="0">
          <a:latin typeface="Arial Narrow" panose="020B060602020203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8342905317025342E-2"/>
          <c:w val="0.96239452707300865"/>
          <c:h val="0.83253556128163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Cass County</c:v>
                </c:pt>
              </c:strCache>
            </c:strRef>
          </c:tx>
          <c:spPr>
            <a:solidFill>
              <a:srgbClr val="A71930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Lbls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Arthritis/Rheumatism (50+)</c:v>
                </c:pt>
                <c:pt idx="1">
                  <c:v>Osteoporosis (50+)
HP2020 Objective = 5.3% or Lower</c:v>
                </c:pt>
                <c:pt idx="2">
                  <c:v>Sciatica/Chronic Back Pain (18+)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37.6</c:v>
                </c:pt>
                <c:pt idx="1">
                  <c:v>10.5</c:v>
                </c:pt>
                <c:pt idx="2">
                  <c:v>19.5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09-42DE-8001-072459E276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5A85D7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0"/>
              <c:numFmt formatCode="0.0&quot;%&quot;" sourceLinked="0"/>
              <c:spPr>
                <a:noFill/>
                <a:ln w="28575">
                  <a:solidFill>
                    <a:srgbClr val="A71930"/>
                  </a:solidFill>
                </a:ln>
                <a:effectLst/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Arthritis/Rheumatism (50+)</c:v>
                </c:pt>
                <c:pt idx="1">
                  <c:v>Osteoporosis (50+)
HP2020 Objective = 5.3% or Lower</c:v>
                </c:pt>
                <c:pt idx="2">
                  <c:v>Sciatica/Chronic Back Pain (18+)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32</c:v>
                </c:pt>
                <c:pt idx="1">
                  <c:v>8.6999999999999993</c:v>
                </c:pt>
                <c:pt idx="2" formatCode="General">
                  <c:v>19.399999999999999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09-42DE-8001-072459E27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45536512"/>
        <c:axId val="145534976"/>
      </c:barChart>
      <c:valAx>
        <c:axId val="145534976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45536512"/>
        <c:crosses val="autoZero"/>
        <c:crossBetween val="between"/>
        <c:majorUnit val="20"/>
      </c:valAx>
      <c:catAx>
        <c:axId val="145536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</c:spPr>
        <c:txPr>
          <a:bodyPr/>
          <a:lstStyle/>
          <a:p>
            <a:pPr algn="ctr">
              <a:defRPr sz="1400"/>
            </a:pPr>
            <a:endParaRPr lang="en-US"/>
          </a:p>
        </c:txPr>
        <c:crossAx val="145534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legend>
      <c:legendPos val="t"/>
      <c:layout>
        <c:manualLayout>
          <c:xMode val="edge"/>
          <c:yMode val="edge"/>
          <c:x val="0.37943022747156613"/>
          <c:y val="4.5049265983695359E-2"/>
          <c:w val="0.24113954505686788"/>
          <c:h val="8.1989664090325556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8342905317025342E-2"/>
          <c:w val="0.96239452707300865"/>
          <c:h val="0.83253556128163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Cass County</c:v>
                </c:pt>
              </c:strCache>
            </c:strRef>
          </c:tx>
          <c:spPr>
            <a:solidFill>
              <a:srgbClr val="A71930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Lbls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Blindness/Trouble Seeing Even With Glasses</c:v>
                </c:pt>
                <c:pt idx="1">
                  <c:v>Deafness/Trouble Hearing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5.2</c:v>
                </c:pt>
                <c:pt idx="1">
                  <c:v>11.6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09-42DE-8001-072459E276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5A85D7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1"/>
              <c:numFmt formatCode="0.0&quot;%&quot;" sourceLinked="0"/>
              <c:spPr>
                <a:noFill/>
                <a:ln w="28575">
                  <a:solidFill>
                    <a:srgbClr val="A71930"/>
                  </a:solidFill>
                </a:ln>
                <a:effectLst/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Blindness/Trouble Seeing Even With Glasses</c:v>
                </c:pt>
                <c:pt idx="1">
                  <c:v>Deafness/Trouble Hearing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7.3</c:v>
                </c:pt>
                <c:pt idx="1">
                  <c:v>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09-42DE-8001-072459E27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45113856"/>
        <c:axId val="145107968"/>
      </c:barChart>
      <c:valAx>
        <c:axId val="145107968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45113856"/>
        <c:crosses val="autoZero"/>
        <c:crossBetween val="between"/>
        <c:majorUnit val="20"/>
      </c:valAx>
      <c:catAx>
        <c:axId val="145113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400"/>
            </a:pPr>
            <a:endParaRPr lang="en-US"/>
          </a:p>
        </c:txPr>
        <c:crossAx val="1451079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legend>
      <c:legendPos val="t"/>
      <c:layout>
        <c:manualLayout>
          <c:xMode val="edge"/>
          <c:yMode val="edge"/>
          <c:x val="0.37943022747156613"/>
          <c:y val="4.5049265983695359E-2"/>
          <c:w val="0.24113954505686788"/>
          <c:h val="8.1989664090325556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46444541654519"/>
          <c:y val="2.3546823500538178E-2"/>
          <c:w val="0.8588346942743269"/>
          <c:h val="0.708431632270290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Cass County</c:v>
                </c:pt>
              </c:strCache>
            </c:strRef>
          </c:tx>
          <c:spPr>
            <a:ln w="28575">
              <a:solidFill>
                <a:srgbClr val="B71234"/>
              </a:solidFill>
            </a:ln>
          </c:spPr>
          <c:marker>
            <c:symbol val="square"/>
            <c:size val="5"/>
            <c:spPr>
              <a:solidFill>
                <a:srgbClr val="000000"/>
              </a:solidFill>
              <a:ln w="12700">
                <a:noFill/>
              </a:ln>
            </c:spPr>
          </c:marker>
          <c:cat>
            <c:strRef>
              <c:f>Sheet1!$A$2:$A$9</c:f>
              <c:strCache>
                <c:ptCount val="8"/>
                <c:pt idx="0">
                  <c:v>2005-2007</c:v>
                </c:pt>
                <c:pt idx="1">
                  <c:v>2006-2008</c:v>
                </c:pt>
                <c:pt idx="2">
                  <c:v>2007-2009</c:v>
                </c:pt>
                <c:pt idx="3">
                  <c:v>2008-2010</c:v>
                </c:pt>
                <c:pt idx="4">
                  <c:v>2009-2011</c:v>
                </c:pt>
                <c:pt idx="5">
                  <c:v>2010-2012</c:v>
                </c:pt>
                <c:pt idx="6">
                  <c:v>2011-2013</c:v>
                </c:pt>
                <c:pt idx="7">
                  <c:v>2012-2014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49.066666666666663</c:v>
                </c:pt>
                <c:pt idx="1">
                  <c:v>55.699999999999996</c:v>
                </c:pt>
                <c:pt idx="2">
                  <c:v>52.099999999999994</c:v>
                </c:pt>
                <c:pt idx="3">
                  <c:v>54.866666666666667</c:v>
                </c:pt>
                <c:pt idx="4">
                  <c:v>48.4</c:v>
                </c:pt>
                <c:pt idx="5">
                  <c:v>57.79999999999999</c:v>
                </c:pt>
                <c:pt idx="6">
                  <c:v>55.533333333333331</c:v>
                </c:pt>
                <c:pt idx="7">
                  <c:v>66.600000000000009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059-4B47-91BA-75BD8D389D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Indiana</c:v>
                </c:pt>
              </c:strCache>
            </c:strRef>
          </c:tx>
          <c:spPr>
            <a:ln>
              <a:solidFill>
                <a:srgbClr val="A5D867"/>
              </a:solidFill>
            </a:ln>
          </c:spPr>
          <c:marker>
            <c:symbol val="diamond"/>
            <c:size val="5"/>
            <c:spPr>
              <a:solidFill>
                <a:srgbClr val="000000"/>
              </a:solidFill>
              <a:ln>
                <a:noFill/>
              </a:ln>
            </c:spPr>
          </c:marker>
          <c:cat>
            <c:strRef>
              <c:f>Sheet1!$A$2:$A$9</c:f>
              <c:strCache>
                <c:ptCount val="8"/>
                <c:pt idx="0">
                  <c:v>2005-2007</c:v>
                </c:pt>
                <c:pt idx="1">
                  <c:v>2006-2008</c:v>
                </c:pt>
                <c:pt idx="2">
                  <c:v>2007-2009</c:v>
                </c:pt>
                <c:pt idx="3">
                  <c:v>2008-2010</c:v>
                </c:pt>
                <c:pt idx="4">
                  <c:v>2009-2011</c:v>
                </c:pt>
                <c:pt idx="5">
                  <c:v>2010-2012</c:v>
                </c:pt>
                <c:pt idx="6">
                  <c:v>2011-2013</c:v>
                </c:pt>
                <c:pt idx="7">
                  <c:v>2012-2014</c:v>
                </c:pt>
              </c:strCache>
            </c:strRef>
          </c:cat>
          <c:val>
            <c:numRef>
              <c:f>Sheet1!$C$2:$C$9</c:f>
              <c:numCache>
                <c:formatCode>0.0</c:formatCode>
                <c:ptCount val="8"/>
                <c:pt idx="0">
                  <c:v>51.699999999999996</c:v>
                </c:pt>
                <c:pt idx="1">
                  <c:v>52.766666666666673</c:v>
                </c:pt>
                <c:pt idx="2">
                  <c:v>54.266666666666673</c:v>
                </c:pt>
                <c:pt idx="3">
                  <c:v>56.266666666666673</c:v>
                </c:pt>
                <c:pt idx="4">
                  <c:v>56.233333333333327</c:v>
                </c:pt>
                <c:pt idx="5">
                  <c:v>56.233333333333327</c:v>
                </c:pt>
                <c:pt idx="6">
                  <c:v>57.266666666666673</c:v>
                </c:pt>
                <c:pt idx="7">
                  <c:v>55.966666666666669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059-4B47-91BA-75BD8D389D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spPr>
            <a:ln>
              <a:solidFill>
                <a:srgbClr val="5A85D7"/>
              </a:solidFill>
            </a:ln>
          </c:spPr>
          <c:marker>
            <c:symbol val="circle"/>
            <c:size val="5"/>
            <c:spPr>
              <a:solidFill>
                <a:srgbClr val="000000"/>
              </a:solidFill>
              <a:ln>
                <a:noFill/>
              </a:ln>
            </c:spPr>
          </c:marker>
          <c:cat>
            <c:strRef>
              <c:f>Sheet1!$A$2:$A$9</c:f>
              <c:strCache>
                <c:ptCount val="8"/>
                <c:pt idx="0">
                  <c:v>2005-2007</c:v>
                </c:pt>
                <c:pt idx="1">
                  <c:v>2006-2008</c:v>
                </c:pt>
                <c:pt idx="2">
                  <c:v>2007-2009</c:v>
                </c:pt>
                <c:pt idx="3">
                  <c:v>2008-2010</c:v>
                </c:pt>
                <c:pt idx="4">
                  <c:v>2009-2011</c:v>
                </c:pt>
                <c:pt idx="5">
                  <c:v>2010-2012</c:v>
                </c:pt>
                <c:pt idx="6">
                  <c:v>2011-2013</c:v>
                </c:pt>
                <c:pt idx="7">
                  <c:v>2012-2014</c:v>
                </c:pt>
              </c:strCache>
            </c:strRef>
          </c:cat>
          <c:val>
            <c:numRef>
              <c:f>Sheet1!$D$2:$D$9</c:f>
              <c:numCache>
                <c:formatCode>0.0</c:formatCode>
                <c:ptCount val="8"/>
                <c:pt idx="0">
                  <c:v>42.1</c:v>
                </c:pt>
                <c:pt idx="1">
                  <c:v>42.366666666666667</c:v>
                </c:pt>
                <c:pt idx="2">
                  <c:v>42.933333333333337</c:v>
                </c:pt>
                <c:pt idx="3">
                  <c:v>43.20000000000001</c:v>
                </c:pt>
                <c:pt idx="4">
                  <c:v>42.466666666666669</c:v>
                </c:pt>
                <c:pt idx="5">
                  <c:v>42.06666666666667</c:v>
                </c:pt>
                <c:pt idx="6">
                  <c:v>42.033333333333331</c:v>
                </c:pt>
                <c:pt idx="7">
                  <c:v>41.366666666666667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059-4B47-91BA-75BD8D389D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224064"/>
        <c:axId val="145225984"/>
      </c:lineChart>
      <c:catAx>
        <c:axId val="145224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/>
        </c:spPr>
        <c:crossAx val="145225984"/>
        <c:crosses val="autoZero"/>
        <c:auto val="1"/>
        <c:lblAlgn val="ctr"/>
        <c:lblOffset val="100"/>
        <c:noMultiLvlLbl val="0"/>
      </c:catAx>
      <c:valAx>
        <c:axId val="145225984"/>
        <c:scaling>
          <c:orientation val="minMax"/>
          <c:min val="0"/>
        </c:scaling>
        <c:delete val="0"/>
        <c:axPos val="l"/>
        <c:majorGridlines>
          <c:spPr>
            <a:ln w="6350">
              <a:solidFill>
                <a:srgbClr val="FFFFFF">
                  <a:lumMod val="75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050"/>
            </a:pPr>
            <a:endParaRPr lang="en-US"/>
          </a:p>
        </c:txPr>
        <c:crossAx val="145224064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spPr>
          <a:noFill/>
          <a:ln>
            <a:solidFill>
              <a:srgbClr val="FFFFFF">
                <a:lumMod val="85000"/>
              </a:srgbClr>
            </a:solidFill>
          </a:ln>
        </c:spPr>
      </c:dTable>
      <c:spPr>
        <a:effectLst/>
      </c:spPr>
    </c:plotArea>
    <c:plotVisOnly val="1"/>
    <c:dispBlanksAs val="zero"/>
    <c:showDLblsOverMax val="0"/>
  </c:chart>
  <c:txPr>
    <a:bodyPr/>
    <a:lstStyle/>
    <a:p>
      <a:pPr>
        <a:defRPr sz="1200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2318009389993329E-2"/>
          <c:w val="0.96239452707300865"/>
          <c:h val="0.84379787777755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22C-44EA-AC96-D6BE2599D257}"/>
              </c:ext>
            </c:extLst>
          </c:dPt>
          <c:dPt>
            <c:idx val="1"/>
            <c:invertIfNegative val="0"/>
            <c:bubble3D val="0"/>
            <c:spPr>
              <a:solidFill>
                <a:srgbClr val="A5D86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22C-44EA-AC96-D6BE2599D257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122C-44EA-AC96-D6BE2599D257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22C-44EA-AC96-D6BE2599D257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122C-44EA-AC96-D6BE2599D257}"/>
              </c:ext>
            </c:extLst>
          </c:dPt>
          <c:dLbls>
            <c:dLbl>
              <c:idx val="1"/>
              <c:numFmt formatCode="0.0&quot;%&quot;" sourceLinked="0"/>
              <c:spPr>
                <a:noFill/>
                <a:ln w="28575">
                  <a:solidFill>
                    <a:srgbClr val="A7193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Indiana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11.1</c:v>
                </c:pt>
                <c:pt idx="1">
                  <c:v>8.6999999999999993</c:v>
                </c:pt>
                <c:pt idx="2">
                  <c:v>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22C-44EA-AC96-D6BE2599D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45854848"/>
        <c:axId val="145848960"/>
      </c:barChart>
      <c:valAx>
        <c:axId val="145848960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45854848"/>
        <c:crosses val="autoZero"/>
        <c:crossBetween val="between"/>
        <c:majorUnit val="20"/>
      </c:valAx>
      <c:catAx>
        <c:axId val="145854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1458489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1.9543518507296711E-2"/>
          <c:w val="0.99659046651426642"/>
          <c:h val="0.84739176869507593"/>
        </c:manualLayout>
      </c:layout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>
              <a:solidFill>
                <a:srgbClr val="5A85D7"/>
              </a:solidFill>
            </a:ln>
          </c:spPr>
          <c:marker>
            <c:symbol val="circle"/>
            <c:size val="5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#,##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1" i="0" u="none" strike="noStrike" kern="1200" baseline="0">
                    <a:solidFill>
                      <a:srgbClr val="000000"/>
                    </a:solidFill>
                    <a:latin typeface="Arial Narrow" panose="020B0606020202030204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56B-4F71-898C-6FDBB548B541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A71930"/>
              </a:solidFill>
            </a:ln>
          </c:spPr>
          <c:marker>
            <c:symbol val="diamond"/>
            <c:size val="6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0.0&quot;%&quot;" sourceLinked="0"/>
            <c:spPr>
              <a:noFill/>
              <a:ln w="28575">
                <a:solidFill>
                  <a:srgbClr val="A7193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Sheet1!$B$2:$B$3</c:f>
              <c:numCache>
                <c:formatCode>0.0</c:formatCode>
                <c:ptCount val="2"/>
                <c:pt idx="0">
                  <c:v>7.2</c:v>
                </c:pt>
                <c:pt idx="1">
                  <c:v>11.1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864-4238-8BBE-2FFBDF6B4D0D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>
              <a:solidFill>
                <a:srgbClr val="A5D867">
                  <a:lumMod val="50000"/>
                </a:srgbClr>
              </a:solidFill>
            </a:ln>
          </c:spPr>
          <c:marker>
            <c:symbol val="square"/>
            <c:size val="5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864-4238-8BBE-2FFBDF6B4D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5917440"/>
        <c:axId val="145915904"/>
      </c:lineChart>
      <c:valAx>
        <c:axId val="145915904"/>
        <c:scaling>
          <c:orientation val="minMax"/>
          <c:max val="100"/>
          <c:min val="0"/>
        </c:scaling>
        <c:delete val="1"/>
        <c:axPos val="r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out"/>
        <c:minorTickMark val="none"/>
        <c:tickLblPos val="none"/>
        <c:crossAx val="145917440"/>
        <c:crosses val="max"/>
        <c:crossBetween val="between"/>
        <c:majorUnit val="20"/>
      </c:valAx>
      <c:catAx>
        <c:axId val="145917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45915904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1.9543518507296711E-2"/>
          <c:w val="0.99659046651426642"/>
          <c:h val="0.84739176869507593"/>
        </c:manualLayout>
      </c:layout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>
              <a:solidFill>
                <a:srgbClr val="5A85D7"/>
              </a:solidFill>
            </a:ln>
          </c:spPr>
          <c:marker>
            <c:symbol val="circle"/>
            <c:size val="5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#,##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1" i="0" u="none" strike="noStrike" kern="1200" baseline="0">
                    <a:solidFill>
                      <a:srgbClr val="000000"/>
                    </a:solidFill>
                    <a:latin typeface="Arial Narrow" panose="020B0606020202030204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56B-4F71-898C-6FDBB548B541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A71930"/>
              </a:solidFill>
            </a:ln>
          </c:spPr>
          <c:marker>
            <c:symbol val="diamond"/>
            <c:size val="6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0.0&quot;%&quot;" sourceLinked="0"/>
            <c:spPr>
              <a:noFill/>
              <a:ln w="28575">
                <a:solidFill>
                  <a:srgbClr val="A7193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Sheet1!$B$2:$B$3</c:f>
              <c:numCache>
                <c:formatCode>0.0</c:formatCode>
                <c:ptCount val="2"/>
                <c:pt idx="0">
                  <c:v>75.599999999999994</c:v>
                </c:pt>
                <c:pt idx="1">
                  <c:v>57.2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864-4238-8BBE-2FFBDF6B4D0D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>
              <a:solidFill>
                <a:srgbClr val="A5D867">
                  <a:lumMod val="50000"/>
                </a:srgbClr>
              </a:solidFill>
            </a:ln>
          </c:spPr>
          <c:marker>
            <c:symbol val="square"/>
            <c:size val="5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864-4238-8BBE-2FFBDF6B4D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5306752"/>
        <c:axId val="145296768"/>
      </c:lineChart>
      <c:valAx>
        <c:axId val="145296768"/>
        <c:scaling>
          <c:orientation val="minMax"/>
          <c:max val="100"/>
          <c:min val="0"/>
        </c:scaling>
        <c:delete val="1"/>
        <c:axPos val="r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out"/>
        <c:minorTickMark val="none"/>
        <c:tickLblPos val="none"/>
        <c:crossAx val="145306752"/>
        <c:crosses val="max"/>
        <c:crossBetween val="between"/>
        <c:majorUnit val="20"/>
      </c:valAx>
      <c:catAx>
        <c:axId val="145306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45296768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2318009389993329E-2"/>
          <c:w val="0.96239452707300865"/>
          <c:h val="0.84379787777755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22C-44EA-AC96-D6BE2599D257}"/>
              </c:ext>
            </c:extLst>
          </c:dPt>
          <c:dPt>
            <c:idx val="1"/>
            <c:invertIfNegative val="0"/>
            <c:bubble3D val="0"/>
            <c:spPr>
              <a:solidFill>
                <a:srgbClr val="A5D86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22C-44EA-AC96-D6BE2599D257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122C-44EA-AC96-D6BE2599D257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22C-44EA-AC96-D6BE2599D257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122C-44EA-AC96-D6BE2599D257}"/>
              </c:ext>
            </c:extLst>
          </c:dPt>
          <c:dLbls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Indiana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57.2</c:v>
                </c:pt>
                <c:pt idx="1">
                  <c:v>56.3</c:v>
                </c:pt>
                <c:pt idx="2">
                  <c:v>58.9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22C-44EA-AC96-D6BE2599D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46028800"/>
        <c:axId val="146027264"/>
      </c:barChart>
      <c:valAx>
        <c:axId val="146027264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46028800"/>
        <c:crosses val="autoZero"/>
        <c:crossBetween val="between"/>
        <c:majorUnit val="20"/>
      </c:valAx>
      <c:catAx>
        <c:axId val="146028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1460272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2E-2"/>
          <c:y val="2.4588903131294637E-2"/>
          <c:w val="0.96239452707300865"/>
          <c:h val="0.83628975157175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9E8EC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3EE-4CDE-AC67-3C45E5F01833}"/>
              </c:ext>
            </c:extLst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3EE-4CDE-AC67-3C45E5F01833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B3EE-4CDE-AC67-3C45E5F01833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3EE-4CDE-AC67-3C45E5F01833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B3EE-4CDE-AC67-3C45E5F01833}"/>
              </c:ext>
            </c:extLst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3EE-4CDE-AC67-3C45E5F01833}"/>
              </c:ext>
            </c:extLst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3EE-4CDE-AC67-3C45E5F01833}"/>
              </c:ext>
            </c:extLst>
          </c:dPt>
          <c:dPt>
            <c:idx val="7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CCA3-4809-AECC-59884B59AF87}"/>
              </c:ext>
            </c:extLst>
          </c:dPt>
          <c:dPt>
            <c:idx val="8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715-4C6A-932A-E80143BAECF3}"/>
              </c:ext>
            </c:extLst>
          </c:dPt>
          <c:dPt>
            <c:idx val="1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B3EE-4CDE-AC67-3C45E5F01833}"/>
              </c:ext>
            </c:extLst>
          </c:dPt>
          <c:dPt>
            <c:idx val="11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B3EE-4CDE-AC67-3C45E5F01833}"/>
              </c:ext>
            </c:extLst>
          </c:dPt>
          <c:dLbls>
            <c:dLbl>
              <c:idx val="0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Cass County</c:v>
                </c:pt>
                <c:pt idx="8">
                  <c:v>US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27.8</c:v>
                </c:pt>
                <c:pt idx="1">
                  <c:v>11.9</c:v>
                </c:pt>
                <c:pt idx="2">
                  <c:v>25.3</c:v>
                </c:pt>
                <c:pt idx="3">
                  <c:v>20.3</c:v>
                </c:pt>
                <c:pt idx="4">
                  <c:v>6.4</c:v>
                </c:pt>
                <c:pt idx="5">
                  <c:v>23.7</c:v>
                </c:pt>
                <c:pt idx="6">
                  <c:v>21.2</c:v>
                </c:pt>
                <c:pt idx="7">
                  <c:v>19.399999999999999</c:v>
                </c:pt>
                <c:pt idx="8" formatCode="0.0">
                  <c:v>22.2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B3EE-4CDE-AC67-3C45E5F018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45595392"/>
        <c:axId val="145593856"/>
      </c:barChart>
      <c:valAx>
        <c:axId val="145593856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45595392"/>
        <c:crosses val="autoZero"/>
        <c:crossBetween val="between"/>
        <c:majorUnit val="20"/>
      </c:valAx>
      <c:catAx>
        <c:axId val="145595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145593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hPercent val="100"/>
      <c:rotY val="321"/>
      <c:depthPercent val="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89020122484689"/>
          <c:y val="7.2505965923954835E-2"/>
          <c:w val="0.79439252336448662"/>
          <c:h val="0.7717753344115275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>
              <a:solidFill>
                <a:srgbClr val="000000"/>
              </a:solidFill>
            </a:ln>
          </c:spPr>
          <c:dPt>
            <c:idx val="1"/>
            <c:bubble3D val="0"/>
            <c:spPr>
              <a:solidFill>
                <a:srgbClr val="5A85D7">
                  <a:lumMod val="60000"/>
                  <a:lumOff val="40000"/>
                </a:srgbClr>
              </a:solidFill>
              <a:ln w="25400">
                <a:solidFill>
                  <a:srgbClr val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00-47D5-A9FC-321E63888C73}"/>
              </c:ext>
            </c:extLst>
          </c:dPt>
          <c:dPt>
            <c:idx val="2"/>
            <c:bubble3D val="0"/>
            <c:spPr>
              <a:solidFill>
                <a:srgbClr val="5A85D7">
                  <a:lumMod val="20000"/>
                  <a:lumOff val="80000"/>
                </a:srgbClr>
              </a:solidFill>
              <a:ln w="25400">
                <a:solidFill>
                  <a:srgbClr val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00-47D5-A9FC-321E63888C73}"/>
              </c:ext>
            </c:extLst>
          </c:dPt>
          <c:dPt>
            <c:idx val="3"/>
            <c:bubble3D val="0"/>
            <c:spPr>
              <a:solidFill>
                <a:srgbClr val="A5D867">
                  <a:lumMod val="50000"/>
                </a:srgbClr>
              </a:solidFill>
              <a:ln w="25400">
                <a:solidFill>
                  <a:srgbClr val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00-47D5-A9FC-321E63888C73}"/>
              </c:ext>
            </c:extLst>
          </c:dPt>
          <c:dPt>
            <c:idx val="4"/>
            <c:bubble3D val="0"/>
            <c:spPr>
              <a:solidFill>
                <a:srgbClr val="A5D867">
                  <a:lumMod val="75000"/>
                </a:srgbClr>
              </a:solidFill>
              <a:ln w="25400">
                <a:solidFill>
                  <a:srgbClr val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E00-47D5-A9FC-321E63888C73}"/>
              </c:ext>
            </c:extLst>
          </c:dPt>
          <c:dPt>
            <c:idx val="5"/>
            <c:bubble3D val="0"/>
            <c:spPr>
              <a:solidFill>
                <a:srgbClr val="A5D867"/>
              </a:solidFill>
              <a:ln w="25400">
                <a:solidFill>
                  <a:srgbClr val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E00-47D5-A9FC-321E63888C73}"/>
              </c:ext>
            </c:extLst>
          </c:dPt>
          <c:dPt>
            <c:idx val="6"/>
            <c:bubble3D val="0"/>
            <c:spPr>
              <a:solidFill>
                <a:srgbClr val="A5D867">
                  <a:lumMod val="60000"/>
                  <a:lumOff val="40000"/>
                </a:srgbClr>
              </a:solidFill>
              <a:ln w="25400">
                <a:solidFill>
                  <a:srgbClr val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E00-47D5-A9FC-321E63888C73}"/>
              </c:ext>
            </c:extLst>
          </c:dPt>
          <c:dPt>
            <c:idx val="7"/>
            <c:bubble3D val="0"/>
            <c:spPr>
              <a:solidFill>
                <a:srgbClr val="A5D867">
                  <a:lumMod val="40000"/>
                  <a:lumOff val="60000"/>
                </a:srgbClr>
              </a:solidFill>
              <a:ln w="25400">
                <a:solidFill>
                  <a:srgbClr val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E00-47D5-A9FC-321E63888C73}"/>
              </c:ext>
            </c:extLst>
          </c:dPt>
          <c:dPt>
            <c:idx val="8"/>
            <c:bubble3D val="0"/>
            <c:spPr>
              <a:solidFill>
                <a:srgbClr val="B71234"/>
              </a:solidFill>
              <a:ln w="25400">
                <a:solidFill>
                  <a:srgbClr val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E00-47D5-A9FC-321E63888C73}"/>
              </c:ext>
            </c:extLst>
          </c:dPt>
          <c:dLbls>
            <c:dLbl>
              <c:idx val="1"/>
              <c:layout>
                <c:manualLayout>
                  <c:x val="6.4814814814814811E-2"/>
                  <c:y val="3.754105498641279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E00-47D5-A9FC-321E63888C73}"/>
                </c:ext>
              </c:extLst>
            </c:dLbl>
            <c:dLbl>
              <c:idx val="6"/>
              <c:layout>
                <c:manualLayout>
                  <c:x val="-7.0729635600111075E-18"/>
                  <c:y val="7.883621547146688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E00-47D5-A9FC-321E63888C73}"/>
                </c:ext>
              </c:extLst>
            </c:dLbl>
            <c:dLbl>
              <c:idx val="7"/>
              <c:layout>
                <c:manualLayout>
                  <c:x val="-1.2151258870418976E-7"/>
                  <c:y val="-3.0032843989130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E00-47D5-A9FC-321E63888C73}"/>
                </c:ext>
              </c:extLst>
            </c:dLbl>
            <c:dLbl>
              <c:idx val="8"/>
              <c:layout>
                <c:manualLayout>
                  <c:x val="3.3950495771361916E-2"/>
                  <c:y val="-6.0065983577118641E-2"/>
                </c:manualLayout>
              </c:layout>
              <c:numFmt formatCode="#,##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1E00-47D5-A9FC-321E63888C73}"/>
                </c:ext>
              </c:extLst>
            </c:dLbl>
            <c:numFmt formatCode="#,##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Sheet1!$A$2:$A$10</c:f>
              <c:strCache>
                <c:ptCount val="9"/>
                <c:pt idx="0">
                  <c:v>Insured, Employer-Based</c:v>
                </c:pt>
                <c:pt idx="1">
                  <c:v>Insured, Self-Purchase</c:v>
                </c:pt>
                <c:pt idx="2">
                  <c:v>Insured, Unknown Type</c:v>
                </c:pt>
                <c:pt idx="3">
                  <c:v>Medicaid</c:v>
                </c:pt>
                <c:pt idx="4">
                  <c:v>Medicare</c:v>
                </c:pt>
                <c:pt idx="5">
                  <c:v>VA/Military</c:v>
                </c:pt>
                <c:pt idx="6">
                  <c:v>Medicaid &amp; Medicare</c:v>
                </c:pt>
                <c:pt idx="7">
                  <c:v>Other Gov't Coverage</c:v>
                </c:pt>
                <c:pt idx="8">
                  <c:v>No Insurance/
Self-Pay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60.4</c:v>
                </c:pt>
                <c:pt idx="1">
                  <c:v>7.6</c:v>
                </c:pt>
                <c:pt idx="2">
                  <c:v>1.2</c:v>
                </c:pt>
                <c:pt idx="3">
                  <c:v>8.8000000000000007</c:v>
                </c:pt>
                <c:pt idx="4">
                  <c:v>5.4</c:v>
                </c:pt>
                <c:pt idx="5">
                  <c:v>4.2</c:v>
                </c:pt>
                <c:pt idx="6">
                  <c:v>1</c:v>
                </c:pt>
                <c:pt idx="7">
                  <c:v>0.7</c:v>
                </c:pt>
                <c:pt idx="8">
                  <c:v>10.7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1E00-47D5-A9FC-321E63888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400" b="1">
          <a:latin typeface="Arial Narrow" panose="020B0606020202030204" pitchFamily="34" charset="0"/>
        </a:defRPr>
      </a:pPr>
      <a:endParaRPr lang="en-US"/>
    </a:p>
  </c:txPr>
  <c:externalData r:id="rId2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2318009389993329E-2"/>
          <c:w val="0.96239452707300865"/>
          <c:h val="0.84379787777755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98C-4C64-A14E-44E2DC4AAF3C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98C-4C64-A14E-44E2DC4AAF3C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98C-4C64-A14E-44E2DC4AAF3C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98C-4C64-A14E-44E2DC4AAF3C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98C-4C64-A14E-44E2DC4AAF3C}"/>
              </c:ext>
            </c:extLst>
          </c:dPt>
          <c:dLbls>
            <c:dLbl>
              <c:idx val="1"/>
              <c:numFmt formatCode="0.0&quot;%&quot;" sourceLinked="0"/>
              <c:spPr>
                <a:noFill/>
                <a:ln w="28575">
                  <a:solidFill>
                    <a:srgbClr val="A7193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Cass County</c:v>
                </c:pt>
                <c:pt idx="1">
                  <c:v>US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2</c:v>
                </c:pt>
                <c:pt idx="1">
                  <c:v>4.0999999999999996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98C-4C64-A14E-44E2DC4AA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45721216"/>
        <c:axId val="145719680"/>
      </c:barChart>
      <c:valAx>
        <c:axId val="145719680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45721216"/>
        <c:crosses val="autoZero"/>
        <c:crossBetween val="between"/>
        <c:majorUnit val="20"/>
      </c:valAx>
      <c:catAx>
        <c:axId val="1457212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1457196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1.9543518507296711E-2"/>
          <c:w val="0.99659046651426642"/>
          <c:h val="0.84739176869507593"/>
        </c:manualLayout>
      </c:layout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>
              <a:solidFill>
                <a:srgbClr val="5A85D7"/>
              </a:solidFill>
            </a:ln>
          </c:spPr>
          <c:marker>
            <c:symbol val="circle"/>
            <c:size val="5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#,##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1" i="0" u="none" strike="noStrike" kern="1200" baseline="0">
                    <a:solidFill>
                      <a:srgbClr val="000000"/>
                    </a:solidFill>
                    <a:latin typeface="Arial Narrow" panose="020B0606020202030204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56B-4F71-898C-6FDBB548B541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A71930"/>
              </a:solidFill>
            </a:ln>
          </c:spPr>
          <c:marker>
            <c:symbol val="diamond"/>
            <c:size val="6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Sheet1!$B$2:$B$3</c:f>
              <c:numCache>
                <c:formatCode>0.0</c:formatCode>
                <c:ptCount val="2"/>
                <c:pt idx="0">
                  <c:v>3.4</c:v>
                </c:pt>
                <c:pt idx="1">
                  <c:v>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864-4238-8BBE-2FFBDF6B4D0D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>
              <a:solidFill>
                <a:srgbClr val="A5D867">
                  <a:lumMod val="50000"/>
                </a:srgbClr>
              </a:solidFill>
            </a:ln>
          </c:spPr>
          <c:marker>
            <c:symbol val="square"/>
            <c:size val="5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864-4238-8BBE-2FFBDF6B4D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6402304"/>
        <c:axId val="146400768"/>
      </c:lineChart>
      <c:valAx>
        <c:axId val="146400768"/>
        <c:scaling>
          <c:orientation val="minMax"/>
          <c:max val="100"/>
          <c:min val="0"/>
        </c:scaling>
        <c:delete val="1"/>
        <c:axPos val="r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out"/>
        <c:minorTickMark val="none"/>
        <c:tickLblPos val="none"/>
        <c:crossAx val="146402304"/>
        <c:crosses val="max"/>
        <c:crossBetween val="between"/>
        <c:majorUnit val="20"/>
      </c:valAx>
      <c:catAx>
        <c:axId val="146402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46400768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8641975308642E-3"/>
          <c:y val="0.19624096601994973"/>
          <c:w val="0.99537037037037035"/>
          <c:h val="0.8037590339800503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Major Problem</c:v>
                </c:pt>
              </c:strCache>
            </c:strRef>
          </c:tx>
          <c:spPr>
            <a:solidFill>
              <a:srgbClr val="B71234"/>
            </a:solidFill>
            <a:ln w="9525"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D92-4DEB-B2C9-4E296A5070C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D92-4DEB-B2C9-4E296A5070C4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2D92-4DEB-B2C9-4E296A5070C4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D92-4DEB-B2C9-4E296A5070C4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2D92-4DEB-B2C9-4E296A5070C4}"/>
              </c:ext>
            </c:extLst>
          </c:dPt>
          <c:dLbls>
            <c:numFmt formatCode="#,##0.0&quot;%&quot;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Subst Abuse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D92-4DEB-B2C9-4E296A5070C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Moderate Problem</c:v>
                </c:pt>
              </c:strCache>
            </c:strRef>
          </c:tx>
          <c:spPr>
            <a:solidFill>
              <a:srgbClr val="FDC48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Subst Abuse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27.5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D92-4DEB-B2C9-4E296A5070C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Minor Problem</c:v>
                </c:pt>
              </c:strCache>
            </c:strRef>
          </c:tx>
          <c:spPr>
            <a:solidFill>
              <a:srgbClr val="5A85D7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Subst Abuse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D92-4DEB-B2C9-4E296A5070C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 Problem At All</c:v>
                </c:pt>
              </c:strCache>
            </c:strRef>
          </c:tx>
          <c:spPr>
            <a:solidFill>
              <a:srgbClr val="A5D867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Subst Abuse</c:v>
                </c:pt>
              </c:strCache>
            </c:strRef>
          </c:cat>
          <c:val>
            <c:numRef>
              <c:f>Sheet1!$B$5</c:f>
              <c:numCache>
                <c:formatCode>General</c:formatCode>
                <c:ptCount val="1"/>
                <c:pt idx="0">
                  <c:v>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D92-4DEB-B2C9-4E296A507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6186624"/>
        <c:axId val="146168448"/>
      </c:barChart>
      <c:valAx>
        <c:axId val="14616844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146186624"/>
        <c:crosses val="autoZero"/>
        <c:crossBetween val="between"/>
      </c:valAx>
      <c:catAx>
        <c:axId val="1461866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46168448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3.3487654320987462E-3"/>
          <c:y val="5.0330051532160379E-2"/>
          <c:w val="0.9"/>
          <c:h val="0.20696585851669727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 b="0">
          <a:latin typeface="Arial Narrow" panose="020B060602020203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2318009389993329E-2"/>
          <c:w val="0.96239452707300865"/>
          <c:h val="0.84379787777755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DE-4219-B131-D4F71FBA4331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CDE-4219-B131-D4F71FBA4331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CDE-4219-B131-D4F71FBA4331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CCDE-4219-B131-D4F71FBA4331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CDE-4219-B131-D4F71FBA4331}"/>
              </c:ext>
            </c:extLst>
          </c:dPt>
          <c:dLbls>
            <c:dLbl>
              <c:idx val="1"/>
              <c:numFmt formatCode="0.0&quot;%&quot;" sourceLinked="0"/>
              <c:spPr>
                <a:noFill/>
                <a:ln w="28575">
                  <a:solidFill>
                    <a:srgbClr val="A71930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Cass County</c:v>
                </c:pt>
                <c:pt idx="1">
                  <c:v>US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16</c:v>
                </c:pt>
                <c:pt idx="1">
                  <c:v>10.199999999999999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CDE-4219-B131-D4F71FBA4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46718720"/>
        <c:axId val="146716928"/>
      </c:barChart>
      <c:valAx>
        <c:axId val="146716928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46718720"/>
        <c:crosses val="autoZero"/>
        <c:crossBetween val="between"/>
        <c:majorUnit val="20"/>
      </c:valAx>
      <c:catAx>
        <c:axId val="146718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1467169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1.9543518507296711E-2"/>
          <c:w val="0.99659046651426642"/>
          <c:h val="0.84739176869507593"/>
        </c:manualLayout>
      </c:layout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>
              <a:solidFill>
                <a:srgbClr val="5A85D7"/>
              </a:solidFill>
            </a:ln>
          </c:spPr>
          <c:marker>
            <c:symbol val="circle"/>
            <c:size val="5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#,##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1" i="0" u="none" strike="noStrike" kern="1200" baseline="0">
                    <a:solidFill>
                      <a:srgbClr val="000000"/>
                    </a:solidFill>
                    <a:latin typeface="Arial Narrow" panose="020B0606020202030204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56B-4F71-898C-6FDBB548B541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A71930"/>
              </a:solidFill>
            </a:ln>
          </c:spPr>
          <c:marker>
            <c:symbol val="diamond"/>
            <c:size val="6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Sheet1!$B$2:$B$3</c:f>
              <c:numCache>
                <c:formatCode>0.0</c:formatCode>
                <c:ptCount val="2"/>
                <c:pt idx="0">
                  <c:v>17</c:v>
                </c:pt>
                <c:pt idx="1">
                  <c:v>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864-4238-8BBE-2FFBDF6B4D0D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>
              <a:solidFill>
                <a:srgbClr val="A5D867">
                  <a:lumMod val="50000"/>
                </a:srgbClr>
              </a:solidFill>
            </a:ln>
          </c:spPr>
          <c:marker>
            <c:symbol val="square"/>
            <c:size val="5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864-4238-8BBE-2FFBDF6B4D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6769024"/>
        <c:axId val="146759040"/>
      </c:lineChart>
      <c:valAx>
        <c:axId val="146759040"/>
        <c:scaling>
          <c:orientation val="minMax"/>
          <c:max val="100"/>
          <c:min val="0"/>
        </c:scaling>
        <c:delete val="1"/>
        <c:axPos val="r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out"/>
        <c:minorTickMark val="none"/>
        <c:tickLblPos val="none"/>
        <c:crossAx val="146769024"/>
        <c:crosses val="max"/>
        <c:crossBetween val="between"/>
        <c:majorUnit val="20"/>
      </c:valAx>
      <c:catAx>
        <c:axId val="146769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46759040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2318009389993329E-2"/>
          <c:w val="0.96239452707300865"/>
          <c:h val="0.802277175363727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Cass County</c:v>
                </c:pt>
              </c:strCache>
            </c:strRef>
          </c:tx>
          <c:spPr>
            <a:solidFill>
              <a:srgbClr val="A71930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Lbls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Cigars
HP2020 Goal = 0.2% or Lower</c:v>
                </c:pt>
                <c:pt idx="1">
                  <c:v>Smokeless Tobacco
HP2020 Goal = 0.3% or Lower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4.4000000000000004</c:v>
                </c:pt>
                <c:pt idx="1">
                  <c:v>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09-42DE-8001-072459E276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5A85D7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1"/>
              <c:numFmt formatCode="0.0&quot;%&quot;" sourceLinked="0"/>
              <c:spPr>
                <a:noFill/>
                <a:ln w="28575">
                  <a:solidFill>
                    <a:srgbClr val="A71930"/>
                  </a:solidFill>
                </a:ln>
                <a:effectLst/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Cigars
HP2020 Goal = 0.2% or Lower</c:v>
                </c:pt>
                <c:pt idx="1">
                  <c:v>Smokeless Tobacco
HP2020 Goal = 0.3% or Lower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3.6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09-42DE-8001-072459E27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46425344"/>
        <c:axId val="146423808"/>
      </c:barChart>
      <c:valAx>
        <c:axId val="146423808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146425344"/>
        <c:crosses val="autoZero"/>
        <c:crossBetween val="between"/>
        <c:majorUnit val="20"/>
      </c:valAx>
      <c:catAx>
        <c:axId val="146425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</c:spPr>
        <c:txPr>
          <a:bodyPr/>
          <a:lstStyle/>
          <a:p>
            <a:pPr algn="ctr">
              <a:defRPr sz="1400"/>
            </a:pPr>
            <a:endParaRPr lang="en-US"/>
          </a:p>
        </c:txPr>
        <c:crossAx val="1464238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legend>
      <c:legendPos val="t"/>
      <c:layout>
        <c:manualLayout>
          <c:xMode val="edge"/>
          <c:yMode val="edge"/>
          <c:x val="0.37943022747156613"/>
          <c:y val="4.5049265983695359E-2"/>
          <c:w val="0.24113954505686788"/>
          <c:h val="8.1989664090325556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8641975308642E-3"/>
          <c:y val="0.19624096601994973"/>
          <c:w val="0.99537037037037035"/>
          <c:h val="0.8037590339800503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Major Problem</c:v>
                </c:pt>
              </c:strCache>
            </c:strRef>
          </c:tx>
          <c:spPr>
            <a:solidFill>
              <a:srgbClr val="B71234"/>
            </a:solidFill>
            <a:ln w="9525"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CE6-4F88-9687-A03ABD6C0EE0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CE6-4F88-9687-A03ABD6C0EE0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CE6-4F88-9687-A03ABD6C0EE0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CE6-4F88-9687-A03ABD6C0EE0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1CE6-4F88-9687-A03ABD6C0EE0}"/>
              </c:ext>
            </c:extLst>
          </c:dPt>
          <c:dLbls>
            <c:numFmt formatCode="#,##0.0&quot;%&quot;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Tobacco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CE6-4F88-9687-A03ABD6C0EE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Moderate Problem</c:v>
                </c:pt>
              </c:strCache>
            </c:strRef>
          </c:tx>
          <c:spPr>
            <a:solidFill>
              <a:srgbClr val="FDC48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Tobacco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CE6-4F88-9687-A03ABD6C0EE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Minor Problem</c:v>
                </c:pt>
              </c:strCache>
            </c:strRef>
          </c:tx>
          <c:spPr>
            <a:solidFill>
              <a:srgbClr val="5A85D7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Tobacco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13.1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CE6-4F88-9687-A03ABD6C0EE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 Problem At All</c:v>
                </c:pt>
              </c:strCache>
            </c:strRef>
          </c:tx>
          <c:spPr>
            <a:solidFill>
              <a:srgbClr val="A5D867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Tobacco</c:v>
                </c:pt>
              </c:strCache>
            </c:strRef>
          </c:cat>
          <c:val>
            <c:numRef>
              <c:f>Sheet1!$B$5</c:f>
              <c:numCache>
                <c:formatCode>General</c:formatCode>
                <c:ptCount val="1"/>
                <c:pt idx="0">
                  <c:v>9.3000000000000007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CE6-4F88-9687-A03ABD6C0E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6602240"/>
        <c:axId val="146600704"/>
      </c:barChart>
      <c:valAx>
        <c:axId val="14660070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146602240"/>
        <c:crosses val="autoZero"/>
        <c:crossBetween val="between"/>
      </c:valAx>
      <c:catAx>
        <c:axId val="14660224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46600704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3.3487654320987462E-3"/>
          <c:y val="5.0330051532160379E-2"/>
          <c:w val="0.9"/>
          <c:h val="0.20696585851669727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 b="0">
          <a:latin typeface="Arial Narrow" panose="020B060602020203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655341693399439"/>
          <c:y val="7.2989476075106058E-2"/>
          <c:w val="0.68862411295810755"/>
          <c:h val="0.840928328561202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Major Problem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7"/>
              <c:layout>
                <c:manualLayout>
                  <c:x val="1.5432098765432098E-3"/>
                  <c:y val="8.0125653049111619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613-4355-B131-DFF42C1CF52A}"/>
                </c:ext>
              </c:extLst>
            </c:dLbl>
            <c:dLbl>
              <c:idx val="18"/>
              <c:layout>
                <c:manualLayout>
                  <c:x val="1.5432098765432098E-3"/>
                  <c:y val="1.2018847956433957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613-4355-B131-DFF42C1CF52A}"/>
                </c:ext>
              </c:extLst>
            </c:dLbl>
            <c:dLbl>
              <c:idx val="19"/>
              <c:layout>
                <c:manualLayout>
                  <c:x val="4.6296296296296294E-3"/>
                  <c:y val="2.003141326227790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613-4355-B131-DFF42C1CF52A}"/>
                </c:ext>
              </c:extLst>
            </c:dLbl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Substance Abuse</c:v>
                </c:pt>
                <c:pt idx="1">
                  <c:v>Nutrition, Physical Activity, and Weight</c:v>
                </c:pt>
                <c:pt idx="2">
                  <c:v>Tobacco Use</c:v>
                </c:pt>
                <c:pt idx="3">
                  <c:v>Diabetes</c:v>
                </c:pt>
                <c:pt idx="4">
                  <c:v>Mental Health</c:v>
                </c:pt>
                <c:pt idx="5">
                  <c:v>Cancer</c:v>
                </c:pt>
                <c:pt idx="6">
                  <c:v>Heart Disease and Stroke</c:v>
                </c:pt>
                <c:pt idx="7">
                  <c:v>Oral Health/Dental Care</c:v>
                </c:pt>
                <c:pt idx="8">
                  <c:v>Family Planning</c:v>
                </c:pt>
                <c:pt idx="9">
                  <c:v>Dementia/Alzheimer's Disease</c:v>
                </c:pt>
                <c:pt idx="10">
                  <c:v>Respiratory Diseases</c:v>
                </c:pt>
                <c:pt idx="11">
                  <c:v>Infant and Child Health</c:v>
                </c:pt>
                <c:pt idx="12">
                  <c:v>Access to Health Care Services</c:v>
                </c:pt>
                <c:pt idx="13">
                  <c:v>Sexually Transmitted Diseases</c:v>
                </c:pt>
                <c:pt idx="14">
                  <c:v>Chronic Kidney Disease</c:v>
                </c:pt>
                <c:pt idx="15">
                  <c:v>Injury and Violence</c:v>
                </c:pt>
                <c:pt idx="16">
                  <c:v>Arthritis/Osteoporosis/Back Conditions</c:v>
                </c:pt>
                <c:pt idx="17">
                  <c:v>HIV/AIDS</c:v>
                </c:pt>
                <c:pt idx="18">
                  <c:v>Hearing and Vision Problems</c:v>
                </c:pt>
                <c:pt idx="19">
                  <c:v>Immunization and Infectious Diseases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60.6</c:v>
                </c:pt>
                <c:pt idx="1">
                  <c:v>50.5</c:v>
                </c:pt>
                <c:pt idx="2">
                  <c:v>48.6</c:v>
                </c:pt>
                <c:pt idx="3">
                  <c:v>45.1</c:v>
                </c:pt>
                <c:pt idx="4">
                  <c:v>43.5</c:v>
                </c:pt>
                <c:pt idx="5">
                  <c:v>31.1</c:v>
                </c:pt>
                <c:pt idx="6">
                  <c:v>25</c:v>
                </c:pt>
                <c:pt idx="7">
                  <c:v>24.5</c:v>
                </c:pt>
                <c:pt idx="8">
                  <c:v>24.2</c:v>
                </c:pt>
                <c:pt idx="9">
                  <c:v>21.6</c:v>
                </c:pt>
                <c:pt idx="10">
                  <c:v>18.100000000000001</c:v>
                </c:pt>
                <c:pt idx="11">
                  <c:v>16.8</c:v>
                </c:pt>
                <c:pt idx="12">
                  <c:v>15.8</c:v>
                </c:pt>
                <c:pt idx="13">
                  <c:v>9.8000000000000007</c:v>
                </c:pt>
                <c:pt idx="14">
                  <c:v>8</c:v>
                </c:pt>
                <c:pt idx="15">
                  <c:v>7.1</c:v>
                </c:pt>
                <c:pt idx="16">
                  <c:v>7.1</c:v>
                </c:pt>
                <c:pt idx="17">
                  <c:v>5.6</c:v>
                </c:pt>
                <c:pt idx="18">
                  <c:v>5.2</c:v>
                </c:pt>
                <c:pt idx="19">
                  <c:v>4.0999999999999996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62-42EF-B728-571187EA75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Moderate Problem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Substance Abuse</c:v>
                </c:pt>
                <c:pt idx="1">
                  <c:v>Nutrition, Physical Activity, and Weight</c:v>
                </c:pt>
                <c:pt idx="2">
                  <c:v>Tobacco Use</c:v>
                </c:pt>
                <c:pt idx="3">
                  <c:v>Diabetes</c:v>
                </c:pt>
                <c:pt idx="4">
                  <c:v>Mental Health</c:v>
                </c:pt>
                <c:pt idx="5">
                  <c:v>Cancer</c:v>
                </c:pt>
                <c:pt idx="6">
                  <c:v>Heart Disease and Stroke</c:v>
                </c:pt>
                <c:pt idx="7">
                  <c:v>Oral Health/Dental Care</c:v>
                </c:pt>
                <c:pt idx="8">
                  <c:v>Family Planning</c:v>
                </c:pt>
                <c:pt idx="9">
                  <c:v>Dementia/Alzheimer's Disease</c:v>
                </c:pt>
                <c:pt idx="10">
                  <c:v>Respiratory Diseases</c:v>
                </c:pt>
                <c:pt idx="11">
                  <c:v>Infant and Child Health</c:v>
                </c:pt>
                <c:pt idx="12">
                  <c:v>Access to Health Care Services</c:v>
                </c:pt>
                <c:pt idx="13">
                  <c:v>Sexually Transmitted Diseases</c:v>
                </c:pt>
                <c:pt idx="14">
                  <c:v>Chronic Kidney Disease</c:v>
                </c:pt>
                <c:pt idx="15">
                  <c:v>Injury and Violence</c:v>
                </c:pt>
                <c:pt idx="16">
                  <c:v>Arthritis/Osteoporosis/Back Conditions</c:v>
                </c:pt>
                <c:pt idx="17">
                  <c:v>HIV/AIDS</c:v>
                </c:pt>
                <c:pt idx="18">
                  <c:v>Hearing and Vision Problems</c:v>
                </c:pt>
                <c:pt idx="19">
                  <c:v>Immunization and Infectious Diseases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27.5</c:v>
                </c:pt>
                <c:pt idx="1">
                  <c:v>28.8</c:v>
                </c:pt>
                <c:pt idx="2">
                  <c:v>29</c:v>
                </c:pt>
                <c:pt idx="3">
                  <c:v>32.4</c:v>
                </c:pt>
                <c:pt idx="4">
                  <c:v>38</c:v>
                </c:pt>
                <c:pt idx="5">
                  <c:v>38.700000000000003</c:v>
                </c:pt>
                <c:pt idx="6">
                  <c:v>46</c:v>
                </c:pt>
                <c:pt idx="7">
                  <c:v>27.4</c:v>
                </c:pt>
                <c:pt idx="8">
                  <c:v>28.3</c:v>
                </c:pt>
                <c:pt idx="9">
                  <c:v>43.3</c:v>
                </c:pt>
                <c:pt idx="10">
                  <c:v>34</c:v>
                </c:pt>
                <c:pt idx="11">
                  <c:v>35.6</c:v>
                </c:pt>
                <c:pt idx="12">
                  <c:v>42.1</c:v>
                </c:pt>
                <c:pt idx="13">
                  <c:v>34.799999999999997</c:v>
                </c:pt>
                <c:pt idx="14">
                  <c:v>39.1</c:v>
                </c:pt>
                <c:pt idx="15">
                  <c:v>33.299999999999997</c:v>
                </c:pt>
                <c:pt idx="16">
                  <c:v>44.9</c:v>
                </c:pt>
                <c:pt idx="17">
                  <c:v>16.7</c:v>
                </c:pt>
                <c:pt idx="18">
                  <c:v>25</c:v>
                </c:pt>
                <c:pt idx="19">
                  <c:v>29.6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862-42EF-B728-571187EA755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Minor Problem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Sheet1!$A$2:$A$21</c:f>
              <c:strCache>
                <c:ptCount val="20"/>
                <c:pt idx="0">
                  <c:v>Substance Abuse</c:v>
                </c:pt>
                <c:pt idx="1">
                  <c:v>Nutrition, Physical Activity, and Weight</c:v>
                </c:pt>
                <c:pt idx="2">
                  <c:v>Tobacco Use</c:v>
                </c:pt>
                <c:pt idx="3">
                  <c:v>Diabetes</c:v>
                </c:pt>
                <c:pt idx="4">
                  <c:v>Mental Health</c:v>
                </c:pt>
                <c:pt idx="5">
                  <c:v>Cancer</c:v>
                </c:pt>
                <c:pt idx="6">
                  <c:v>Heart Disease and Stroke</c:v>
                </c:pt>
                <c:pt idx="7">
                  <c:v>Oral Health/Dental Care</c:v>
                </c:pt>
                <c:pt idx="8">
                  <c:v>Family Planning</c:v>
                </c:pt>
                <c:pt idx="9">
                  <c:v>Dementia/Alzheimer's Disease</c:v>
                </c:pt>
                <c:pt idx="10">
                  <c:v>Respiratory Diseases</c:v>
                </c:pt>
                <c:pt idx="11">
                  <c:v>Infant and Child Health</c:v>
                </c:pt>
                <c:pt idx="12">
                  <c:v>Access to Health Care Services</c:v>
                </c:pt>
                <c:pt idx="13">
                  <c:v>Sexually Transmitted Diseases</c:v>
                </c:pt>
                <c:pt idx="14">
                  <c:v>Chronic Kidney Disease</c:v>
                </c:pt>
                <c:pt idx="15">
                  <c:v>Injury and Violence</c:v>
                </c:pt>
                <c:pt idx="16">
                  <c:v>Arthritis/Osteoporosis/Back Conditions</c:v>
                </c:pt>
                <c:pt idx="17">
                  <c:v>HIV/AIDS</c:v>
                </c:pt>
                <c:pt idx="18">
                  <c:v>Hearing and Vision Problems</c:v>
                </c:pt>
                <c:pt idx="19">
                  <c:v>Immunization and Infectious Diseases</c:v>
                </c:pt>
              </c:strCache>
            </c:str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4.5999999999999996</c:v>
                </c:pt>
                <c:pt idx="1">
                  <c:v>8.1</c:v>
                </c:pt>
                <c:pt idx="2">
                  <c:v>13.1</c:v>
                </c:pt>
                <c:pt idx="3">
                  <c:v>9.8000000000000007</c:v>
                </c:pt>
                <c:pt idx="4">
                  <c:v>7.4</c:v>
                </c:pt>
                <c:pt idx="5">
                  <c:v>21.7</c:v>
                </c:pt>
                <c:pt idx="6">
                  <c:v>17</c:v>
                </c:pt>
                <c:pt idx="7">
                  <c:v>26.4</c:v>
                </c:pt>
                <c:pt idx="8">
                  <c:v>25.3</c:v>
                </c:pt>
                <c:pt idx="9">
                  <c:v>25.8</c:v>
                </c:pt>
                <c:pt idx="10">
                  <c:v>33</c:v>
                </c:pt>
                <c:pt idx="11">
                  <c:v>26.7</c:v>
                </c:pt>
                <c:pt idx="12">
                  <c:v>24.6</c:v>
                </c:pt>
                <c:pt idx="13">
                  <c:v>42.4</c:v>
                </c:pt>
                <c:pt idx="14">
                  <c:v>37.9</c:v>
                </c:pt>
                <c:pt idx="15">
                  <c:v>43.4</c:v>
                </c:pt>
                <c:pt idx="16">
                  <c:v>38.799999999999997</c:v>
                </c:pt>
                <c:pt idx="17">
                  <c:v>51.1</c:v>
                </c:pt>
                <c:pt idx="18">
                  <c:v>47.9</c:v>
                </c:pt>
                <c:pt idx="19">
                  <c:v>43.9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862-42EF-B728-571187EA755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 Problem At All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Sheet1!$A$2:$A$21</c:f>
              <c:strCache>
                <c:ptCount val="20"/>
                <c:pt idx="0">
                  <c:v>Substance Abuse</c:v>
                </c:pt>
                <c:pt idx="1">
                  <c:v>Nutrition, Physical Activity, and Weight</c:v>
                </c:pt>
                <c:pt idx="2">
                  <c:v>Tobacco Use</c:v>
                </c:pt>
                <c:pt idx="3">
                  <c:v>Diabetes</c:v>
                </c:pt>
                <c:pt idx="4">
                  <c:v>Mental Health</c:v>
                </c:pt>
                <c:pt idx="5">
                  <c:v>Cancer</c:v>
                </c:pt>
                <c:pt idx="6">
                  <c:v>Heart Disease and Stroke</c:v>
                </c:pt>
                <c:pt idx="7">
                  <c:v>Oral Health/Dental Care</c:v>
                </c:pt>
                <c:pt idx="8">
                  <c:v>Family Planning</c:v>
                </c:pt>
                <c:pt idx="9">
                  <c:v>Dementia/Alzheimer's Disease</c:v>
                </c:pt>
                <c:pt idx="10">
                  <c:v>Respiratory Diseases</c:v>
                </c:pt>
                <c:pt idx="11">
                  <c:v>Infant and Child Health</c:v>
                </c:pt>
                <c:pt idx="12">
                  <c:v>Access to Health Care Services</c:v>
                </c:pt>
                <c:pt idx="13">
                  <c:v>Sexually Transmitted Diseases</c:v>
                </c:pt>
                <c:pt idx="14">
                  <c:v>Chronic Kidney Disease</c:v>
                </c:pt>
                <c:pt idx="15">
                  <c:v>Injury and Violence</c:v>
                </c:pt>
                <c:pt idx="16">
                  <c:v>Arthritis/Osteoporosis/Back Conditions</c:v>
                </c:pt>
                <c:pt idx="17">
                  <c:v>HIV/AIDS</c:v>
                </c:pt>
                <c:pt idx="18">
                  <c:v>Hearing and Vision Problems</c:v>
                </c:pt>
                <c:pt idx="19">
                  <c:v>Immunization and Infectious Diseases</c:v>
                </c:pt>
              </c:strCache>
            </c:strRef>
          </c:cat>
          <c:val>
            <c:numRef>
              <c:f>Sheet1!$E$2:$E$21</c:f>
              <c:numCache>
                <c:formatCode>General</c:formatCode>
                <c:ptCount val="20"/>
                <c:pt idx="0">
                  <c:v>7.3</c:v>
                </c:pt>
                <c:pt idx="1">
                  <c:v>12.6</c:v>
                </c:pt>
                <c:pt idx="2">
                  <c:v>9.3000000000000007</c:v>
                </c:pt>
                <c:pt idx="3">
                  <c:v>12.7</c:v>
                </c:pt>
                <c:pt idx="4">
                  <c:v>11.1</c:v>
                </c:pt>
                <c:pt idx="5">
                  <c:v>8.5</c:v>
                </c:pt>
                <c:pt idx="6">
                  <c:v>12</c:v>
                </c:pt>
                <c:pt idx="7">
                  <c:v>21.7</c:v>
                </c:pt>
                <c:pt idx="8">
                  <c:v>22.2</c:v>
                </c:pt>
                <c:pt idx="9">
                  <c:v>9.3000000000000007</c:v>
                </c:pt>
                <c:pt idx="10">
                  <c:v>14.9</c:v>
                </c:pt>
                <c:pt idx="11">
                  <c:v>20.8</c:v>
                </c:pt>
                <c:pt idx="12">
                  <c:v>17.5</c:v>
                </c:pt>
                <c:pt idx="13">
                  <c:v>13</c:v>
                </c:pt>
                <c:pt idx="14">
                  <c:v>14.9</c:v>
                </c:pt>
                <c:pt idx="15">
                  <c:v>16.2</c:v>
                </c:pt>
                <c:pt idx="16">
                  <c:v>9.1999999999999993</c:v>
                </c:pt>
                <c:pt idx="17">
                  <c:v>26.7</c:v>
                </c:pt>
                <c:pt idx="18">
                  <c:v>21.9</c:v>
                </c:pt>
                <c:pt idx="19">
                  <c:v>22.4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862-42EF-B728-571187EA7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47161856"/>
        <c:axId val="147163392"/>
      </c:barChart>
      <c:catAx>
        <c:axId val="14716185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47163392"/>
        <c:crosses val="autoZero"/>
        <c:auto val="1"/>
        <c:lblAlgn val="ctr"/>
        <c:lblOffset val="100"/>
        <c:noMultiLvlLbl val="0"/>
      </c:catAx>
      <c:valAx>
        <c:axId val="147163392"/>
        <c:scaling>
          <c:orientation val="minMax"/>
          <c:max val="100"/>
          <c:min val="0"/>
        </c:scaling>
        <c:delete val="0"/>
        <c:axPos val="t"/>
        <c:majorGridlines/>
        <c:numFmt formatCode="0&quot;%&quot;" sourceLinked="0"/>
        <c:majorTickMark val="out"/>
        <c:minorTickMark val="none"/>
        <c:tickLblPos val="nextTo"/>
        <c:crossAx val="1471618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4032735491396909"/>
          <c:y val="0.93633744700181709"/>
          <c:w val="0.63107356372120149"/>
          <c:h val="4.9239476075106009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2318009389993329E-2"/>
          <c:w val="0.96239452707300865"/>
          <c:h val="0.84379787777755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A71930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22C-44EA-AC96-D6BE2599D257}"/>
              </c:ext>
            </c:extLst>
          </c:dPt>
          <c:dPt>
            <c:idx val="1"/>
            <c:invertIfNegative val="0"/>
            <c:bubble3D val="0"/>
            <c:spPr>
              <a:solidFill>
                <a:srgbClr val="A5D86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22C-44EA-AC96-D6BE2599D257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122C-44EA-AC96-D6BE2599D257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22C-44EA-AC96-D6BE2599D257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122C-44EA-AC96-D6BE2599D257}"/>
              </c:ext>
            </c:extLst>
          </c:dPt>
          <c:dLbls>
            <c:dLbl>
              <c:idx val="1"/>
              <c:numFmt formatCode="0.0&quot;%&quot;" sourceLinked="0"/>
              <c:spPr>
                <a:noFill/>
                <a:ln w="28575">
                  <a:solidFill>
                    <a:srgbClr val="A5D867">
                      <a:lumMod val="50000"/>
                    </a:srgbClr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Indiana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10.7</c:v>
                </c:pt>
                <c:pt idx="1">
                  <c:v>18</c:v>
                </c:pt>
                <c:pt idx="2">
                  <c:v>10.1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22C-44EA-AC96-D6BE2599D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34763520"/>
        <c:axId val="34761728"/>
      </c:barChart>
      <c:valAx>
        <c:axId val="34761728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34763520"/>
        <c:crosses val="autoZero"/>
        <c:crossBetween val="between"/>
        <c:majorUnit val="20"/>
      </c:valAx>
      <c:catAx>
        <c:axId val="34763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347617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1.9543518507296711E-2"/>
          <c:w val="0.99659046651426642"/>
          <c:h val="0.84739176869507593"/>
        </c:manualLayout>
      </c:layout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>
              <a:solidFill>
                <a:srgbClr val="5A85D7"/>
              </a:solidFill>
            </a:ln>
          </c:spPr>
          <c:marker>
            <c:symbol val="circle"/>
            <c:size val="5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#,##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1" i="0" u="none" strike="noStrike" kern="1200" baseline="0">
                    <a:solidFill>
                      <a:srgbClr val="000000"/>
                    </a:solidFill>
                    <a:latin typeface="Arial Narrow" panose="020B0606020202030204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56B-4F71-898C-6FDBB548B541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A71930"/>
              </a:solidFill>
            </a:ln>
          </c:spPr>
          <c:marker>
            <c:symbol val="diamond"/>
            <c:size val="6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Sheet1!$B$2:$B$3</c:f>
              <c:numCache>
                <c:formatCode>0.0</c:formatCode>
                <c:ptCount val="2"/>
                <c:pt idx="0">
                  <c:v>13.6</c:v>
                </c:pt>
                <c:pt idx="1">
                  <c:v>10.7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864-4238-8BBE-2FFBDF6B4D0D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>
              <a:solidFill>
                <a:srgbClr val="A5D867">
                  <a:lumMod val="50000"/>
                </a:srgbClr>
              </a:solidFill>
            </a:ln>
          </c:spPr>
          <c:marker>
            <c:symbol val="square"/>
            <c:size val="5"/>
            <c:spPr>
              <a:solidFill>
                <a:srgbClr val="000000"/>
              </a:solidFill>
              <a:ln>
                <a:noFill/>
              </a:ln>
            </c:spPr>
          </c:marker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864-4238-8BBE-2FFBDF6B4D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6120448"/>
        <c:axId val="36118912"/>
      </c:lineChart>
      <c:valAx>
        <c:axId val="36118912"/>
        <c:scaling>
          <c:orientation val="minMax"/>
          <c:max val="100"/>
          <c:min val="0"/>
        </c:scaling>
        <c:delete val="1"/>
        <c:axPos val="r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out"/>
        <c:minorTickMark val="none"/>
        <c:tickLblPos val="none"/>
        <c:crossAx val="36120448"/>
        <c:crosses val="max"/>
        <c:crossBetween val="between"/>
        <c:majorUnit val="20"/>
      </c:valAx>
      <c:catAx>
        <c:axId val="36120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3611891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958E-2"/>
          <c:y val="2.8342905317025342E-2"/>
          <c:w val="0.96239452707300865"/>
          <c:h val="0.83253556128163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Cass County 2013</c:v>
                </c:pt>
              </c:strCache>
            </c:strRef>
          </c:tx>
          <c:spPr>
            <a:solidFill>
              <a:srgbClr val="A71930">
                <a:lumMod val="40000"/>
                <a:lumOff val="60000"/>
              </a:srgbClr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Lbls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1D-4B94-AF4F-7B9272CBA3A2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Getting a
Dr Appointment</c:v>
                </c:pt>
                <c:pt idx="1">
                  <c:v>Cost
(Doctor Visit)</c:v>
                </c:pt>
                <c:pt idx="2">
                  <c:v>Cost
(Prescriptions)</c:v>
                </c:pt>
                <c:pt idx="3">
                  <c:v>Inconvenient
Office Hours</c:v>
                </c:pt>
                <c:pt idx="4">
                  <c:v>Finding
a Doctor</c:v>
                </c:pt>
                <c:pt idx="5">
                  <c:v>Lack of
Transportation</c:v>
                </c:pt>
                <c:pt idx="6">
                  <c:v>Language/
Culture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 formatCode="General">
                  <c:v>10.8</c:v>
                </c:pt>
                <c:pt idx="1">
                  <c:v>8.4</c:v>
                </c:pt>
                <c:pt idx="2">
                  <c:v>9.6999999999999993</c:v>
                </c:pt>
                <c:pt idx="3">
                  <c:v>7.5</c:v>
                </c:pt>
                <c:pt idx="4" formatCode="General">
                  <c:v>8</c:v>
                </c:pt>
                <c:pt idx="5">
                  <c:v>3.4</c:v>
                </c:pt>
                <c:pt idx="6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09-42DE-8001-072459E276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Cass County 2016</c:v>
                </c:pt>
              </c:strCache>
            </c:strRef>
          </c:tx>
          <c:spPr>
            <a:solidFill>
              <a:srgbClr val="A7193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1"/>
              <c:numFmt formatCode="0.0&quot;%&quot;" sourceLinked="0"/>
              <c:spPr>
                <a:noFill/>
                <a:ln w="28575">
                  <a:solidFill>
                    <a:srgbClr val="A71930"/>
                  </a:solidFill>
                </a:ln>
                <a:effectLst/>
              </c:spPr>
              <c:txPr>
                <a:bodyPr rot="-5400000" vert="horz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.0&quot;%&quot;" sourceLinked="0"/>
              <c:spPr>
                <a:noFill/>
                <a:ln w="28575">
                  <a:solidFill>
                    <a:srgbClr val="A71930"/>
                  </a:solidFill>
                </a:ln>
                <a:effectLst/>
              </c:spPr>
              <c:txPr>
                <a:bodyPr rot="-5400000" vert="horz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0.0&quot;%&quot;" sourceLinked="0"/>
              <c:spPr>
                <a:noFill/>
                <a:ln w="28575">
                  <a:solidFill>
                    <a:srgbClr val="A71930"/>
                  </a:solidFill>
                </a:ln>
                <a:effectLst/>
              </c:spPr>
              <c:txPr>
                <a:bodyPr rot="-5400000" vert="horz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0.0&quot;%&quot;" sourceLinked="0"/>
              <c:spPr>
                <a:noFill/>
                <a:ln w="28575">
                  <a:solidFill>
                    <a:srgbClr val="A5D867">
                      <a:lumMod val="50000"/>
                    </a:srgbClr>
                  </a:solidFill>
                </a:ln>
                <a:effectLst/>
              </c:spPr>
              <c:txPr>
                <a:bodyPr rot="-5400000" vert="horz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Getting a
Dr Appointment</c:v>
                </c:pt>
                <c:pt idx="1">
                  <c:v>Cost
(Doctor Visit)</c:v>
                </c:pt>
                <c:pt idx="2">
                  <c:v>Cost
(Prescriptions)</c:v>
                </c:pt>
                <c:pt idx="3">
                  <c:v>Inconvenient
Office Hours</c:v>
                </c:pt>
                <c:pt idx="4">
                  <c:v>Finding
a Doctor</c:v>
                </c:pt>
                <c:pt idx="5">
                  <c:v>Lack of
Transportation</c:v>
                </c:pt>
                <c:pt idx="6">
                  <c:v>Language/
Culture</c:v>
                </c:pt>
              </c:strCache>
            </c:strRef>
          </c:cat>
          <c:val>
            <c:numRef>
              <c:f>Sheet1!$C$2:$C$8</c:f>
              <c:numCache>
                <c:formatCode>0.0</c:formatCode>
                <c:ptCount val="7"/>
                <c:pt idx="0" formatCode="General">
                  <c:v>13.5</c:v>
                </c:pt>
                <c:pt idx="1">
                  <c:v>12.9</c:v>
                </c:pt>
                <c:pt idx="2">
                  <c:v>12.6</c:v>
                </c:pt>
                <c:pt idx="3">
                  <c:v>12</c:v>
                </c:pt>
                <c:pt idx="4" formatCode="General">
                  <c:v>11.8</c:v>
                </c:pt>
                <c:pt idx="5">
                  <c:v>5.0999999999999996</c:v>
                </c:pt>
                <c:pt idx="6" formatCode="General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09-42DE-8001-072459E276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5A85D7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1"/>
              <c:numFmt formatCode="0.0&quot;%&quot;" sourceLinked="0"/>
              <c:spPr>
                <a:noFill/>
              </c:spPr>
              <c:txPr>
                <a:bodyPr rot="-5400000" vert="horz"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0.0&quot;%&quot;" sourceLinked="0"/>
              <c:spPr>
                <a:noFill/>
              </c:spPr>
              <c:txPr>
                <a:bodyPr rot="-5400000" vert="horz"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0.0&quot;%&quot;" sourceLinked="0"/>
              <c:spPr>
                <a:noFill/>
              </c:spPr>
              <c:txPr>
                <a:bodyPr rot="-5400000" vert="horz"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Getting a
Dr Appointment</c:v>
                </c:pt>
                <c:pt idx="1">
                  <c:v>Cost
(Doctor Visit)</c:v>
                </c:pt>
                <c:pt idx="2">
                  <c:v>Cost
(Prescriptions)</c:v>
                </c:pt>
                <c:pt idx="3">
                  <c:v>Inconvenient
Office Hours</c:v>
                </c:pt>
                <c:pt idx="4">
                  <c:v>Finding
a Doctor</c:v>
                </c:pt>
                <c:pt idx="5">
                  <c:v>Lack of
Transportation</c:v>
                </c:pt>
                <c:pt idx="6">
                  <c:v>Language/
Culture</c:v>
                </c:pt>
              </c:strCache>
            </c:strRef>
          </c:cat>
          <c:val>
            <c:numRef>
              <c:f>Sheet1!$D$2:$D$8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61D-4B94-AF4F-7B9272CBA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36247040"/>
        <c:axId val="36245504"/>
      </c:barChart>
      <c:valAx>
        <c:axId val="36245504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/>
            </a:pPr>
            <a:endParaRPr lang="en-US"/>
          </a:p>
        </c:txPr>
        <c:crossAx val="36247040"/>
        <c:crosses val="autoZero"/>
        <c:crossBetween val="between"/>
        <c:majorUnit val="20"/>
      </c:valAx>
      <c:catAx>
        <c:axId val="36247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200"/>
            </a:pPr>
            <a:endParaRPr lang="en-US"/>
          </a:p>
        </c:txPr>
        <c:crossAx val="362455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legend>
      <c:legendPos val="t"/>
      <c:layout>
        <c:manualLayout>
          <c:xMode val="edge"/>
          <c:yMode val="edge"/>
          <c:x val="0.24362775833576361"/>
          <c:y val="4.5049265983695359E-2"/>
          <c:w val="0.47579833770778651"/>
          <c:h val="8.1989664090325556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0F5C09-22D0-4B0B-B842-398403AE9DDD}" type="doc">
      <dgm:prSet loTypeId="urn:microsoft.com/office/officeart/2008/layout/Pictu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73955A1-F149-4202-A7A4-279A674BAF7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PRC Community Health Needs Assessment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5F8AA4-004C-47E9-A002-E3739511A08B}" type="parTrans" cxnId="{D26881CB-18E4-44B4-BE7B-283A47C29618}">
      <dgm:prSet/>
      <dgm:spPr/>
      <dgm:t>
        <a:bodyPr/>
        <a:lstStyle/>
        <a:p>
          <a:endParaRPr lang="en-US"/>
        </a:p>
      </dgm:t>
    </dgm:pt>
    <dgm:pt modelId="{28C662CB-602F-461A-BEB2-E48C113CB3AB}" type="sibTrans" cxnId="{D26881CB-18E4-44B4-BE7B-283A47C29618}">
      <dgm:prSet/>
      <dgm:spPr/>
      <dgm:t>
        <a:bodyPr/>
        <a:lstStyle/>
        <a:p>
          <a:endParaRPr lang="en-US"/>
        </a:p>
      </dgm:t>
    </dgm:pt>
    <dgm:pt modelId="{5500E067-D267-46A9-A390-1D2877923F8B}">
      <dgm:prSet phldrT="[Text]" custT="1"/>
      <dgm:spPr>
        <a:noFill/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600" b="1" dirty="0" smtClean="0">
              <a:solidFill>
                <a:schemeClr val="accent4">
                  <a:lumMod val="50000"/>
                </a:schemeClr>
              </a:solidFill>
            </a:rPr>
            <a:t>Customized Local Health Survey</a:t>
          </a:r>
          <a:endParaRPr lang="en-US" sz="1600" b="1" dirty="0">
            <a:solidFill>
              <a:schemeClr val="accent4">
                <a:lumMod val="50000"/>
              </a:schemeClr>
            </a:solidFill>
          </a:endParaRPr>
        </a:p>
      </dgm:t>
    </dgm:pt>
    <dgm:pt modelId="{97D5A428-3AE4-4906-BD93-53BB2FEFB2BC}" type="parTrans" cxnId="{147E04E1-5FE6-4279-B511-3EAE0EB308E5}">
      <dgm:prSet/>
      <dgm:spPr/>
      <dgm:t>
        <a:bodyPr/>
        <a:lstStyle/>
        <a:p>
          <a:endParaRPr lang="en-US"/>
        </a:p>
      </dgm:t>
    </dgm:pt>
    <dgm:pt modelId="{3B490020-D784-4EE0-BB84-B1CC90FCBC19}" type="sibTrans" cxnId="{147E04E1-5FE6-4279-B511-3EAE0EB308E5}">
      <dgm:prSet/>
      <dgm:spPr/>
      <dgm:t>
        <a:bodyPr/>
        <a:lstStyle/>
        <a:p>
          <a:endParaRPr lang="en-US"/>
        </a:p>
      </dgm:t>
    </dgm:pt>
    <dgm:pt modelId="{334A75D2-2D86-4841-8D30-F4C0A1295AA9}">
      <dgm:prSet phldrT="[Text]" custT="1"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600" b="1" dirty="0" smtClean="0">
              <a:solidFill>
                <a:schemeClr val="accent1">
                  <a:lumMod val="75000"/>
                </a:schemeClr>
              </a:solidFill>
            </a:rPr>
            <a:t>Online Key Informant Survey</a:t>
          </a:r>
          <a:endParaRPr lang="en-US" sz="1600" b="1" dirty="0">
            <a:solidFill>
              <a:schemeClr val="accent1">
                <a:lumMod val="75000"/>
              </a:schemeClr>
            </a:solidFill>
          </a:endParaRPr>
        </a:p>
      </dgm:t>
    </dgm:pt>
    <dgm:pt modelId="{7BD3B0EC-F010-431D-8B98-827925786A6A}" type="parTrans" cxnId="{AAF6D720-10DC-4CC5-A07F-C1A6CD8C1C6E}">
      <dgm:prSet/>
      <dgm:spPr/>
      <dgm:t>
        <a:bodyPr/>
        <a:lstStyle/>
        <a:p>
          <a:endParaRPr lang="en-US"/>
        </a:p>
      </dgm:t>
    </dgm:pt>
    <dgm:pt modelId="{130CCBE0-21A8-497F-8A9A-E368FB80D43E}" type="sibTrans" cxnId="{AAF6D720-10DC-4CC5-A07F-C1A6CD8C1C6E}">
      <dgm:prSet/>
      <dgm:spPr/>
      <dgm:t>
        <a:bodyPr/>
        <a:lstStyle/>
        <a:p>
          <a:endParaRPr lang="en-US"/>
        </a:p>
      </dgm:t>
    </dgm:pt>
    <dgm:pt modelId="{1D24B855-CEEC-4B75-8FAC-F5B1064D47A2}">
      <dgm:prSet phldrT="[Text]" custT="1"/>
      <dgm:spPr>
        <a:noFill/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200" dirty="0" smtClean="0">
              <a:solidFill>
                <a:schemeClr val="accent4">
                  <a:lumMod val="50000"/>
                </a:schemeClr>
              </a:solidFill>
            </a:rPr>
            <a:t>750 surveys across Cass County</a:t>
          </a:r>
          <a:endParaRPr lang="en-US" sz="1200" dirty="0">
            <a:solidFill>
              <a:schemeClr val="accent4">
                <a:lumMod val="50000"/>
              </a:schemeClr>
            </a:solidFill>
          </a:endParaRPr>
        </a:p>
      </dgm:t>
    </dgm:pt>
    <dgm:pt modelId="{4355458A-A0A4-486F-9411-5831EE7F94E3}" type="parTrans" cxnId="{25D7008F-55C0-40C5-A5D3-886859F8BB9D}">
      <dgm:prSet/>
      <dgm:spPr/>
      <dgm:t>
        <a:bodyPr/>
        <a:lstStyle/>
        <a:p>
          <a:endParaRPr lang="en-US"/>
        </a:p>
      </dgm:t>
    </dgm:pt>
    <dgm:pt modelId="{F87C6D49-8653-4B87-A654-451E91DA5AE0}" type="sibTrans" cxnId="{25D7008F-55C0-40C5-A5D3-886859F8BB9D}">
      <dgm:prSet/>
      <dgm:spPr/>
      <dgm:t>
        <a:bodyPr/>
        <a:lstStyle/>
        <a:p>
          <a:endParaRPr lang="en-US"/>
        </a:p>
      </dgm:t>
    </dgm:pt>
    <dgm:pt modelId="{B28707AC-4845-462F-8237-99FE74E6AE48}">
      <dgm:prSet phldrT="[Text]" custT="1"/>
      <dgm:spPr>
        <a:noFill/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200" dirty="0" smtClean="0">
              <a:solidFill>
                <a:schemeClr val="accent4">
                  <a:lumMod val="50000"/>
                </a:schemeClr>
              </a:solidFill>
            </a:rPr>
            <a:t>Conducted via landline and cell phones</a:t>
          </a:r>
          <a:endParaRPr lang="en-US" sz="1200" dirty="0">
            <a:solidFill>
              <a:schemeClr val="accent4">
                <a:lumMod val="50000"/>
              </a:schemeClr>
            </a:solidFill>
          </a:endParaRPr>
        </a:p>
      </dgm:t>
    </dgm:pt>
    <dgm:pt modelId="{1167ED4E-0966-4EE0-8D14-AF078C20F1A5}" type="parTrans" cxnId="{D0302301-65B2-40F4-800D-E500A7A0DC07}">
      <dgm:prSet/>
      <dgm:spPr/>
      <dgm:t>
        <a:bodyPr/>
        <a:lstStyle/>
        <a:p>
          <a:endParaRPr lang="en-US"/>
        </a:p>
      </dgm:t>
    </dgm:pt>
    <dgm:pt modelId="{86B612F8-E5DF-4B8E-BAD6-4582DFE44275}" type="sibTrans" cxnId="{D0302301-65B2-40F4-800D-E500A7A0DC07}">
      <dgm:prSet/>
      <dgm:spPr/>
      <dgm:t>
        <a:bodyPr/>
        <a:lstStyle/>
        <a:p>
          <a:endParaRPr lang="en-US"/>
        </a:p>
      </dgm:t>
    </dgm:pt>
    <dgm:pt modelId="{7F7A9DB1-D35E-4AA2-A880-39EA81B1F79C}">
      <dgm:prSet phldrT="[Text]" custT="1"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200" dirty="0" smtClean="0">
              <a:solidFill>
                <a:schemeClr val="accent1">
                  <a:lumMod val="75000"/>
                </a:schemeClr>
              </a:solidFill>
            </a:rPr>
            <a:t>Community stakeholder input (116 participants) — </a:t>
          </a:r>
          <a:r>
            <a:rPr lang="en-US" sz="1200" b="0" i="1" dirty="0" smtClean="0">
              <a:solidFill>
                <a:schemeClr val="accent1">
                  <a:lumMod val="75000"/>
                </a:schemeClr>
              </a:solidFill>
            </a:rPr>
            <a:t>physicians, public health, other health providers, social services, community leaders</a:t>
          </a:r>
          <a:endParaRPr lang="en-US" sz="1200" b="0" i="1" dirty="0">
            <a:solidFill>
              <a:schemeClr val="accent1">
                <a:lumMod val="75000"/>
              </a:schemeClr>
            </a:solidFill>
          </a:endParaRPr>
        </a:p>
      </dgm:t>
    </dgm:pt>
    <dgm:pt modelId="{2009EE6B-FAFB-4ED4-B203-45D90FBD14E3}" type="parTrans" cxnId="{9B46A578-FF15-4D6F-981A-F2AF5A6DE90A}">
      <dgm:prSet/>
      <dgm:spPr/>
      <dgm:t>
        <a:bodyPr/>
        <a:lstStyle/>
        <a:p>
          <a:endParaRPr lang="en-US"/>
        </a:p>
      </dgm:t>
    </dgm:pt>
    <dgm:pt modelId="{80876B0B-605F-4F38-9261-82C426D9E49C}" type="sibTrans" cxnId="{9B46A578-FF15-4D6F-981A-F2AF5A6DE90A}">
      <dgm:prSet/>
      <dgm:spPr/>
      <dgm:t>
        <a:bodyPr/>
        <a:lstStyle/>
        <a:p>
          <a:endParaRPr lang="en-US"/>
        </a:p>
      </dgm:t>
    </dgm:pt>
    <dgm:pt modelId="{E918D14F-1E60-4274-AE91-18727BBA7B55}">
      <dgm:prSet phldrT="[Text]" custT="1"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200" dirty="0" smtClean="0">
              <a:solidFill>
                <a:schemeClr val="accent1">
                  <a:lumMod val="75000"/>
                </a:schemeClr>
              </a:solidFill>
            </a:rPr>
            <a:t>Based on their experiences, the populations they serve</a:t>
          </a:r>
          <a:endParaRPr lang="en-US" sz="1200" dirty="0">
            <a:solidFill>
              <a:schemeClr val="accent1">
                <a:lumMod val="75000"/>
              </a:schemeClr>
            </a:solidFill>
          </a:endParaRPr>
        </a:p>
      </dgm:t>
    </dgm:pt>
    <dgm:pt modelId="{68EBECC9-7BC4-47AE-8391-53359809AC6E}" type="parTrans" cxnId="{B1F21385-7BAB-4513-A833-AE6C8B141615}">
      <dgm:prSet/>
      <dgm:spPr/>
      <dgm:t>
        <a:bodyPr/>
        <a:lstStyle/>
        <a:p>
          <a:endParaRPr lang="en-US"/>
        </a:p>
      </dgm:t>
    </dgm:pt>
    <dgm:pt modelId="{A4A11893-2E39-4BB4-93CF-FB8412701F5F}" type="sibTrans" cxnId="{B1F21385-7BAB-4513-A833-AE6C8B141615}">
      <dgm:prSet/>
      <dgm:spPr/>
      <dgm:t>
        <a:bodyPr/>
        <a:lstStyle/>
        <a:p>
          <a:endParaRPr lang="en-US"/>
        </a:p>
      </dgm:t>
    </dgm:pt>
    <dgm:pt modelId="{4497F130-AA95-4CB8-A9CF-799CE7E1CAAE}">
      <dgm:prSet phldrT="[Text]" custT="1"/>
      <dgm:spPr>
        <a:noFill/>
        <a:ln>
          <a:solidFill>
            <a:schemeClr val="accent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600" b="1" dirty="0" smtClean="0">
              <a:solidFill>
                <a:schemeClr val="accent2"/>
              </a:solidFill>
            </a:rPr>
            <a:t>Secondary Data</a:t>
          </a:r>
          <a:endParaRPr lang="en-US" sz="1600" b="1" dirty="0">
            <a:solidFill>
              <a:schemeClr val="accent2"/>
            </a:solidFill>
          </a:endParaRPr>
        </a:p>
      </dgm:t>
    </dgm:pt>
    <dgm:pt modelId="{1B13A415-41B0-4B2D-A4DA-06742CFF3DDD}" type="parTrans" cxnId="{BE50179D-FF44-4578-BF9C-ECD8AD1B4BCE}">
      <dgm:prSet/>
      <dgm:spPr/>
      <dgm:t>
        <a:bodyPr/>
        <a:lstStyle/>
        <a:p>
          <a:endParaRPr lang="en-US"/>
        </a:p>
      </dgm:t>
    </dgm:pt>
    <dgm:pt modelId="{CE048095-1494-44DB-8E53-FB6EABF3517B}" type="sibTrans" cxnId="{BE50179D-FF44-4578-BF9C-ECD8AD1B4BCE}">
      <dgm:prSet/>
      <dgm:spPr/>
      <dgm:t>
        <a:bodyPr/>
        <a:lstStyle/>
        <a:p>
          <a:endParaRPr lang="en-US"/>
        </a:p>
      </dgm:t>
    </dgm:pt>
    <dgm:pt modelId="{96AF0B7C-8464-4C77-91B2-7F14858B58F5}">
      <dgm:prSet phldrT="[Text]" custT="1"/>
      <dgm:spPr>
        <a:noFill/>
        <a:ln>
          <a:solidFill>
            <a:schemeClr val="accent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200" b="0" dirty="0" smtClean="0">
              <a:solidFill>
                <a:schemeClr val="accent2"/>
              </a:solidFill>
            </a:rPr>
            <a:t>County-level data</a:t>
          </a:r>
          <a:endParaRPr lang="en-US" sz="1200" b="0" dirty="0">
            <a:solidFill>
              <a:schemeClr val="accent2"/>
            </a:solidFill>
          </a:endParaRPr>
        </a:p>
      </dgm:t>
    </dgm:pt>
    <dgm:pt modelId="{61B05E04-3AB2-4F7E-8E21-D38EF99CD050}" type="parTrans" cxnId="{1A02E44C-946F-4380-B053-AEE7F3B8F482}">
      <dgm:prSet/>
      <dgm:spPr/>
      <dgm:t>
        <a:bodyPr/>
        <a:lstStyle/>
        <a:p>
          <a:endParaRPr lang="en-US"/>
        </a:p>
      </dgm:t>
    </dgm:pt>
    <dgm:pt modelId="{B2B039EE-4C63-4822-883D-9E1C4BADB7D8}" type="sibTrans" cxnId="{1A02E44C-946F-4380-B053-AEE7F3B8F482}">
      <dgm:prSet/>
      <dgm:spPr/>
      <dgm:t>
        <a:bodyPr/>
        <a:lstStyle/>
        <a:p>
          <a:endParaRPr lang="en-US"/>
        </a:p>
      </dgm:t>
    </dgm:pt>
    <dgm:pt modelId="{9E6D8589-0086-4827-99A9-A6C6BE8F7BF4}">
      <dgm:prSet phldrT="[Text]" custT="1"/>
      <dgm:spPr>
        <a:noFill/>
        <a:ln>
          <a:solidFill>
            <a:schemeClr val="accent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200" b="0" dirty="0" smtClean="0">
              <a:solidFill>
                <a:schemeClr val="accent2"/>
              </a:solidFill>
            </a:rPr>
            <a:t>Census data, vital statistics, other health-related data</a:t>
          </a:r>
          <a:endParaRPr lang="en-US" sz="1200" b="0" dirty="0">
            <a:solidFill>
              <a:schemeClr val="accent2"/>
            </a:solidFill>
          </a:endParaRPr>
        </a:p>
      </dgm:t>
    </dgm:pt>
    <dgm:pt modelId="{3EB3D930-C5A7-44EE-A10D-864C36882511}" type="parTrans" cxnId="{B9298639-80B9-49C5-8853-9AD234425B7A}">
      <dgm:prSet/>
      <dgm:spPr/>
      <dgm:t>
        <a:bodyPr/>
        <a:lstStyle/>
        <a:p>
          <a:endParaRPr lang="en-US"/>
        </a:p>
      </dgm:t>
    </dgm:pt>
    <dgm:pt modelId="{4B789472-3742-48C3-8EE7-E0976D1F97BC}" type="sibTrans" cxnId="{B9298639-80B9-49C5-8853-9AD234425B7A}">
      <dgm:prSet/>
      <dgm:spPr/>
      <dgm:t>
        <a:bodyPr/>
        <a:lstStyle/>
        <a:p>
          <a:endParaRPr lang="en-US"/>
        </a:p>
      </dgm:t>
    </dgm:pt>
    <dgm:pt modelId="{F25E6C26-60CA-4039-8EF3-56211B82AC3C}">
      <dgm:prSet phldrT="[Text]" custT="1"/>
      <dgm:spPr>
        <a:noFill/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200" dirty="0" smtClean="0">
              <a:solidFill>
                <a:schemeClr val="accent4">
                  <a:lumMod val="50000"/>
                </a:schemeClr>
              </a:solidFill>
            </a:rPr>
            <a:t>Targets health status, experience, behaviors</a:t>
          </a:r>
          <a:endParaRPr lang="en-US" sz="1200" dirty="0">
            <a:solidFill>
              <a:schemeClr val="accent4">
                <a:lumMod val="50000"/>
              </a:schemeClr>
            </a:solidFill>
          </a:endParaRPr>
        </a:p>
      </dgm:t>
    </dgm:pt>
    <dgm:pt modelId="{F277B3B7-D6D3-4B94-B5AB-83FD66519640}" type="parTrans" cxnId="{029CD9FE-27D9-421D-B7FF-02083C11C51B}">
      <dgm:prSet/>
      <dgm:spPr/>
    </dgm:pt>
    <dgm:pt modelId="{673A3063-A8DB-4D67-A87B-3C673E3EADE3}" type="sibTrans" cxnId="{029CD9FE-27D9-421D-B7FF-02083C11C51B}">
      <dgm:prSet/>
      <dgm:spPr/>
    </dgm:pt>
    <dgm:pt modelId="{21380BC4-DFE0-40A0-8B7F-560977D7FF78}" type="pres">
      <dgm:prSet presAssocID="{E20F5C09-22D0-4B0B-B842-398403AE9DD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C84EEFF-9BA6-4561-8707-696ADE97A286}" type="pres">
      <dgm:prSet presAssocID="{B73955A1-F149-4202-A7A4-279A674BAF7B}" presName="root" presStyleCnt="0">
        <dgm:presLayoutVars>
          <dgm:chMax/>
          <dgm:chPref val="4"/>
        </dgm:presLayoutVars>
      </dgm:prSet>
      <dgm:spPr/>
    </dgm:pt>
    <dgm:pt modelId="{198EFB9D-9841-4DB7-88A2-08304D796DF3}" type="pres">
      <dgm:prSet presAssocID="{B73955A1-F149-4202-A7A4-279A674BAF7B}" presName="rootComposite" presStyleCnt="0">
        <dgm:presLayoutVars/>
      </dgm:prSet>
      <dgm:spPr/>
    </dgm:pt>
    <dgm:pt modelId="{6AFF64A3-D09B-4655-A9B1-A8B10C2C5C61}" type="pres">
      <dgm:prSet presAssocID="{B73955A1-F149-4202-A7A4-279A674BAF7B}" presName="rootText" presStyleLbl="node0" presStyleIdx="0" presStyleCnt="1" custScaleY="52328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E3F705DA-43CD-4B03-BED8-FE981A8C44F5}" type="pres">
      <dgm:prSet presAssocID="{B73955A1-F149-4202-A7A4-279A674BAF7B}" presName="childShape" presStyleCnt="0">
        <dgm:presLayoutVars>
          <dgm:chMax val="0"/>
          <dgm:chPref val="0"/>
        </dgm:presLayoutVars>
      </dgm:prSet>
      <dgm:spPr/>
    </dgm:pt>
    <dgm:pt modelId="{8C7C67CD-9CBA-4BF7-B841-D2327AFFCED2}" type="pres">
      <dgm:prSet presAssocID="{5500E067-D267-46A9-A390-1D2877923F8B}" presName="childComposite" presStyleCnt="0">
        <dgm:presLayoutVars>
          <dgm:chMax val="0"/>
          <dgm:chPref val="0"/>
        </dgm:presLayoutVars>
      </dgm:prSet>
      <dgm:spPr/>
    </dgm:pt>
    <dgm:pt modelId="{4540C937-C677-4191-B5B8-0028EA625383}" type="pres">
      <dgm:prSet presAssocID="{5500E067-D267-46A9-A390-1D2877923F8B}" presName="Image" presStyleLbl="node1" presStyleIdx="0" presStyleCnt="3" custScaleX="110595" custScaleY="104133"/>
      <dgm:spPr>
        <a:blipFill dpi="0" rotWithShape="1">
          <a:blip xmlns:r="http://schemas.openxmlformats.org/officeDocument/2006/relationships" r:embed="rId1"/>
          <a:srcRect/>
          <a:stretch>
            <a:fillRect t="5248"/>
          </a:stretch>
        </a:blipFill>
      </dgm:spPr>
      <dgm:t>
        <a:bodyPr/>
        <a:lstStyle/>
        <a:p>
          <a:endParaRPr lang="en-US"/>
        </a:p>
      </dgm:t>
    </dgm:pt>
    <dgm:pt modelId="{476F29FC-803A-44F0-9A98-87D4067A5575}" type="pres">
      <dgm:prSet presAssocID="{5500E067-D267-46A9-A390-1D2877923F8B}" presName="childText" presStyleLbl="lnNode1" presStyleIdx="0" presStyleCnt="3" custScaleX="92537" custScaleY="1170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553B16-ED63-4B8B-B0F1-DA330953269F}" type="pres">
      <dgm:prSet presAssocID="{4497F130-AA95-4CB8-A9CF-799CE7E1CAAE}" presName="childComposite" presStyleCnt="0">
        <dgm:presLayoutVars>
          <dgm:chMax val="0"/>
          <dgm:chPref val="0"/>
        </dgm:presLayoutVars>
      </dgm:prSet>
      <dgm:spPr/>
    </dgm:pt>
    <dgm:pt modelId="{F8E38B7A-DD1F-4184-A27A-3D13D384622F}" type="pres">
      <dgm:prSet presAssocID="{4497F130-AA95-4CB8-A9CF-799CE7E1CAAE}" presName="Image" presStyleLbl="node1" presStyleIdx="1" presStyleCnt="3" custScaleX="86323" custScaleY="91128"/>
      <dgm:spPr>
        <a:blipFill rotWithShape="1">
          <a:blip xmlns:r="http://schemas.openxmlformats.org/officeDocument/2006/relationships"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BB7EF5A-D931-4474-9165-1568C40CE9E6}" type="pres">
      <dgm:prSet presAssocID="{4497F130-AA95-4CB8-A9CF-799CE7E1CAAE}" presName="childText" presStyleLbl="lnNode1" presStyleIdx="1" presStyleCnt="3" custScaleX="923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D19C9-F7CD-4346-8455-6D5713199279}" type="pres">
      <dgm:prSet presAssocID="{334A75D2-2D86-4841-8D30-F4C0A1295AA9}" presName="childComposite" presStyleCnt="0">
        <dgm:presLayoutVars>
          <dgm:chMax val="0"/>
          <dgm:chPref val="0"/>
        </dgm:presLayoutVars>
      </dgm:prSet>
      <dgm:spPr/>
    </dgm:pt>
    <dgm:pt modelId="{CC1684D8-79E9-4639-A52D-1642E1896891}" type="pres">
      <dgm:prSet presAssocID="{334A75D2-2D86-4841-8D30-F4C0A1295AA9}" presName="Image" presStyleLbl="node1" presStyleIdx="2" presStyleCnt="3" custScaleX="124242" custScaleY="11703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53A3AA8-BA9B-4C08-BC19-BA07943B220B}" type="pres">
      <dgm:prSet presAssocID="{334A75D2-2D86-4841-8D30-F4C0A1295AA9}" presName="childText" presStyleLbl="lnNode1" presStyleIdx="2" presStyleCnt="3" custScaleX="92537" custScaleY="1170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3C2374-9C5F-4CAF-8E85-E4D4410F71EE}" type="presOf" srcId="{F25E6C26-60CA-4039-8EF3-56211B82AC3C}" destId="{476F29FC-803A-44F0-9A98-87D4067A5575}" srcOrd="0" destOrd="3" presId="urn:microsoft.com/office/officeart/2008/layout/PictureAccentList"/>
    <dgm:cxn modelId="{A681E33E-7811-4C46-A213-186C1EF88F64}" type="presOf" srcId="{1D24B855-CEEC-4B75-8FAC-F5B1064D47A2}" destId="{476F29FC-803A-44F0-9A98-87D4067A5575}" srcOrd="0" destOrd="1" presId="urn:microsoft.com/office/officeart/2008/layout/PictureAccentList"/>
    <dgm:cxn modelId="{AAF6D720-10DC-4CC5-A07F-C1A6CD8C1C6E}" srcId="{B73955A1-F149-4202-A7A4-279A674BAF7B}" destId="{334A75D2-2D86-4841-8D30-F4C0A1295AA9}" srcOrd="2" destOrd="0" parTransId="{7BD3B0EC-F010-431D-8B98-827925786A6A}" sibTransId="{130CCBE0-21A8-497F-8A9A-E368FB80D43E}"/>
    <dgm:cxn modelId="{03007FED-5343-4B9A-BE0A-66D2C7C83305}" type="presOf" srcId="{B73955A1-F149-4202-A7A4-279A674BAF7B}" destId="{6AFF64A3-D09B-4655-A9B1-A8B10C2C5C61}" srcOrd="0" destOrd="0" presId="urn:microsoft.com/office/officeart/2008/layout/PictureAccentList"/>
    <dgm:cxn modelId="{147E04E1-5FE6-4279-B511-3EAE0EB308E5}" srcId="{B73955A1-F149-4202-A7A4-279A674BAF7B}" destId="{5500E067-D267-46A9-A390-1D2877923F8B}" srcOrd="0" destOrd="0" parTransId="{97D5A428-3AE4-4906-BD93-53BB2FEFB2BC}" sibTransId="{3B490020-D784-4EE0-BB84-B1CC90FCBC19}"/>
    <dgm:cxn modelId="{D0302301-65B2-40F4-800D-E500A7A0DC07}" srcId="{5500E067-D267-46A9-A390-1D2877923F8B}" destId="{B28707AC-4845-462F-8237-99FE74E6AE48}" srcOrd="1" destOrd="0" parTransId="{1167ED4E-0966-4EE0-8D14-AF078C20F1A5}" sibTransId="{86B612F8-E5DF-4B8E-BAD6-4582DFE44275}"/>
    <dgm:cxn modelId="{FB8C501C-4BF4-4439-AD7B-8E67CCC913D1}" type="presOf" srcId="{E20F5C09-22D0-4B0B-B842-398403AE9DDD}" destId="{21380BC4-DFE0-40A0-8B7F-560977D7FF78}" srcOrd="0" destOrd="0" presId="urn:microsoft.com/office/officeart/2008/layout/PictureAccentList"/>
    <dgm:cxn modelId="{D26881CB-18E4-44B4-BE7B-283A47C29618}" srcId="{E20F5C09-22D0-4B0B-B842-398403AE9DDD}" destId="{B73955A1-F149-4202-A7A4-279A674BAF7B}" srcOrd="0" destOrd="0" parTransId="{185F8AA4-004C-47E9-A002-E3739511A08B}" sibTransId="{28C662CB-602F-461A-BEB2-E48C113CB3AB}"/>
    <dgm:cxn modelId="{6D521501-2DE0-4C40-8BF9-C121F8284076}" type="presOf" srcId="{7F7A9DB1-D35E-4AA2-A880-39EA81B1F79C}" destId="{D53A3AA8-BA9B-4C08-BC19-BA07943B220B}" srcOrd="0" destOrd="1" presId="urn:microsoft.com/office/officeart/2008/layout/PictureAccentList"/>
    <dgm:cxn modelId="{25D7008F-55C0-40C5-A5D3-886859F8BB9D}" srcId="{5500E067-D267-46A9-A390-1D2877923F8B}" destId="{1D24B855-CEEC-4B75-8FAC-F5B1064D47A2}" srcOrd="0" destOrd="0" parTransId="{4355458A-A0A4-486F-9411-5831EE7F94E3}" sibTransId="{F87C6D49-8653-4B87-A654-451E91DA5AE0}"/>
    <dgm:cxn modelId="{E485337D-B3CE-40BB-B1DA-00785FA887AD}" type="presOf" srcId="{4497F130-AA95-4CB8-A9CF-799CE7E1CAAE}" destId="{0BB7EF5A-D931-4474-9165-1568C40CE9E6}" srcOrd="0" destOrd="0" presId="urn:microsoft.com/office/officeart/2008/layout/PictureAccentList"/>
    <dgm:cxn modelId="{B9298639-80B9-49C5-8853-9AD234425B7A}" srcId="{4497F130-AA95-4CB8-A9CF-799CE7E1CAAE}" destId="{9E6D8589-0086-4827-99A9-A6C6BE8F7BF4}" srcOrd="1" destOrd="0" parTransId="{3EB3D930-C5A7-44EE-A10D-864C36882511}" sibTransId="{4B789472-3742-48C3-8EE7-E0976D1F97BC}"/>
    <dgm:cxn modelId="{367D2AFC-5316-4284-85C0-FC3FEC90A0A0}" type="presOf" srcId="{E918D14F-1E60-4274-AE91-18727BBA7B55}" destId="{D53A3AA8-BA9B-4C08-BC19-BA07943B220B}" srcOrd="0" destOrd="2" presId="urn:microsoft.com/office/officeart/2008/layout/PictureAccentList"/>
    <dgm:cxn modelId="{1A02E44C-946F-4380-B053-AEE7F3B8F482}" srcId="{4497F130-AA95-4CB8-A9CF-799CE7E1CAAE}" destId="{96AF0B7C-8464-4C77-91B2-7F14858B58F5}" srcOrd="0" destOrd="0" parTransId="{61B05E04-3AB2-4F7E-8E21-D38EF99CD050}" sibTransId="{B2B039EE-4C63-4822-883D-9E1C4BADB7D8}"/>
    <dgm:cxn modelId="{95145FFF-6BC3-4EFF-9713-7801D86847C5}" type="presOf" srcId="{5500E067-D267-46A9-A390-1D2877923F8B}" destId="{476F29FC-803A-44F0-9A98-87D4067A5575}" srcOrd="0" destOrd="0" presId="urn:microsoft.com/office/officeart/2008/layout/PictureAccentList"/>
    <dgm:cxn modelId="{59075A20-6A97-4772-B420-9D240CA06867}" type="presOf" srcId="{B28707AC-4845-462F-8237-99FE74E6AE48}" destId="{476F29FC-803A-44F0-9A98-87D4067A5575}" srcOrd="0" destOrd="2" presId="urn:microsoft.com/office/officeart/2008/layout/PictureAccentList"/>
    <dgm:cxn modelId="{9039F440-DB36-4D15-BDAE-CE8E9D51E2AC}" type="presOf" srcId="{9E6D8589-0086-4827-99A9-A6C6BE8F7BF4}" destId="{0BB7EF5A-D931-4474-9165-1568C40CE9E6}" srcOrd="0" destOrd="2" presId="urn:microsoft.com/office/officeart/2008/layout/PictureAccentList"/>
    <dgm:cxn modelId="{BE50179D-FF44-4578-BF9C-ECD8AD1B4BCE}" srcId="{B73955A1-F149-4202-A7A4-279A674BAF7B}" destId="{4497F130-AA95-4CB8-A9CF-799CE7E1CAAE}" srcOrd="1" destOrd="0" parTransId="{1B13A415-41B0-4B2D-A4DA-06742CFF3DDD}" sibTransId="{CE048095-1494-44DB-8E53-FB6EABF3517B}"/>
    <dgm:cxn modelId="{A336B1E0-D1E2-4B95-9B11-957678A89A51}" type="presOf" srcId="{96AF0B7C-8464-4C77-91B2-7F14858B58F5}" destId="{0BB7EF5A-D931-4474-9165-1568C40CE9E6}" srcOrd="0" destOrd="1" presId="urn:microsoft.com/office/officeart/2008/layout/PictureAccentList"/>
    <dgm:cxn modelId="{4BA3C573-3635-438C-A564-3A6F3A567F07}" type="presOf" srcId="{334A75D2-2D86-4841-8D30-F4C0A1295AA9}" destId="{D53A3AA8-BA9B-4C08-BC19-BA07943B220B}" srcOrd="0" destOrd="0" presId="urn:microsoft.com/office/officeart/2008/layout/PictureAccentList"/>
    <dgm:cxn modelId="{B1F21385-7BAB-4513-A833-AE6C8B141615}" srcId="{334A75D2-2D86-4841-8D30-F4C0A1295AA9}" destId="{E918D14F-1E60-4274-AE91-18727BBA7B55}" srcOrd="1" destOrd="0" parTransId="{68EBECC9-7BC4-47AE-8391-53359809AC6E}" sibTransId="{A4A11893-2E39-4BB4-93CF-FB8412701F5F}"/>
    <dgm:cxn modelId="{9B46A578-FF15-4D6F-981A-F2AF5A6DE90A}" srcId="{334A75D2-2D86-4841-8D30-F4C0A1295AA9}" destId="{7F7A9DB1-D35E-4AA2-A880-39EA81B1F79C}" srcOrd="0" destOrd="0" parTransId="{2009EE6B-FAFB-4ED4-B203-45D90FBD14E3}" sibTransId="{80876B0B-605F-4F38-9261-82C426D9E49C}"/>
    <dgm:cxn modelId="{029CD9FE-27D9-421D-B7FF-02083C11C51B}" srcId="{5500E067-D267-46A9-A390-1D2877923F8B}" destId="{F25E6C26-60CA-4039-8EF3-56211B82AC3C}" srcOrd="2" destOrd="0" parTransId="{F277B3B7-D6D3-4B94-B5AB-83FD66519640}" sibTransId="{673A3063-A8DB-4D67-A87B-3C673E3EADE3}"/>
    <dgm:cxn modelId="{3D289469-9AEB-439D-9999-B26B2B61C337}" type="presParOf" srcId="{21380BC4-DFE0-40A0-8B7F-560977D7FF78}" destId="{DC84EEFF-9BA6-4561-8707-696ADE97A286}" srcOrd="0" destOrd="0" presId="urn:microsoft.com/office/officeart/2008/layout/PictureAccentList"/>
    <dgm:cxn modelId="{DA991076-F007-4EA6-A36F-19DC891C0D16}" type="presParOf" srcId="{DC84EEFF-9BA6-4561-8707-696ADE97A286}" destId="{198EFB9D-9841-4DB7-88A2-08304D796DF3}" srcOrd="0" destOrd="0" presId="urn:microsoft.com/office/officeart/2008/layout/PictureAccentList"/>
    <dgm:cxn modelId="{3FC90D2A-F29B-4BD9-96CC-428492579026}" type="presParOf" srcId="{198EFB9D-9841-4DB7-88A2-08304D796DF3}" destId="{6AFF64A3-D09B-4655-A9B1-A8B10C2C5C61}" srcOrd="0" destOrd="0" presId="urn:microsoft.com/office/officeart/2008/layout/PictureAccentList"/>
    <dgm:cxn modelId="{69AC1422-3E69-4985-B28F-F7AAC6B3958D}" type="presParOf" srcId="{DC84EEFF-9BA6-4561-8707-696ADE97A286}" destId="{E3F705DA-43CD-4B03-BED8-FE981A8C44F5}" srcOrd="1" destOrd="0" presId="urn:microsoft.com/office/officeart/2008/layout/PictureAccentList"/>
    <dgm:cxn modelId="{CB9EC35C-4A0B-4090-BE7C-F371E0710B0B}" type="presParOf" srcId="{E3F705DA-43CD-4B03-BED8-FE981A8C44F5}" destId="{8C7C67CD-9CBA-4BF7-B841-D2327AFFCED2}" srcOrd="0" destOrd="0" presId="urn:microsoft.com/office/officeart/2008/layout/PictureAccentList"/>
    <dgm:cxn modelId="{F1F678BB-5B9F-424B-9C95-0F4DA1B9ED58}" type="presParOf" srcId="{8C7C67CD-9CBA-4BF7-B841-D2327AFFCED2}" destId="{4540C937-C677-4191-B5B8-0028EA625383}" srcOrd="0" destOrd="0" presId="urn:microsoft.com/office/officeart/2008/layout/PictureAccentList"/>
    <dgm:cxn modelId="{7A28F8DA-D61E-41EF-9395-E731293A268A}" type="presParOf" srcId="{8C7C67CD-9CBA-4BF7-B841-D2327AFFCED2}" destId="{476F29FC-803A-44F0-9A98-87D4067A5575}" srcOrd="1" destOrd="0" presId="urn:microsoft.com/office/officeart/2008/layout/PictureAccentList"/>
    <dgm:cxn modelId="{94C52548-0EEB-44C5-BF1B-E66A828343C9}" type="presParOf" srcId="{E3F705DA-43CD-4B03-BED8-FE981A8C44F5}" destId="{4A553B16-ED63-4B8B-B0F1-DA330953269F}" srcOrd="1" destOrd="0" presId="urn:microsoft.com/office/officeart/2008/layout/PictureAccentList"/>
    <dgm:cxn modelId="{5EF96967-0D21-431A-B3BC-836E980883FD}" type="presParOf" srcId="{4A553B16-ED63-4B8B-B0F1-DA330953269F}" destId="{F8E38B7A-DD1F-4184-A27A-3D13D384622F}" srcOrd="0" destOrd="0" presId="urn:microsoft.com/office/officeart/2008/layout/PictureAccentList"/>
    <dgm:cxn modelId="{E5D84681-AD7F-4F4C-889F-2FC8FF8B8873}" type="presParOf" srcId="{4A553B16-ED63-4B8B-B0F1-DA330953269F}" destId="{0BB7EF5A-D931-4474-9165-1568C40CE9E6}" srcOrd="1" destOrd="0" presId="urn:microsoft.com/office/officeart/2008/layout/PictureAccentList"/>
    <dgm:cxn modelId="{DCCF14DE-5B61-493C-A91B-4170AD4B353C}" type="presParOf" srcId="{E3F705DA-43CD-4B03-BED8-FE981A8C44F5}" destId="{2BAD19C9-F7CD-4346-8455-6D5713199279}" srcOrd="2" destOrd="0" presId="urn:microsoft.com/office/officeart/2008/layout/PictureAccentList"/>
    <dgm:cxn modelId="{D0A049F7-1E88-4B7D-9BB0-90F7D5855FC8}" type="presParOf" srcId="{2BAD19C9-F7CD-4346-8455-6D5713199279}" destId="{CC1684D8-79E9-4639-A52D-1642E1896891}" srcOrd="0" destOrd="0" presId="urn:microsoft.com/office/officeart/2008/layout/PictureAccentList"/>
    <dgm:cxn modelId="{14728DCF-3626-46F7-8DB2-51643E228027}" type="presParOf" srcId="{2BAD19C9-F7CD-4346-8455-6D5713199279}" destId="{D53A3AA8-BA9B-4C08-BC19-BA07943B220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F64A3-D09B-4655-A9B1-A8B10C2C5C61}">
      <dsp:nvSpPr>
        <dsp:cNvPr id="0" name=""/>
        <dsp:cNvSpPr/>
      </dsp:nvSpPr>
      <dsp:spPr>
        <a:xfrm>
          <a:off x="207066" y="326"/>
          <a:ext cx="5822211" cy="685273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PRC Community Health Needs Assessment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7137" y="20397"/>
        <a:ext cx="5782069" cy="645131"/>
      </dsp:txXfrm>
    </dsp:sp>
    <dsp:sp modelId="{4540C937-C677-4191-B5B8-0028EA625383}">
      <dsp:nvSpPr>
        <dsp:cNvPr id="0" name=""/>
        <dsp:cNvSpPr/>
      </dsp:nvSpPr>
      <dsp:spPr>
        <a:xfrm>
          <a:off x="299786" y="1005816"/>
          <a:ext cx="1448322" cy="1363697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/>
          <a:srcRect/>
          <a:stretch>
            <a:fillRect t="524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6F29FC-803A-44F0-9A98-87D4067A5575}">
      <dsp:nvSpPr>
        <dsp:cNvPr id="0" name=""/>
        <dsp:cNvSpPr/>
      </dsp:nvSpPr>
      <dsp:spPr>
        <a:xfrm>
          <a:off x="1922765" y="921323"/>
          <a:ext cx="4103150" cy="1532684"/>
        </a:xfrm>
        <a:prstGeom prst="roundRect">
          <a:avLst>
            <a:gd name="adj" fmla="val 16670"/>
          </a:avLst>
        </a:prstGeom>
        <a:noFill/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600" b="1" kern="1200" dirty="0" smtClean="0">
              <a:solidFill>
                <a:schemeClr val="accent4">
                  <a:lumMod val="50000"/>
                </a:schemeClr>
              </a:solidFill>
            </a:rPr>
            <a:t>Customized Local Health Survey</a:t>
          </a:r>
          <a:endParaRPr lang="en-US" sz="1600" b="1" kern="1200" dirty="0">
            <a:solidFill>
              <a:schemeClr val="accent4">
                <a:lumMod val="50000"/>
              </a:schemeClr>
            </a:solidFill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200" kern="1200" dirty="0" smtClean="0">
              <a:solidFill>
                <a:schemeClr val="accent4">
                  <a:lumMod val="50000"/>
                </a:schemeClr>
              </a:solidFill>
            </a:rPr>
            <a:t>750 surveys across Cass County</a:t>
          </a:r>
          <a:endParaRPr lang="en-US" sz="1200" kern="1200" dirty="0">
            <a:solidFill>
              <a:schemeClr val="accent4">
                <a:lumMod val="50000"/>
              </a:schemeClr>
            </a:solidFill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200" kern="1200" dirty="0" smtClean="0">
              <a:solidFill>
                <a:schemeClr val="accent4">
                  <a:lumMod val="50000"/>
                </a:schemeClr>
              </a:solidFill>
            </a:rPr>
            <a:t>Conducted via landline and cell phones</a:t>
          </a:r>
          <a:endParaRPr lang="en-US" sz="1200" kern="1200" dirty="0">
            <a:solidFill>
              <a:schemeClr val="accent4">
                <a:lumMod val="50000"/>
              </a:schemeClr>
            </a:solidFill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200" kern="1200" dirty="0" smtClean="0">
              <a:solidFill>
                <a:schemeClr val="accent4">
                  <a:lumMod val="50000"/>
                </a:schemeClr>
              </a:solidFill>
            </a:rPr>
            <a:t>Targets health status, experience, behaviors</a:t>
          </a:r>
          <a:endParaRPr lang="en-US" sz="12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997598" y="996156"/>
        <a:ext cx="3953484" cy="1383018"/>
      </dsp:txXfrm>
    </dsp:sp>
    <dsp:sp modelId="{F8E38B7A-DD1F-4184-A27A-3D13D384622F}">
      <dsp:nvSpPr>
        <dsp:cNvPr id="0" name=""/>
        <dsp:cNvSpPr/>
      </dsp:nvSpPr>
      <dsp:spPr>
        <a:xfrm>
          <a:off x="461997" y="2669249"/>
          <a:ext cx="1130462" cy="1193387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7EF5A-D931-4474-9165-1568C40CE9E6}">
      <dsp:nvSpPr>
        <dsp:cNvPr id="0" name=""/>
        <dsp:cNvSpPr/>
      </dsp:nvSpPr>
      <dsp:spPr>
        <a:xfrm>
          <a:off x="1929328" y="2611156"/>
          <a:ext cx="4096587" cy="1309572"/>
        </a:xfrm>
        <a:prstGeom prst="roundRect">
          <a:avLst>
            <a:gd name="adj" fmla="val 16670"/>
          </a:avLst>
        </a:pr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600" b="1" kern="1200" dirty="0" smtClean="0">
              <a:solidFill>
                <a:schemeClr val="accent2"/>
              </a:solidFill>
            </a:rPr>
            <a:t>Secondary Data</a:t>
          </a:r>
          <a:endParaRPr lang="en-US" sz="1600" b="1" kern="1200" dirty="0">
            <a:solidFill>
              <a:schemeClr val="accent2"/>
            </a:solidFill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200" b="0" kern="1200" dirty="0" smtClean="0">
              <a:solidFill>
                <a:schemeClr val="accent2"/>
              </a:solidFill>
            </a:rPr>
            <a:t>County-level data</a:t>
          </a:r>
          <a:endParaRPr lang="en-US" sz="1200" b="0" kern="1200" dirty="0">
            <a:solidFill>
              <a:schemeClr val="accent2"/>
            </a:solidFill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200" b="0" kern="1200" dirty="0" smtClean="0">
              <a:solidFill>
                <a:schemeClr val="accent2"/>
              </a:solidFill>
            </a:rPr>
            <a:t>Census data, vital statistics, other health-related data</a:t>
          </a:r>
          <a:endParaRPr lang="en-US" sz="1200" b="0" kern="1200" dirty="0">
            <a:solidFill>
              <a:schemeClr val="accent2"/>
            </a:solidFill>
          </a:endParaRPr>
        </a:p>
      </dsp:txBody>
      <dsp:txXfrm>
        <a:off x="1993268" y="2675096"/>
        <a:ext cx="3968707" cy="1181692"/>
      </dsp:txXfrm>
    </dsp:sp>
    <dsp:sp modelId="{CC1684D8-79E9-4639-A52D-1642E1896891}">
      <dsp:nvSpPr>
        <dsp:cNvPr id="0" name=""/>
        <dsp:cNvSpPr/>
      </dsp:nvSpPr>
      <dsp:spPr>
        <a:xfrm>
          <a:off x="210427" y="4077878"/>
          <a:ext cx="1627039" cy="1532684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A3AA8-BA9B-4C08-BC19-BA07943B220B}">
      <dsp:nvSpPr>
        <dsp:cNvPr id="0" name=""/>
        <dsp:cNvSpPr/>
      </dsp:nvSpPr>
      <dsp:spPr>
        <a:xfrm>
          <a:off x="1922765" y="4077878"/>
          <a:ext cx="4103150" cy="1532684"/>
        </a:xfrm>
        <a:prstGeom prst="roundRect">
          <a:avLst>
            <a:gd name="adj" fmla="val 16670"/>
          </a:avLst>
        </a:prstGeom>
        <a:noFill/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600" b="1" kern="1200" dirty="0" smtClean="0">
              <a:solidFill>
                <a:schemeClr val="accent1">
                  <a:lumMod val="75000"/>
                </a:schemeClr>
              </a:solidFill>
            </a:rPr>
            <a:t>Online Key Informant Survey</a:t>
          </a:r>
          <a:endParaRPr lang="en-US" sz="1600" b="1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200" kern="1200" dirty="0" smtClean="0">
              <a:solidFill>
                <a:schemeClr val="accent1">
                  <a:lumMod val="75000"/>
                </a:schemeClr>
              </a:solidFill>
            </a:rPr>
            <a:t>Community stakeholder input (116 participants) — </a:t>
          </a:r>
          <a:r>
            <a:rPr lang="en-US" sz="1200" b="0" i="1" kern="1200" dirty="0" smtClean="0">
              <a:solidFill>
                <a:schemeClr val="accent1">
                  <a:lumMod val="75000"/>
                </a:schemeClr>
              </a:solidFill>
            </a:rPr>
            <a:t>physicians, public health, other health providers, social services, community leaders</a:t>
          </a:r>
          <a:endParaRPr lang="en-US" sz="1200" b="0" i="1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200" kern="1200" dirty="0" smtClean="0">
              <a:solidFill>
                <a:schemeClr val="accent1">
                  <a:lumMod val="75000"/>
                </a:schemeClr>
              </a:solidFill>
            </a:rPr>
            <a:t>Based on their experiences, the populations they serve</a:t>
          </a:r>
          <a:endParaRPr lang="en-US" sz="12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997598" y="4152711"/>
        <a:ext cx="3953484" cy="1383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0.85714</cdr:y>
    </cdr:from>
    <cdr:to>
      <cdr:x>0.02245</cdr:x>
      <cdr:y>0.99124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0" y="1377038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0.99124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377038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0.86787</cdr:x>
      <cdr:y>0.79158</cdr:y>
    </cdr:from>
    <cdr:to>
      <cdr:x>0.92259</cdr:x>
      <cdr:y>0.86891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2210" y="2677884"/>
          <a:ext cx="45037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US" sz="1100" b="1" dirty="0" smtClean="0"/>
            <a:t>n/a</a:t>
          </a:r>
        </a:p>
      </cdr:txBody>
    </cdr:sp>
  </cdr:relSizeAnchor>
  <cdr:relSizeAnchor xmlns:cdr="http://schemas.openxmlformats.org/drawingml/2006/chartDrawing">
    <cdr:from>
      <cdr:x>0.36505</cdr:x>
      <cdr:y>0.22031</cdr:y>
    </cdr:from>
    <cdr:to>
      <cdr:x>0.47111</cdr:x>
      <cdr:y>0.58915</cdr:y>
    </cdr:to>
    <cdr:sp macro="" textlink="">
      <cdr:nvSpPr>
        <cdr:cNvPr id="3" name="Down Arrow Callout 2"/>
        <cdr:cNvSpPr/>
      </cdr:nvSpPr>
      <cdr:spPr>
        <a:xfrm xmlns:a="http://schemas.openxmlformats.org/drawingml/2006/main">
          <a:off x="3004217" y="745300"/>
          <a:ext cx="872839" cy="1247775"/>
        </a:xfrm>
        <a:prstGeom xmlns:a="http://schemas.openxmlformats.org/drawingml/2006/main" prst="downArrowCallout">
          <a:avLst>
            <a:gd name="adj1" fmla="val 15000"/>
            <a:gd name="adj2" fmla="val 19167"/>
            <a:gd name="adj3" fmla="val 16667"/>
            <a:gd name="adj4" fmla="val 71847"/>
          </a:avLst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i="1" dirty="0" smtClean="0">
              <a:solidFill>
                <a:schemeClr val="accent2"/>
              </a:solidFill>
              <a:latin typeface="Arial Narrow" panose="020B0606020202030204" pitchFamily="34" charset="0"/>
            </a:rPr>
            <a:t>Significantly higher than US (9.5%).</a:t>
          </a:r>
          <a:endParaRPr lang="en-US" sz="1200" i="1" dirty="0">
            <a:solidFill>
              <a:schemeClr val="accent2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0.79145</cdr:x>
      <cdr:y>0.80801</cdr:y>
    </cdr:from>
    <cdr:to>
      <cdr:x>0.87504</cdr:x>
      <cdr:y>0.94447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513313" y="2733480"/>
          <a:ext cx="687912" cy="4616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i="1" dirty="0" smtClean="0">
              <a:solidFill>
                <a:schemeClr val="accent2"/>
              </a:solidFill>
            </a:rPr>
            <a:t>#2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0.85714</cdr:y>
    </cdr:from>
    <cdr:to>
      <cdr:x>0.02245</cdr:x>
      <cdr:y>0.99124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0" y="1377038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0.99124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377038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0.30071</cdr:x>
      <cdr:y>0.13729</cdr:y>
    </cdr:from>
    <cdr:to>
      <cdr:x>0.4418</cdr:x>
      <cdr:y>0.53201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V="1">
          <a:off x="2474686" y="464458"/>
          <a:ext cx="1161143" cy="133531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0.85714</cdr:y>
    </cdr:from>
    <cdr:to>
      <cdr:x>0.02245</cdr:x>
      <cdr:y>0.99124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0" y="1377038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0.99124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377038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0.85714</cdr:y>
    </cdr:from>
    <cdr:to>
      <cdr:x>0.02245</cdr:x>
      <cdr:y>0.99124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0" y="1377038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0.99124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377038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0.85714</cdr:y>
    </cdr:from>
    <cdr:to>
      <cdr:x>0.02245</cdr:x>
      <cdr:y>0.99124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0" y="1377038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0.99124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377038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5" tIns="48322" rIns="96645" bIns="48322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5" tIns="48322" rIns="96645" bIns="48322" rtlCol="0"/>
          <a:lstStyle>
            <a:lvl1pPr algn="r">
              <a:defRPr sz="1200"/>
            </a:lvl1pPr>
          </a:lstStyle>
          <a:p>
            <a:fld id="{4C20DA29-2FB9-B448-947C-DF972BF45ED9}" type="datetime1">
              <a:rPr lang="en-US" smtClean="0">
                <a:latin typeface="Arial" panose="020B0604020202020204" pitchFamily="34" charset="0"/>
              </a:rPr>
              <a:t>12/19/2016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45" tIns="48322" rIns="96645" bIns="48322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645" tIns="48322" rIns="96645" bIns="48322" rtlCol="0" anchor="b"/>
          <a:lstStyle>
            <a:lvl1pPr algn="r">
              <a:defRPr sz="1200"/>
            </a:lvl1pPr>
          </a:lstStyle>
          <a:p>
            <a:fld id="{5E78F189-4D5E-E44D-896A-64D28F7BFE26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673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5" tIns="48322" rIns="96645" bIns="48322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5" tIns="48322" rIns="96645" bIns="48322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CDB0DC8-20C1-834B-BA11-76FAB8BC91B0}" type="datetime1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5" tIns="48322" rIns="96645" bIns="4832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5" tIns="48322" rIns="96645" bIns="48322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45" tIns="48322" rIns="96645" bIns="48322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645" tIns="48322" rIns="96645" bIns="48322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8465F9-E3E4-D749-99CD-BFDFA9EC8C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822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04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82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519891">
              <a:defRPr/>
            </a:pPr>
            <a:endParaRPr lang="en-US" b="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110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51989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40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7425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38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340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11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61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757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7425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40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237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425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12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09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 defTabSz="483174">
              <a:defRPr/>
            </a:pPr>
            <a:endParaRPr lang="en-US" b="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628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74254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530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9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519967">
              <a:defRPr/>
            </a:pPr>
            <a:endParaRPr lang="en-US" b="0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269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327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139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Aft>
                <a:spcPts val="622"/>
              </a:spcAft>
            </a:pPr>
            <a:r>
              <a:rPr lang="en-US" i="1" baseline="0" dirty="0" smtClean="0">
                <a:solidFill>
                  <a:schemeClr val="accent2"/>
                </a:solidFill>
              </a:rPr>
              <a:t>. 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521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098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2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9850" y="744538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147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83174">
              <a:defRPr/>
            </a:pPr>
            <a:endParaRPr lang="en-US" b="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709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752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9697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7202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297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2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0675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212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367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26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5693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492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290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7425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624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74254">
              <a:defRPr/>
            </a:pPr>
            <a:endParaRPr lang="en-US" sz="1500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69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490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616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519891">
              <a:defRPr/>
            </a:pPr>
            <a:endParaRPr lang="en-US" b="0" i="0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2743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450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600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51989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49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3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9667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7474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51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6636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8709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74254">
              <a:defRPr/>
            </a:pP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53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9498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74254">
              <a:defRPr/>
            </a:pP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54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207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55608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56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49372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57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0968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58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7485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14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49627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60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4154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61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1603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62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48012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30200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64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064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65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33100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66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8430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21476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670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C08465F9-E3E4-D749-99CD-BFDFA9EC8C83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69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14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6777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9194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C08465F9-E3E4-D749-99CD-BFDFA9EC8C83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70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859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850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B0D4BC-9093-4286-941F-AAC2A8D2A59F}" type="slidenum">
              <a:rPr lang="en-US">
                <a:solidFill>
                  <a:prstClr val="black"/>
                </a:solidFill>
              </a:rPr>
              <a:pPr defTabSz="94850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4060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850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B0D4BC-9093-4286-941F-AAC2A8D2A59F}" type="slidenum">
              <a:rPr lang="en-US">
                <a:solidFill>
                  <a:prstClr val="black"/>
                </a:solidFill>
              </a:rPr>
              <a:pPr defTabSz="94850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1555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KEY INFORMANTS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>
                <a:solidFill>
                  <a:prstClr val="black"/>
                </a:solidFill>
              </a:rPr>
              <a:pPr/>
              <a:t>73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85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11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8BD595C-5A96-4831-A248-0DAD53357EDA}" type="slidenum">
              <a:rPr lang="en-US">
                <a:solidFill>
                  <a:prstClr val="black"/>
                </a:solidFill>
              </a:rPr>
              <a:pPr defTabSz="474254"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25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Title Background (w/tag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66761" y="1963738"/>
            <a:ext cx="8316152" cy="13570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>
            <a:lvl1pPr algn="ctr">
              <a:lnSpc>
                <a:spcPts val="4000"/>
              </a:lnSpc>
              <a:defRPr sz="4000" spc="-1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761" y="4071668"/>
            <a:ext cx="8316151" cy="10631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>
                    <a:lumMod val="85000"/>
                  </a:schemeClr>
                </a:solidFill>
              </a:defRPr>
            </a:lvl1pPr>
            <a:lvl2pPr marL="3175" indent="0" algn="ctr">
              <a:buNone/>
              <a:defRPr sz="1400" b="1" i="0">
                <a:solidFill>
                  <a:schemeClr val="bg1">
                    <a:lumMod val="85000"/>
                  </a:schemeClr>
                </a:solidFill>
              </a:defRPr>
            </a:lvl2pPr>
            <a:lvl3pPr marL="0" indent="0" algn="ctr">
              <a:lnSpc>
                <a:spcPts val="2400"/>
              </a:lnSpc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 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66761" y="3339418"/>
            <a:ext cx="8316152" cy="732250"/>
          </a:xfrm>
          <a:prstGeom prst="rect">
            <a:avLst/>
          </a:prstGeom>
          <a:effectLst/>
        </p:spPr>
        <p:txBody>
          <a:bodyPr vert="horz" wrap="none"/>
          <a:lstStyle>
            <a:lvl1pPr algn="ctr">
              <a:defRPr sz="1800" baseline="0">
                <a:solidFill>
                  <a:srgbClr val="0018A8"/>
                </a:solidFill>
              </a:defRPr>
            </a:lvl1pPr>
            <a:lvl2pPr algn="ctr">
              <a:defRPr sz="1100" i="1" baseline="0">
                <a:solidFill>
                  <a:srgbClr val="0018A8"/>
                </a:solidFill>
              </a:defRPr>
            </a:lvl2pPr>
          </a:lstStyle>
          <a:p>
            <a:pPr lvl="0"/>
            <a:r>
              <a:rPr lang="en-US" sz="1600" dirty="0" smtClean="0"/>
              <a:t>Click to edit Master study identifier</a:t>
            </a:r>
          </a:p>
          <a:p>
            <a:pPr lvl="1"/>
            <a:r>
              <a:rPr lang="en-US" sz="1400" i="1" dirty="0" smtClean="0"/>
              <a:t>Click to edit Master study identifier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lnSpc>
                <a:spcPct val="100000"/>
              </a:lnSpc>
              <a:defRPr sz="2200" b="1" kern="1200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69913" indent="-569913" algn="l">
              <a:spcBef>
                <a:spcPts val="0"/>
              </a:spcBef>
              <a:buNone/>
              <a:tabLst>
                <a:tab pos="569913" algn="l"/>
                <a:tab pos="741363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828800"/>
            <a:ext cx="8229600" cy="338328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40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Chart Tr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lnSpc>
                <a:spcPct val="100000"/>
              </a:lnSpc>
              <a:defRPr sz="2200" b="1" kern="1200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457200" indent="-457200" algn="l">
              <a:spcBef>
                <a:spcPts val="0"/>
              </a:spcBef>
              <a:buNone/>
              <a:tabLst>
                <a:tab pos="457200" algn="l"/>
                <a:tab pos="630238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828800"/>
            <a:ext cx="5943600" cy="338328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4"/>
          </p:nvPr>
        </p:nvSpPr>
        <p:spPr>
          <a:xfrm>
            <a:off x="6510528" y="1828800"/>
            <a:ext cx="2176272" cy="338296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9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2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457200" indent="-457200" algn="l">
              <a:spcBef>
                <a:spcPts val="0"/>
              </a:spcBef>
              <a:buNone/>
              <a:tabLst>
                <a:tab pos="457200" algn="l"/>
                <a:tab pos="573088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7200" y="978379"/>
            <a:ext cx="4040188" cy="915038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spcBef>
                <a:spcPts val="0"/>
              </a:spcBef>
              <a:buNone/>
              <a:defRPr sz="1900" b="1" spc="-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spcBef>
                <a:spcPts val="0"/>
              </a:spcBef>
              <a:buNone/>
              <a:defRPr sz="1600" spc="-50">
                <a:latin typeface="Arial Narrow" panose="020B060602020203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4645025" y="978379"/>
            <a:ext cx="4040188" cy="915038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spcBef>
                <a:spcPts val="0"/>
              </a:spcBef>
              <a:buNone/>
              <a:defRPr sz="1900" b="1" spc="-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spcBef>
                <a:spcPts val="0"/>
              </a:spcBef>
              <a:buNone/>
              <a:defRPr sz="1600" spc="-50">
                <a:latin typeface="Arial Narrow" panose="020B060602020203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0"/>
          </p:nvPr>
        </p:nvSpPr>
        <p:spPr>
          <a:xfrm>
            <a:off x="457200" y="1992313"/>
            <a:ext cx="4040188" cy="3182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4648200" y="1992313"/>
            <a:ext cx="4040188" cy="3182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23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16 CHNA Chart 2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200" b="1" kern="1200" spc="-50" baseline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457200" indent="-457200" algn="l">
              <a:spcBef>
                <a:spcPts val="0"/>
              </a:spcBef>
              <a:buNone/>
              <a:tabLst>
                <a:tab pos="457200" algn="l"/>
                <a:tab pos="573088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828800"/>
            <a:ext cx="3917290" cy="26655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4769510" y="1828800"/>
            <a:ext cx="3917290" cy="26655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641011"/>
            <a:ext cx="3917950" cy="55963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64025" y="4641011"/>
            <a:ext cx="3917950" cy="55963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 smtClean="0"/>
              <a:t>Click to edit title</a:t>
            </a:r>
          </a:p>
        </p:txBody>
      </p:sp>
      <p:pic>
        <p:nvPicPr>
          <p:cNvPr id="10" name="Picture 9" descr="Slu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008" y="5739592"/>
            <a:ext cx="3876992" cy="111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9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16 CHNA Chart 3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200" b="1" kern="1200" spc="-50" baseline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457200" indent="-457200" algn="l">
              <a:spcBef>
                <a:spcPts val="0"/>
              </a:spcBef>
              <a:buNone/>
              <a:tabLst>
                <a:tab pos="457200" algn="l"/>
                <a:tab pos="573088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199" y="1828800"/>
            <a:ext cx="2631057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3256513" y="1828800"/>
            <a:ext cx="2631500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41" y="4841875"/>
            <a:ext cx="2631500" cy="3587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 Narrow" panose="020B060602020203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256513" y="4841875"/>
            <a:ext cx="2631500" cy="3587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 Narrow" panose="020B060602020203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 smtClean="0"/>
              <a:t>Click to edit title</a:t>
            </a:r>
          </a:p>
        </p:txBody>
      </p:sp>
      <p:pic>
        <p:nvPicPr>
          <p:cNvPr id="10" name="Picture 9" descr="Slu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008" y="5739592"/>
            <a:ext cx="3876992" cy="1117872"/>
          </a:xfrm>
          <a:prstGeom prst="rect">
            <a:avLst/>
          </a:prstGeom>
        </p:spPr>
      </p:pic>
      <p:sp>
        <p:nvSpPr>
          <p:cNvPr id="11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6055743" y="1828800"/>
            <a:ext cx="2631057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55785" y="4841875"/>
            <a:ext cx="2631500" cy="3587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 Narrow" panose="020B060602020203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 smtClean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7967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Chart Key Inform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3424"/>
            <a:ext cx="8229600" cy="103517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lnSpc>
                <a:spcPct val="100000"/>
              </a:lnSpc>
              <a:defRPr sz="2200" b="1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309757"/>
            <a:ext cx="8229600" cy="8281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69913" indent="-569913" algn="l">
              <a:spcBef>
                <a:spcPts val="0"/>
              </a:spcBef>
              <a:buNone/>
              <a:tabLst>
                <a:tab pos="569913" algn="l"/>
                <a:tab pos="741363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2625881"/>
            <a:ext cx="8229600" cy="1606238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5" name="Picture 4" descr="Slu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008" y="5739592"/>
            <a:ext cx="3876992" cy="111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7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Char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07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bars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67"/>
          <a:stretch/>
        </p:blipFill>
        <p:spPr>
          <a:xfrm>
            <a:off x="1066800" y="643423"/>
            <a:ext cx="8077200" cy="6214577"/>
          </a:xfrm>
          <a:prstGeom prst="rect">
            <a:avLst/>
          </a:prstGeom>
        </p:spPr>
      </p:pic>
      <p:pic>
        <p:nvPicPr>
          <p:cNvPr id="4" name="Picture 3" descr="Logo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008" y="5739592"/>
            <a:ext cx="3876991" cy="1118407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82296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9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16 CHNA Text 1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bars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67"/>
          <a:stretch/>
        </p:blipFill>
        <p:spPr>
          <a:xfrm>
            <a:off x="1066800" y="643423"/>
            <a:ext cx="8077200" cy="6214577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82296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86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16 CHNA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bars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67"/>
          <a:stretch/>
        </p:blipFill>
        <p:spPr>
          <a:xfrm>
            <a:off x="1066800" y="643423"/>
            <a:ext cx="8077200" cy="6214577"/>
          </a:xfrm>
          <a:prstGeom prst="rect">
            <a:avLst/>
          </a:prstGeom>
        </p:spPr>
      </p:pic>
      <p:pic>
        <p:nvPicPr>
          <p:cNvPr id="4" name="Picture 3" descr="Logo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008" y="5739592"/>
            <a:ext cx="3876991" cy="1118407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82296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921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-2286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-2286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-2286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-2286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84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Title Background (w/out tag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 Imag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739"/>
          <a:stretch/>
        </p:blipFill>
        <p:spPr>
          <a:xfrm>
            <a:off x="0" y="1696452"/>
            <a:ext cx="9144000" cy="516101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66761" y="1963738"/>
            <a:ext cx="8316152" cy="1357071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ts val="4000"/>
              </a:lnSpc>
              <a:defRPr sz="4000" spc="-1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761" y="4066674"/>
            <a:ext cx="8316151" cy="10681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3175" indent="0" algn="ctr">
              <a:buNone/>
              <a:defRPr sz="1400" b="1" i="0">
                <a:solidFill>
                  <a:schemeClr val="bg1"/>
                </a:solidFill>
              </a:defRPr>
            </a:lvl2pPr>
            <a:lvl3pPr marL="0" indent="0" algn="ctr">
              <a:lnSpc>
                <a:spcPts val="24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 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66761" y="3339418"/>
            <a:ext cx="8316152" cy="727256"/>
          </a:xfrm>
          <a:prstGeom prst="rect">
            <a:avLst/>
          </a:prstGeom>
        </p:spPr>
        <p:txBody>
          <a:bodyPr vert="horz"/>
          <a:lstStyle>
            <a:lvl1pPr algn="ctr">
              <a:defRPr sz="1400" baseline="0">
                <a:solidFill>
                  <a:srgbClr val="0018A8"/>
                </a:solidFill>
              </a:defRPr>
            </a:lvl1pPr>
            <a:lvl2pPr algn="ctr">
              <a:defRPr sz="1400" i="1" baseline="0">
                <a:solidFill>
                  <a:srgbClr val="0018A8"/>
                </a:solidFill>
              </a:defRPr>
            </a:lvl2pPr>
          </a:lstStyle>
          <a:p>
            <a:pPr lvl="0"/>
            <a:r>
              <a:rPr lang="en-US" sz="1600" dirty="0" smtClean="0"/>
              <a:t>Click to edit Master study identifier</a:t>
            </a:r>
          </a:p>
          <a:p>
            <a:pPr lvl="1"/>
            <a:r>
              <a:rPr lang="en-US" sz="1400" i="1" dirty="0" smtClean="0"/>
              <a:t>Click to edit Master study identifier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79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16 CHNA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bars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22"/>
          <a:stretch/>
        </p:blipFill>
        <p:spPr>
          <a:xfrm>
            <a:off x="1117600" y="643423"/>
            <a:ext cx="8026400" cy="6214577"/>
          </a:xfrm>
          <a:prstGeom prst="rect">
            <a:avLst/>
          </a:prstGeom>
        </p:spPr>
      </p:pic>
      <p:pic>
        <p:nvPicPr>
          <p:cNvPr id="4" name="Picture 3" descr="Logo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008" y="5739592"/>
            <a:ext cx="3876991" cy="1118407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40132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21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79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065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351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>
          <a:xfrm>
            <a:off x="4673600" y="1690689"/>
            <a:ext cx="40132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21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79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065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351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164386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16 CHNA Divider 2 (no tag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70904"/>
            <a:ext cx="8229600" cy="1143000"/>
          </a:xfrm>
          <a:prstGeom prst="rect">
            <a:avLst/>
          </a:prstGeom>
        </p:spPr>
        <p:txBody>
          <a:bodyPr anchor="ctr" anchorCtr="1"/>
          <a:lstStyle>
            <a:lvl1pPr>
              <a:defRPr lang="en-US" sz="4400" b="1" kern="1200" spc="-50" dirty="0" smtClean="0">
                <a:solidFill>
                  <a:schemeClr val="accent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8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bar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423"/>
            <a:ext cx="9144000" cy="6214577"/>
          </a:xfrm>
          <a:prstGeom prst="rect">
            <a:avLst/>
          </a:prstGeom>
        </p:spPr>
      </p:pic>
      <p:pic>
        <p:nvPicPr>
          <p:cNvPr id="4" name="Picture 3" descr="Logo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008" y="5739592"/>
            <a:ext cx="3876991" cy="11184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865923"/>
            <a:ext cx="8229600" cy="4490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33495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0A7EEF38-128F-0347-A6D0-60A93CE3A6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Sidebar Blank (w/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008" y="5739592"/>
            <a:ext cx="3876991" cy="1118407"/>
          </a:xfrm>
          <a:prstGeom prst="rect">
            <a:avLst/>
          </a:prstGeom>
        </p:spPr>
      </p:pic>
      <p:sp>
        <p:nvSpPr>
          <p:cNvPr id="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6200" y="1266320"/>
            <a:ext cx="2120900" cy="488431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lang="en-US" sz="16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173038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342900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517525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741363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6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Sidebar Blank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6200" y="1266320"/>
            <a:ext cx="2120900" cy="488431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lang="en-US" sz="16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173038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342900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517525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741363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24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Sidebar (w/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 bars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89"/>
          <a:stretch/>
        </p:blipFill>
        <p:spPr>
          <a:xfrm>
            <a:off x="2303252" y="643423"/>
            <a:ext cx="6840747" cy="6214577"/>
          </a:xfrm>
          <a:prstGeom prst="rect">
            <a:avLst/>
          </a:prstGeom>
        </p:spPr>
      </p:pic>
      <p:pic>
        <p:nvPicPr>
          <p:cNvPr id="5" name="Picture 4" descr="Logo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008" y="5739592"/>
            <a:ext cx="3876991" cy="1118407"/>
          </a:xfrm>
          <a:prstGeom prst="rect">
            <a:avLst/>
          </a:prstGeom>
        </p:spPr>
      </p:pic>
      <p:sp>
        <p:nvSpPr>
          <p:cNvPr id="8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6200" y="1266320"/>
            <a:ext cx="2120900" cy="488431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lang="en-US" sz="16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173038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342900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517525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741363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27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Sidebar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 bars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89"/>
          <a:stretch/>
        </p:blipFill>
        <p:spPr>
          <a:xfrm>
            <a:off x="2303252" y="643423"/>
            <a:ext cx="6840747" cy="6214577"/>
          </a:xfrm>
          <a:prstGeom prst="rect">
            <a:avLst/>
          </a:prstGeom>
        </p:spPr>
      </p:pic>
      <p:sp>
        <p:nvSpPr>
          <p:cNvPr id="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6200" y="1266320"/>
            <a:ext cx="2120900" cy="488431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lang="en-US" sz="16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173038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342900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517525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741363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22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Sidebar Text (w/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008" y="5739592"/>
            <a:ext cx="3876991" cy="1118407"/>
          </a:xfrm>
          <a:prstGeom prst="rect">
            <a:avLst/>
          </a:prstGeom>
        </p:spPr>
      </p:pic>
      <p:sp>
        <p:nvSpPr>
          <p:cNvPr id="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6200" y="1266320"/>
            <a:ext cx="2120900" cy="488431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lang="en-US" sz="16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173038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342900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517525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741363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2413000" y="1690689"/>
            <a:ext cx="62738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2100" indent="-2921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15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636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922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208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2413000" y="927100"/>
            <a:ext cx="62738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68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Sidebar Text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6200" y="1266320"/>
            <a:ext cx="2120900" cy="488431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lang="en-US" sz="16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173038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342900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517525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741363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413000" y="1690689"/>
            <a:ext cx="62738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2100" indent="-2921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15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636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922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208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2413000" y="927100"/>
            <a:ext cx="62738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7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Sidebar Bkgrd Text (w/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 bars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89"/>
          <a:stretch/>
        </p:blipFill>
        <p:spPr>
          <a:xfrm>
            <a:off x="2303252" y="643422"/>
            <a:ext cx="6840747" cy="6214577"/>
          </a:xfrm>
          <a:prstGeom prst="rect">
            <a:avLst/>
          </a:prstGeom>
        </p:spPr>
      </p:pic>
      <p:pic>
        <p:nvPicPr>
          <p:cNvPr id="7" name="Picture 6" descr="Logo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008" y="5739591"/>
            <a:ext cx="3876991" cy="1118407"/>
          </a:xfrm>
          <a:prstGeom prst="rect">
            <a:avLst/>
          </a:prstGeom>
        </p:spPr>
      </p:pic>
      <p:sp>
        <p:nvSpPr>
          <p:cNvPr id="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6200" y="1266320"/>
            <a:ext cx="2120900" cy="488431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lang="en-US" sz="16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173038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342900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517525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741363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2413000" y="1690689"/>
            <a:ext cx="62738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2100" indent="-2921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15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636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922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208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2413000" y="927100"/>
            <a:ext cx="62738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5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Title w/Client Logo (w/taglin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ag_Two Line Lef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059" y="6201020"/>
            <a:ext cx="3328616" cy="4271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761" y="1963738"/>
            <a:ext cx="8316152" cy="1357071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ts val="4000"/>
              </a:lnSpc>
              <a:defRPr sz="4000" spc="-1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761" y="3915604"/>
            <a:ext cx="8316151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3175" indent="0" algn="ctr">
              <a:buNone/>
              <a:defRPr sz="1400" b="1" i="0">
                <a:solidFill>
                  <a:schemeClr val="bg1"/>
                </a:solidFill>
              </a:defRPr>
            </a:lvl2pPr>
            <a:lvl3pPr marL="0" indent="0" algn="ctr">
              <a:lnSpc>
                <a:spcPts val="24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 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66761" y="3339418"/>
            <a:ext cx="8316152" cy="576186"/>
          </a:xfrm>
          <a:prstGeom prst="rect">
            <a:avLst/>
          </a:prstGeom>
        </p:spPr>
        <p:txBody>
          <a:bodyPr vert="horz"/>
          <a:lstStyle>
            <a:lvl1pPr algn="ctr">
              <a:defRPr sz="1400" baseline="0">
                <a:solidFill>
                  <a:srgbClr val="0018A8"/>
                </a:solidFill>
              </a:defRPr>
            </a:lvl1pPr>
            <a:lvl2pPr algn="ctr">
              <a:defRPr sz="1400" i="1" baseline="0">
                <a:solidFill>
                  <a:srgbClr val="0018A8"/>
                </a:solidFill>
              </a:defRPr>
            </a:lvl2pPr>
          </a:lstStyle>
          <a:p>
            <a:pPr lvl="0"/>
            <a:r>
              <a:rPr lang="en-US" sz="1600" dirty="0" smtClean="0"/>
              <a:t>Click to edit Master study identifier</a:t>
            </a:r>
          </a:p>
          <a:p>
            <a:pPr lvl="1"/>
            <a:r>
              <a:rPr lang="en-US" sz="1400" i="1" dirty="0" smtClean="0"/>
              <a:t>Click to edit Master study identifier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7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Sidebar Bkgrd Text 2 (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 bars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89"/>
          <a:stretch/>
        </p:blipFill>
        <p:spPr>
          <a:xfrm>
            <a:off x="2303252" y="643422"/>
            <a:ext cx="6840747" cy="6214577"/>
          </a:xfrm>
          <a:prstGeom prst="rect">
            <a:avLst/>
          </a:prstGeom>
        </p:spPr>
      </p:pic>
      <p:sp>
        <p:nvSpPr>
          <p:cNvPr id="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6200" y="1266320"/>
            <a:ext cx="2120900" cy="488431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lang="en-US" sz="16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173038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342900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517525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741363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436470" y="1690689"/>
            <a:ext cx="30480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21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79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065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351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2436470" y="927100"/>
            <a:ext cx="6250329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1"/>
          </p:nvPr>
        </p:nvSpPr>
        <p:spPr>
          <a:xfrm>
            <a:off x="5638800" y="1690689"/>
            <a:ext cx="30480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21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79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065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351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pic>
        <p:nvPicPr>
          <p:cNvPr id="10" name="Picture 9" descr="Logo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008" y="5739591"/>
            <a:ext cx="3876991" cy="11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5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Sidebar Bkgrd Text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 bars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89"/>
          <a:stretch/>
        </p:blipFill>
        <p:spPr>
          <a:xfrm>
            <a:off x="2303252" y="643422"/>
            <a:ext cx="6840747" cy="6214577"/>
          </a:xfrm>
          <a:prstGeom prst="rect">
            <a:avLst/>
          </a:prstGeom>
        </p:spPr>
      </p:pic>
      <p:sp>
        <p:nvSpPr>
          <p:cNvPr id="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6200" y="1266320"/>
            <a:ext cx="2120900" cy="488431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lang="en-US" sz="16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173038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342900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517525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741363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2413000" y="1690689"/>
            <a:ext cx="62738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2100" indent="-2921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15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636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922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208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2413000" y="927100"/>
            <a:ext cx="62738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43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Sidebar Bkgrd Text 2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 bars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89"/>
          <a:stretch/>
        </p:blipFill>
        <p:spPr>
          <a:xfrm>
            <a:off x="2303252" y="643422"/>
            <a:ext cx="6840747" cy="6214577"/>
          </a:xfrm>
          <a:prstGeom prst="rect">
            <a:avLst/>
          </a:prstGeom>
        </p:spPr>
      </p:pic>
      <p:sp>
        <p:nvSpPr>
          <p:cNvPr id="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6200" y="1266320"/>
            <a:ext cx="2120900" cy="488431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lang="en-US" sz="16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173038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342900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517525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741363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436470" y="1690689"/>
            <a:ext cx="30480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21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79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065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351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2436470" y="927100"/>
            <a:ext cx="6250329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1"/>
          </p:nvPr>
        </p:nvSpPr>
        <p:spPr>
          <a:xfrm>
            <a:off x="5638800" y="1690689"/>
            <a:ext cx="30480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21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79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065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351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80733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lnSpc>
                <a:spcPct val="100000"/>
              </a:lnSpc>
              <a:defRPr sz="2200" b="1" kern="1200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69913" indent="-569913" algn="l">
              <a:spcBef>
                <a:spcPts val="0"/>
              </a:spcBef>
              <a:buNone/>
              <a:tabLst>
                <a:tab pos="569913" algn="l"/>
                <a:tab pos="741363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828800"/>
            <a:ext cx="8229600" cy="338328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41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Chart Tr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lnSpc>
                <a:spcPct val="100000"/>
              </a:lnSpc>
              <a:defRPr sz="2200" b="1" kern="1200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457200" indent="-457200" algn="l">
              <a:spcBef>
                <a:spcPts val="0"/>
              </a:spcBef>
              <a:buNone/>
              <a:tabLst>
                <a:tab pos="457200" algn="l"/>
                <a:tab pos="630238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828800"/>
            <a:ext cx="5943600" cy="338328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4"/>
          </p:nvPr>
        </p:nvSpPr>
        <p:spPr>
          <a:xfrm>
            <a:off x="6510528" y="1828800"/>
            <a:ext cx="2176272" cy="338296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1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2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457200" indent="-457200" algn="l">
              <a:spcBef>
                <a:spcPts val="0"/>
              </a:spcBef>
              <a:buNone/>
              <a:tabLst>
                <a:tab pos="457200" algn="l"/>
                <a:tab pos="573088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7200" y="978379"/>
            <a:ext cx="4040188" cy="915038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spcBef>
                <a:spcPts val="0"/>
              </a:spcBef>
              <a:buNone/>
              <a:defRPr sz="1900" b="1" spc="-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spcBef>
                <a:spcPts val="0"/>
              </a:spcBef>
              <a:buNone/>
              <a:defRPr sz="1600" spc="-50">
                <a:latin typeface="Arial Narrow" panose="020B060602020203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4645025" y="978379"/>
            <a:ext cx="4040188" cy="915038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spcBef>
                <a:spcPts val="0"/>
              </a:spcBef>
              <a:buNone/>
              <a:defRPr sz="1900" b="1" spc="-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spcBef>
                <a:spcPts val="0"/>
              </a:spcBef>
              <a:buNone/>
              <a:defRPr sz="1600" spc="-50">
                <a:latin typeface="Arial Narrow" panose="020B060602020203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0"/>
          </p:nvPr>
        </p:nvSpPr>
        <p:spPr>
          <a:xfrm>
            <a:off x="457200" y="1992313"/>
            <a:ext cx="4040188" cy="3182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4648200" y="1992313"/>
            <a:ext cx="4040188" cy="3182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77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Chart 2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200" b="1" kern="1200" spc="-50" baseline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457200" indent="-457200" algn="l">
              <a:spcBef>
                <a:spcPts val="0"/>
              </a:spcBef>
              <a:buNone/>
              <a:tabLst>
                <a:tab pos="457200" algn="l"/>
                <a:tab pos="573088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828800"/>
            <a:ext cx="3917290" cy="26655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4769510" y="1828800"/>
            <a:ext cx="3917290" cy="26655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641011"/>
            <a:ext cx="3917950" cy="55963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64025" y="4641011"/>
            <a:ext cx="3917950" cy="55963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 smtClean="0"/>
              <a:t>Click to edit title</a:t>
            </a:r>
          </a:p>
        </p:txBody>
      </p:sp>
      <p:pic>
        <p:nvPicPr>
          <p:cNvPr id="10" name="Picture 9" descr="Slu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008" y="5739592"/>
            <a:ext cx="3876992" cy="111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2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Chart 3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200" b="1" kern="1200" spc="-50" baseline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457200" indent="-457200" algn="l">
              <a:spcBef>
                <a:spcPts val="0"/>
              </a:spcBef>
              <a:buNone/>
              <a:tabLst>
                <a:tab pos="457200" algn="l"/>
                <a:tab pos="573088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199" y="1828800"/>
            <a:ext cx="2631057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3256513" y="1828800"/>
            <a:ext cx="2631500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41" y="4841875"/>
            <a:ext cx="2631500" cy="3587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 Narrow" panose="020B060602020203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256513" y="4841875"/>
            <a:ext cx="2631500" cy="3587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 Narrow" panose="020B060602020203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 smtClean="0"/>
              <a:t>Click to edit title</a:t>
            </a:r>
          </a:p>
        </p:txBody>
      </p:sp>
      <p:pic>
        <p:nvPicPr>
          <p:cNvPr id="10" name="Picture 9" descr="Slu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008" y="5739592"/>
            <a:ext cx="3876992" cy="1117872"/>
          </a:xfrm>
          <a:prstGeom prst="rect">
            <a:avLst/>
          </a:prstGeom>
        </p:spPr>
      </p:pic>
      <p:sp>
        <p:nvSpPr>
          <p:cNvPr id="11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6055743" y="1828800"/>
            <a:ext cx="2631057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55785" y="4841875"/>
            <a:ext cx="2631500" cy="3587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 Narrow" panose="020B060602020203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 smtClean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6028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Chart Key Inform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3424"/>
            <a:ext cx="8229600" cy="103517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lnSpc>
                <a:spcPct val="100000"/>
              </a:lnSpc>
              <a:defRPr sz="2200" b="1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309757"/>
            <a:ext cx="8229600" cy="8281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69913" indent="-569913" algn="l">
              <a:spcBef>
                <a:spcPts val="0"/>
              </a:spcBef>
              <a:buNone/>
              <a:tabLst>
                <a:tab pos="569913" algn="l"/>
                <a:tab pos="741363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2625881"/>
            <a:ext cx="8229600" cy="1606238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5" name="Picture 4" descr="Slu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008" y="5739592"/>
            <a:ext cx="3876992" cy="111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7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16 CHNA Char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59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Title w/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66761" y="1963738"/>
            <a:ext cx="8316152" cy="13570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>
            <a:lvl1pPr algn="ctr">
              <a:lnSpc>
                <a:spcPts val="4000"/>
              </a:lnSpc>
              <a:defRPr sz="4000" spc="-1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761" y="4071668"/>
            <a:ext cx="8316151" cy="10631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>
                    <a:lumMod val="85000"/>
                  </a:schemeClr>
                </a:solidFill>
              </a:defRPr>
            </a:lvl1pPr>
            <a:lvl2pPr marL="3175" indent="0" algn="ctr">
              <a:buNone/>
              <a:defRPr sz="1400" b="1" i="0">
                <a:solidFill>
                  <a:schemeClr val="bg1">
                    <a:lumMod val="85000"/>
                  </a:schemeClr>
                </a:solidFill>
              </a:defRPr>
            </a:lvl2pPr>
            <a:lvl3pPr marL="0" indent="0" algn="ctr">
              <a:lnSpc>
                <a:spcPts val="2400"/>
              </a:lnSpc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 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66761" y="3339418"/>
            <a:ext cx="8316152" cy="732250"/>
          </a:xfrm>
          <a:prstGeom prst="rect">
            <a:avLst/>
          </a:prstGeom>
          <a:effectLst/>
        </p:spPr>
        <p:txBody>
          <a:bodyPr vert="horz" wrap="none"/>
          <a:lstStyle>
            <a:lvl1pPr algn="ctr">
              <a:defRPr sz="1800" baseline="0">
                <a:solidFill>
                  <a:srgbClr val="0018A8"/>
                </a:solidFill>
              </a:defRPr>
            </a:lvl1pPr>
            <a:lvl2pPr algn="ctr">
              <a:defRPr sz="1100" i="1" baseline="0">
                <a:solidFill>
                  <a:srgbClr val="0018A8"/>
                </a:solidFill>
              </a:defRPr>
            </a:lvl2pPr>
          </a:lstStyle>
          <a:p>
            <a:pPr lvl="0"/>
            <a:r>
              <a:rPr lang="en-US" sz="1600" dirty="0" smtClean="0"/>
              <a:t>Click to edit Master study identifier</a:t>
            </a:r>
          </a:p>
          <a:p>
            <a:pPr lvl="1"/>
            <a:r>
              <a:rPr lang="en-US" sz="1400" i="1" dirty="0" smtClean="0"/>
              <a:t>Click to edit Master study identifier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87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bars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67"/>
          <a:stretch/>
        </p:blipFill>
        <p:spPr>
          <a:xfrm>
            <a:off x="1066800" y="643423"/>
            <a:ext cx="8077200" cy="6214577"/>
          </a:xfrm>
          <a:prstGeom prst="rect">
            <a:avLst/>
          </a:prstGeom>
        </p:spPr>
      </p:pic>
      <p:pic>
        <p:nvPicPr>
          <p:cNvPr id="4" name="Picture 3" descr="Logo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008" y="5739592"/>
            <a:ext cx="3876991" cy="1118407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82296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Text 1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bars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67"/>
          <a:stretch/>
        </p:blipFill>
        <p:spPr>
          <a:xfrm>
            <a:off x="1066800" y="643423"/>
            <a:ext cx="8077200" cy="6214577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82296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2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bars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67"/>
          <a:stretch/>
        </p:blipFill>
        <p:spPr>
          <a:xfrm>
            <a:off x="1066800" y="643423"/>
            <a:ext cx="8077200" cy="6214577"/>
          </a:xfrm>
          <a:prstGeom prst="rect">
            <a:avLst/>
          </a:prstGeom>
        </p:spPr>
      </p:pic>
      <p:pic>
        <p:nvPicPr>
          <p:cNvPr id="4" name="Picture 3" descr="Logo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008" y="5739592"/>
            <a:ext cx="3876991" cy="1118407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82296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921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-2286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-2286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-2286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-2286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51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bars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22"/>
          <a:stretch/>
        </p:blipFill>
        <p:spPr>
          <a:xfrm>
            <a:off x="1117600" y="643423"/>
            <a:ext cx="8026400" cy="6214577"/>
          </a:xfrm>
          <a:prstGeom prst="rect">
            <a:avLst/>
          </a:prstGeom>
        </p:spPr>
      </p:pic>
      <p:pic>
        <p:nvPicPr>
          <p:cNvPr id="4" name="Picture 3" descr="Logo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008" y="5739592"/>
            <a:ext cx="3876991" cy="1118407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40132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21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79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065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351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>
          <a:xfrm>
            <a:off x="4673600" y="1690689"/>
            <a:ext cx="40132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21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79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065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351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35581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Divider 2 (no tag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70904"/>
            <a:ext cx="8229600" cy="1143000"/>
          </a:xfrm>
          <a:prstGeom prst="rect">
            <a:avLst/>
          </a:prstGeom>
        </p:spPr>
        <p:txBody>
          <a:bodyPr anchor="ctr" anchorCtr="1"/>
          <a:lstStyle>
            <a:lvl1pPr>
              <a:defRPr lang="en-US" sz="4400" b="1" kern="1200" spc="-50" dirty="0" smtClean="0">
                <a:solidFill>
                  <a:schemeClr val="accent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7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bar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423"/>
            <a:ext cx="9144000" cy="6214577"/>
          </a:xfrm>
          <a:prstGeom prst="rect">
            <a:avLst/>
          </a:prstGeom>
        </p:spPr>
      </p:pic>
      <p:pic>
        <p:nvPicPr>
          <p:cNvPr id="4" name="Picture 3" descr="Logo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008" y="5739592"/>
            <a:ext cx="3876991" cy="11184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865923"/>
            <a:ext cx="8229600" cy="4490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33495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0A7EEF38-128F-0347-A6D0-60A93CE3A6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89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4 CHNA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lnSpc>
                <a:spcPct val="100000"/>
              </a:lnSpc>
              <a:defRPr sz="2200" b="1" kern="1200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69913" indent="-569913" algn="l">
              <a:spcBef>
                <a:spcPts val="0"/>
              </a:spcBef>
              <a:buNone/>
              <a:tabLst>
                <a:tab pos="569913" algn="l"/>
                <a:tab pos="741363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828800"/>
            <a:ext cx="8229600" cy="338328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5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14 CHNA Char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88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6 CHNA Sidebar (w/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 bars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89"/>
          <a:stretch/>
        </p:blipFill>
        <p:spPr>
          <a:xfrm>
            <a:off x="2303252" y="643423"/>
            <a:ext cx="6840747" cy="6214577"/>
          </a:xfrm>
          <a:prstGeom prst="rect">
            <a:avLst/>
          </a:prstGeom>
        </p:spPr>
      </p:pic>
      <p:pic>
        <p:nvPicPr>
          <p:cNvPr id="5" name="Picture 4" descr="Logo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008" y="5739592"/>
            <a:ext cx="3876991" cy="1118407"/>
          </a:xfrm>
          <a:prstGeom prst="rect">
            <a:avLst/>
          </a:prstGeom>
        </p:spPr>
      </p:pic>
      <p:sp>
        <p:nvSpPr>
          <p:cNvPr id="8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6200" y="1266320"/>
            <a:ext cx="2120900" cy="488431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lang="en-US" sz="16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173038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342900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517525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741363" indent="-173038">
              <a:spcBef>
                <a:spcPts val="0"/>
              </a:spcBef>
              <a:spcAft>
                <a:spcPts val="600"/>
              </a:spcAft>
              <a:tabLst/>
              <a:defRPr lang="en-US" sz="1400" b="1" kern="1200" dirty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9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Keypoi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06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Section Header (no tag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43844"/>
            <a:ext cx="7772400" cy="594213"/>
          </a:xfrm>
          <a:prstGeom prst="rect">
            <a:avLst/>
          </a:prstGeom>
        </p:spPr>
        <p:txBody>
          <a:bodyPr anchor="ctr" anchorCtr="1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b="1" kern="1200" spc="-50" dirty="0" smtClean="0">
                <a:solidFill>
                  <a:schemeClr val="accent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8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016 CHNA Keypoint Divider (no tag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ction title pag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165" b="40247"/>
          <a:stretch/>
        </p:blipFill>
        <p:spPr>
          <a:xfrm>
            <a:off x="0" y="1794294"/>
            <a:ext cx="9144000" cy="230325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70904"/>
            <a:ext cx="8229600" cy="1143000"/>
          </a:xfrm>
          <a:prstGeom prst="rect">
            <a:avLst/>
          </a:prstGeom>
        </p:spPr>
        <p:txBody>
          <a:bodyPr anchor="ctr" anchorCtr="1"/>
          <a:lstStyle>
            <a:lvl1pPr>
              <a:defRPr lang="en-US" sz="4400" b="1" kern="1200" spc="-50" dirty="0" smtClean="0">
                <a:solidFill>
                  <a:schemeClr val="accent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3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eypoint Poll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question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570037"/>
            <a:ext cx="8229600" cy="685800"/>
          </a:xfrm>
          <a:prstGeom prst="rect">
            <a:avLst/>
          </a:prstGeom>
        </p:spPr>
        <p:txBody>
          <a:bodyPr anchor="b" anchorCtr="0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i="1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add question here</a:t>
            </a:r>
            <a:endParaRPr lang="en-US" dirty="0"/>
          </a:p>
        </p:txBody>
      </p:sp>
      <p:sp>
        <p:nvSpPr>
          <p:cNvPr id="4" name="choices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505200"/>
            <a:ext cx="8229600" cy="2713036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 algn="l" defTabSz="914400" rtl="0" eaLnBrk="1" latinLnBrk="0" hangingPunct="1">
              <a:spcBef>
                <a:spcPct val="20000"/>
              </a:spcBef>
              <a:buFont typeface="Arial" pitchFamily="34" charset="0"/>
              <a:buAutoNum type="arabicPeriod"/>
              <a:defRPr/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itchFamily="34" charset="0"/>
              <a:buAutoNum type="arabicPeriod"/>
              <a:defRPr/>
            </a:lvl2pPr>
            <a:lvl3pPr marL="13716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AutoNum type="arabicPeriod"/>
              <a:defRPr/>
            </a:lvl3pPr>
            <a:lvl4pPr marL="18288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AutoNum type="arabicPeriod"/>
              <a:defRPr/>
            </a:lvl4pPr>
            <a:lvl5pPr marL="22860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AutoNum type="arabicPeriod"/>
              <a:defRPr/>
            </a:lvl5pPr>
          </a:lstStyle>
          <a:p>
            <a:pPr lvl="0"/>
            <a:r>
              <a:rPr lang="en-US" dirty="0" smtClean="0"/>
              <a:t>Click to add choices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0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16 CHNA Section Header (no tag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43844"/>
            <a:ext cx="7772400" cy="594213"/>
          </a:xfrm>
          <a:prstGeom prst="rect">
            <a:avLst/>
          </a:prstGeom>
        </p:spPr>
        <p:txBody>
          <a:bodyPr anchor="ctr" anchorCtr="1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b="1" kern="1200" spc="-50" dirty="0" smtClean="0">
                <a:solidFill>
                  <a:schemeClr val="accent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9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16 CHNA Section Header (w/tag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43844"/>
            <a:ext cx="7772400" cy="594213"/>
          </a:xfrm>
          <a:prstGeom prst="rect">
            <a:avLst/>
          </a:prstGeom>
        </p:spPr>
        <p:txBody>
          <a:bodyPr anchor="ctr" anchorCtr="1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b="1" kern="1200" spc="-50" dirty="0" smtClean="0">
                <a:solidFill>
                  <a:schemeClr val="accent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7" name="Picture 6" descr="Tag_Two Line Lef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059" y="6201020"/>
            <a:ext cx="3328616" cy="42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6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16 CHNA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78891"/>
            <a:ext cx="7772399" cy="141839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3175" indent="0" algn="ctr">
              <a:buNone/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89039"/>
            <a:ext cx="7772400" cy="594213"/>
          </a:xfrm>
          <a:prstGeom prst="rect">
            <a:avLst/>
          </a:prstGeom>
        </p:spPr>
        <p:txBody>
          <a:bodyPr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b="1" kern="1200" spc="-50" dirty="0" smtClean="0">
                <a:solidFill>
                  <a:schemeClr val="accent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8" name="Picture 7" descr="Tag_Two Line Lef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059" y="6201020"/>
            <a:ext cx="3328616" cy="42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1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Section Header (w/tag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43844"/>
            <a:ext cx="7772400" cy="594213"/>
          </a:xfrm>
          <a:prstGeom prst="rect">
            <a:avLst/>
          </a:prstGeom>
        </p:spPr>
        <p:txBody>
          <a:bodyPr anchor="ctr" anchorCtr="1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b="1" kern="1200" spc="-50" dirty="0" smtClean="0">
                <a:solidFill>
                  <a:schemeClr val="accent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7" name="Picture 6" descr="Tag_Two Line Lef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059" y="6201020"/>
            <a:ext cx="3328616" cy="42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1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78891"/>
            <a:ext cx="7772399" cy="141839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3175" indent="0" algn="ctr">
              <a:buNone/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89039"/>
            <a:ext cx="7772400" cy="594213"/>
          </a:xfrm>
          <a:prstGeom prst="rect">
            <a:avLst/>
          </a:prstGeom>
        </p:spPr>
        <p:txBody>
          <a:bodyPr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b="1" kern="1200" spc="-50" dirty="0" smtClean="0">
                <a:solidFill>
                  <a:schemeClr val="accent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8" name="Picture 7" descr="Tag_Two Line Lef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059" y="6201020"/>
            <a:ext cx="3328616" cy="42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6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Divider (no tag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70904"/>
            <a:ext cx="8229600" cy="1143000"/>
          </a:xfrm>
          <a:prstGeom prst="rect">
            <a:avLst/>
          </a:prstGeom>
        </p:spPr>
        <p:txBody>
          <a:bodyPr anchor="ctr" anchorCtr="1"/>
          <a:lstStyle>
            <a:lvl1pPr>
              <a:defRPr lang="en-US" sz="4400" b="1" kern="1200" spc="-50" dirty="0" smtClean="0">
                <a:solidFill>
                  <a:schemeClr val="accent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8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6 CHNA Divider (w/tag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g_Two Line Lef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059" y="6201020"/>
            <a:ext cx="3328616" cy="42717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70904"/>
            <a:ext cx="8229600" cy="1143000"/>
          </a:xfrm>
          <a:prstGeom prst="rect">
            <a:avLst/>
          </a:prstGeom>
        </p:spPr>
        <p:txBody>
          <a:bodyPr anchor="ctr" anchorCtr="1"/>
          <a:lstStyle>
            <a:lvl1pPr>
              <a:defRPr lang="en-US" sz="4400" b="1" kern="1200" spc="-50" dirty="0" smtClean="0">
                <a:solidFill>
                  <a:schemeClr val="accent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19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5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 Image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pic>
        <p:nvPicPr>
          <p:cNvPr id="7" name="Picture 6" descr="Tag_Two Line Left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059" y="6201020"/>
            <a:ext cx="3328616" cy="4271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25" r:id="rId1"/>
    <p:sldLayoutId id="214748432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5800"/>
        </a:lnSpc>
        <a:spcBef>
          <a:spcPct val="0"/>
        </a:spcBef>
        <a:buNone/>
        <a:defRPr sz="4400" b="1" kern="1200">
          <a:solidFill>
            <a:schemeClr val="bg1"/>
          </a:solidFill>
          <a:effectLst/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000" b="1" kern="1200">
          <a:solidFill>
            <a:srgbClr val="000000"/>
          </a:solidFill>
          <a:latin typeface="Arial"/>
          <a:ea typeface="+mn-ea"/>
          <a:cs typeface="Arial"/>
        </a:defRPr>
      </a:lvl1pPr>
      <a:lvl2pPr marL="0" indent="0" algn="l" defTabSz="914400" rtl="0" eaLnBrk="1" latinLnBrk="0" hangingPunct="1">
        <a:spcBef>
          <a:spcPct val="20000"/>
        </a:spcBef>
        <a:buFont typeface="Courier New" pitchFamily="49" charset="0"/>
        <a:buNone/>
        <a:defRPr sz="2400" kern="1200">
          <a:solidFill>
            <a:srgbClr val="000000"/>
          </a:solidFill>
          <a:latin typeface="Arial"/>
          <a:ea typeface="+mn-ea"/>
          <a:cs typeface="Arial"/>
        </a:defRPr>
      </a:lvl2pPr>
      <a:lvl3pPr marL="682625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00"/>
          </a:solidFill>
          <a:latin typeface="Arial"/>
          <a:ea typeface="+mn-ea"/>
          <a:cs typeface="Arial"/>
        </a:defRPr>
      </a:lvl3pPr>
      <a:lvl4pPr marL="3175" indent="0" algn="l" defTabSz="914400" rtl="0" eaLnBrk="1" latinLnBrk="0" hangingPunct="1">
        <a:spcBef>
          <a:spcPct val="20000"/>
        </a:spcBef>
        <a:buFont typeface="Courier New" pitchFamily="49" charset="0"/>
        <a:buNone/>
        <a:defRPr sz="2000" b="1" kern="1200">
          <a:solidFill>
            <a:srgbClr val="000000"/>
          </a:solidFill>
          <a:latin typeface="Arial"/>
          <a:ea typeface="+mn-ea"/>
          <a:cs typeface="Arial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rgbClr val="000000"/>
          </a:solidFill>
          <a:latin typeface="Arial"/>
          <a:ea typeface="+mn-ea"/>
          <a:cs typeface="Arial"/>
        </a:defRPr>
      </a:lvl5pPr>
      <a:lvl6pPr marL="684213" indent="-225425" algn="l" defTabSz="914400" rtl="0" eaLnBrk="1" latinLnBrk="0" hangingPunct="1">
        <a:spcBef>
          <a:spcPct val="20000"/>
        </a:spcBef>
        <a:buFont typeface="Arial"/>
        <a:buChar char="•"/>
        <a:tabLst/>
        <a:defRPr sz="1600" kern="1200">
          <a:solidFill>
            <a:srgbClr val="000000"/>
          </a:solidFill>
          <a:latin typeface="Arial"/>
          <a:ea typeface="+mn-ea"/>
          <a:cs typeface="Arial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 Image - client logo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3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71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5800"/>
        </a:lnSpc>
        <a:spcBef>
          <a:spcPct val="0"/>
        </a:spcBef>
        <a:buNone/>
        <a:defRPr sz="4400" b="1" kern="1200">
          <a:solidFill>
            <a:schemeClr val="bg1"/>
          </a:solidFill>
          <a:effectLst/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000" b="1" kern="1200">
          <a:solidFill>
            <a:srgbClr val="000000"/>
          </a:solidFill>
          <a:latin typeface="Arial"/>
          <a:ea typeface="+mn-ea"/>
          <a:cs typeface="Arial"/>
        </a:defRPr>
      </a:lvl1pPr>
      <a:lvl2pPr marL="0" indent="0" algn="l" defTabSz="914400" rtl="0" eaLnBrk="1" latinLnBrk="0" hangingPunct="1">
        <a:spcBef>
          <a:spcPct val="20000"/>
        </a:spcBef>
        <a:buFont typeface="Courier New" pitchFamily="49" charset="0"/>
        <a:buNone/>
        <a:defRPr sz="2400" kern="1200">
          <a:solidFill>
            <a:srgbClr val="000000"/>
          </a:solidFill>
          <a:latin typeface="Arial"/>
          <a:ea typeface="+mn-ea"/>
          <a:cs typeface="Arial"/>
        </a:defRPr>
      </a:lvl2pPr>
      <a:lvl3pPr marL="682625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00"/>
          </a:solidFill>
          <a:latin typeface="Arial"/>
          <a:ea typeface="+mn-ea"/>
          <a:cs typeface="Arial"/>
        </a:defRPr>
      </a:lvl3pPr>
      <a:lvl4pPr marL="3175" indent="0" algn="l" defTabSz="914400" rtl="0" eaLnBrk="1" latinLnBrk="0" hangingPunct="1">
        <a:spcBef>
          <a:spcPct val="20000"/>
        </a:spcBef>
        <a:buFont typeface="Courier New" pitchFamily="49" charset="0"/>
        <a:buNone/>
        <a:defRPr sz="2000" b="1" kern="1200">
          <a:solidFill>
            <a:srgbClr val="000000"/>
          </a:solidFill>
          <a:latin typeface="Arial"/>
          <a:ea typeface="+mn-ea"/>
          <a:cs typeface="Arial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rgbClr val="000000"/>
          </a:solidFill>
          <a:latin typeface="Arial"/>
          <a:ea typeface="+mn-ea"/>
          <a:cs typeface="Arial"/>
        </a:defRPr>
      </a:lvl5pPr>
      <a:lvl6pPr marL="684213" indent="-225425" algn="l" defTabSz="914400" rtl="0" eaLnBrk="1" latinLnBrk="0" hangingPunct="1">
        <a:spcBef>
          <a:spcPct val="20000"/>
        </a:spcBef>
        <a:buFont typeface="Arial"/>
        <a:buChar char="•"/>
        <a:tabLst/>
        <a:defRPr sz="1600" kern="1200">
          <a:solidFill>
            <a:srgbClr val="000000"/>
          </a:solidFill>
          <a:latin typeface="Arial"/>
          <a:ea typeface="+mn-ea"/>
          <a:cs typeface="Arial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 title page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9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69" r:id="rId2"/>
    <p:sldLayoutId id="2147484473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en-US" sz="4400" kern="1200" spc="-50" dirty="0" smtClean="0">
          <a:solidFill>
            <a:schemeClr val="accent1"/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range bars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325689" cy="643227"/>
          </a:xfrm>
          <a:prstGeom prst="rect">
            <a:avLst/>
          </a:prstGeom>
        </p:spPr>
      </p:pic>
      <p:pic>
        <p:nvPicPr>
          <p:cNvPr id="6" name="Picture 5" descr="Section title page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165" b="40247"/>
          <a:stretch/>
        </p:blipFill>
        <p:spPr>
          <a:xfrm>
            <a:off x="0" y="1794294"/>
            <a:ext cx="9144000" cy="2303253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 userDrawn="1"/>
        </p:nvSpPr>
        <p:spPr>
          <a:xfrm>
            <a:off x="722313" y="4378891"/>
            <a:ext cx="7772399" cy="1418399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175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 Narrow" panose="020B0606020202030204" pitchFamily="34" charset="0"/>
              </a:rPr>
              <a:t>Click to edit Master text styles</a:t>
            </a:r>
          </a:p>
          <a:p>
            <a:pPr lvl="1"/>
            <a:endParaRPr lang="en-US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71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range bars.jpg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325689" cy="643227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33349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7EEF38-128F-0347-A6D0-60A93CE3A63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5A85D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5A85D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Text Placeholder 4"/>
          <p:cNvSpPr txBox="1">
            <a:spLocks/>
          </p:cNvSpPr>
          <p:nvPr userDrawn="1"/>
        </p:nvSpPr>
        <p:spPr>
          <a:xfrm>
            <a:off x="2589593" y="240212"/>
            <a:ext cx="6303381" cy="3492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1588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9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8A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PRC Community Health Needs Assessment</a:t>
            </a:r>
          </a:p>
          <a:p>
            <a:pPr marL="1588" marR="0" lvl="1" indent="0" algn="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8A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Cass County, Indiana</a:t>
            </a:r>
          </a:p>
        </p:txBody>
      </p:sp>
      <p:pic>
        <p:nvPicPr>
          <p:cNvPr id="13" name="Picture 12" descr="Slug.psd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008" y="5739592"/>
            <a:ext cx="3876992" cy="111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4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4" r:id="rId1"/>
    <p:sldLayoutId id="2147484455" r:id="rId2"/>
    <p:sldLayoutId id="2147484456" r:id="rId3"/>
    <p:sldLayoutId id="2147484457" r:id="rId4"/>
    <p:sldLayoutId id="2147484458" r:id="rId5"/>
    <p:sldLayoutId id="2147484459" r:id="rId6"/>
    <p:sldLayoutId id="2147484460" r:id="rId7"/>
    <p:sldLayoutId id="2147484474" r:id="rId8"/>
    <p:sldLayoutId id="2147484497" r:id="rId9"/>
    <p:sldLayoutId id="2147484485" r:id="rId10"/>
    <p:sldLayoutId id="2147484484" r:id="rId11"/>
    <p:sldLayoutId id="2147484463" r:id="rId12"/>
    <p:sldLayoutId id="214748449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holar's margin.jpg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325689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9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2" r:id="rId1"/>
    <p:sldLayoutId id="2147484385" r:id="rId2"/>
    <p:sldLayoutId id="2147484384" r:id="rId3"/>
    <p:sldLayoutId id="2147484387" r:id="rId4"/>
    <p:sldLayoutId id="2147484487" r:id="rId5"/>
    <p:sldLayoutId id="2147484486" r:id="rId6"/>
    <p:sldLayoutId id="2147484488" r:id="rId7"/>
    <p:sldLayoutId id="2147484492" r:id="rId8"/>
    <p:sldLayoutId id="2147484490" r:id="rId9"/>
    <p:sldLayoutId id="214748449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3200"/>
        </a:lnSpc>
        <a:spcBef>
          <a:spcPts val="0"/>
        </a:spcBef>
        <a:buNone/>
        <a:defRPr lang="en-US" sz="3000" b="1" kern="1200" spc="-100" dirty="0">
          <a:solidFill>
            <a:schemeClr val="accent1"/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800" b="1" kern="1200" dirty="0" smtClean="0">
          <a:solidFill>
            <a:srgbClr val="000000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400" b="0" kern="1200" dirty="0" smtClean="0">
          <a:solidFill>
            <a:srgbClr val="000000"/>
          </a:solidFill>
          <a:latin typeface="Arial"/>
          <a:ea typeface="+mn-ea"/>
          <a:cs typeface="Arial"/>
        </a:defRPr>
      </a:lvl2pPr>
      <a:lvl3pPr marL="911225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400" b="1" kern="1200" dirty="0" smtClean="0">
          <a:solidFill>
            <a:srgbClr val="000000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000" b="1" kern="1200" dirty="0" smtClean="0">
          <a:solidFill>
            <a:srgbClr val="000000"/>
          </a:solidFill>
          <a:latin typeface="Arial"/>
          <a:ea typeface="+mn-ea"/>
          <a:cs typeface="Arial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lang="en-US" sz="1600" b="0" kern="1200" dirty="0">
          <a:solidFill>
            <a:srgbClr val="000000"/>
          </a:solidFill>
          <a:latin typeface="Arial"/>
          <a:ea typeface="+mn-ea"/>
          <a:cs typeface="Arial"/>
        </a:defRPr>
      </a:lvl5pPr>
      <a:lvl6pPr marL="1027112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1600" kern="1200" dirty="0" smtClean="0">
          <a:solidFill>
            <a:srgbClr val="000000"/>
          </a:solidFill>
          <a:latin typeface="Arial"/>
          <a:ea typeface="+mn-ea"/>
          <a:cs typeface="Arial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range bars.jpg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325689" cy="643227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33349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7EEF38-128F-0347-A6D0-60A93CE3A63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5A85D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5A85D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Text Placeholder 4"/>
          <p:cNvSpPr txBox="1">
            <a:spLocks/>
          </p:cNvSpPr>
          <p:nvPr userDrawn="1"/>
        </p:nvSpPr>
        <p:spPr>
          <a:xfrm>
            <a:off x="2589593" y="240212"/>
            <a:ext cx="6303381" cy="3492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1588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9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8A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PRC Community Health Needs Assessment</a:t>
            </a:r>
          </a:p>
          <a:p>
            <a:pPr marL="1588" marR="0" lvl="1" indent="0" algn="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8A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Cass County, Indiana</a:t>
            </a:r>
          </a:p>
        </p:txBody>
      </p:sp>
      <p:pic>
        <p:nvPicPr>
          <p:cNvPr id="13" name="Picture 12" descr="Slug.psd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008" y="5739592"/>
            <a:ext cx="3876992" cy="111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9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  <p:sldLayoutId id="2147484512" r:id="rId12"/>
    <p:sldLayoutId id="2147484513" r:id="rId13"/>
    <p:sldLayoutId id="2147484514" r:id="rId14"/>
    <p:sldLayoutId id="2147484515" r:id="rId15"/>
    <p:sldLayoutId id="214748451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range bars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325689" cy="643227"/>
          </a:xfrm>
          <a:prstGeom prst="rect">
            <a:avLst/>
          </a:prstGeom>
        </p:spPr>
      </p:pic>
      <p:sp>
        <p:nvSpPr>
          <p:cNvPr id="12" name="Text Placeholder 4"/>
          <p:cNvSpPr txBox="1">
            <a:spLocks/>
          </p:cNvSpPr>
          <p:nvPr/>
        </p:nvSpPr>
        <p:spPr>
          <a:xfrm>
            <a:off x="2589593" y="240212"/>
            <a:ext cx="6303381" cy="3492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1588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9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8A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PRC Community Health Needs Assessment</a:t>
            </a:r>
          </a:p>
        </p:txBody>
      </p:sp>
      <p:pic>
        <p:nvPicPr>
          <p:cNvPr id="13" name="Picture 12" descr="Slug.psd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008" y="5739592"/>
            <a:ext cx="3876992" cy="111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4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8" r:id="rId1"/>
    <p:sldLayoutId id="2147484519" r:id="rId2"/>
    <p:sldLayoutId id="2147484520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 title pag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2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2" r:id="rId1"/>
    <p:sldLayoutId id="2147484523" r:id="rId2"/>
    <p:sldLayoutId id="2147484524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en-US" sz="4400" kern="1200" spc="-50" dirty="0" smtClean="0">
          <a:solidFill>
            <a:schemeClr val="accent1"/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Relationship Id="rId5" Type="http://schemas.openxmlformats.org/officeDocument/2006/relationships/chart" Target="../charts/chart1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4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5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5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4" Type="http://schemas.openxmlformats.org/officeDocument/2006/relationships/chart" Target="../charts/char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2016 PRC Community </a:t>
            </a:r>
            <a:br>
              <a:rPr lang="en-US" dirty="0" smtClean="0"/>
            </a:br>
            <a:r>
              <a:rPr lang="en-US" dirty="0" smtClean="0"/>
              <a:t>Health Needs 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Prepared for: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Logansport </a:t>
            </a:r>
            <a:r>
              <a:rPr lang="en-US" dirty="0">
                <a:solidFill>
                  <a:schemeClr val="tx2"/>
                </a:solidFill>
              </a:rPr>
              <a:t>Memorial Hospital</a:t>
            </a:r>
            <a:endParaRPr lang="en-US" dirty="0" smtClean="0">
              <a:solidFill>
                <a:schemeClr val="tx2"/>
              </a:solidFill>
            </a:endParaRPr>
          </a:p>
          <a:p>
            <a:pPr lvl="2"/>
            <a:r>
              <a:rPr lang="en-US" dirty="0" smtClean="0"/>
              <a:t>By Professional Research Consultants, Inc.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600" dirty="0" smtClean="0"/>
              <a:t>Cass County, Indiana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8760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Access to Healthcare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Chronic Kidney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Diabetes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Heart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Injury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Potentially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Substance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Tobacco Use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Q &amp; A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9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Healthcare Insurance Coverage</a:t>
            </a:r>
            <a:br>
              <a:rPr lang="en-US" dirty="0" smtClean="0"/>
            </a:br>
            <a:r>
              <a:rPr lang="en-US" sz="1800" b="0" dirty="0"/>
              <a:t>(Among Adults Age 18-64; </a:t>
            </a:r>
            <a:r>
              <a:rPr lang="en-US" sz="1800" b="0" dirty="0" smtClean="0"/>
              <a:t>Cass County, 2016)</a:t>
            </a:r>
            <a:endParaRPr lang="en-US" sz="1800" b="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tabLst>
                <a:tab pos="571500" algn="l"/>
                <a:tab pos="685800" algn="l"/>
              </a:tabLst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Sources:	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●	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2016 PRC Community Health Survey, Professional Research Consultants, Inc.   [Item 190]</a:t>
            </a:r>
          </a:p>
          <a:p>
            <a:pPr>
              <a:tabLst>
                <a:tab pos="571500" algn="l"/>
                <a:tab pos="685800" algn="l"/>
              </a:tabLst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Notes:	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●	Reflects respondents age 18 to 64.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Chart Placeholder 7"/>
          <p:cNvGraphicFramePr>
            <a:graphicFrameLocks noGrp="1"/>
          </p:cNvGraphicFramePr>
          <p:nvPr>
            <p:ph type="chart" sz="quarter" idx="13"/>
            <p:extLst/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2446" y="5307699"/>
            <a:ext cx="4023360" cy="11241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tabLst>
                <a:tab pos="1885950" algn="l"/>
                <a:tab pos="2114550" algn="l"/>
              </a:tabLst>
            </a:pPr>
            <a:r>
              <a:rPr lang="en-US" dirty="0" smtClean="0">
                <a:solidFill>
                  <a:schemeClr val="accent1"/>
                </a:solidFill>
              </a:rPr>
              <a:t>Private Insurance	=	69.2%</a:t>
            </a:r>
          </a:p>
          <a:p>
            <a:pPr>
              <a:tabLst>
                <a:tab pos="1885950" algn="l"/>
                <a:tab pos="2114550" algn="l"/>
              </a:tabLst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Gov’t-Sponsored	=	20.1%</a:t>
            </a:r>
          </a:p>
          <a:p>
            <a:pPr>
              <a:tabLst>
                <a:tab pos="1885950" algn="l"/>
                <a:tab pos="2114550" algn="l"/>
              </a:tabLst>
            </a:pPr>
            <a:r>
              <a:rPr lang="en-US" b="1" dirty="0" smtClean="0">
                <a:solidFill>
                  <a:schemeClr val="accent2"/>
                </a:solidFill>
              </a:rPr>
              <a:t>Uninsured	=	10.7%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sz="1200" dirty="0" smtClean="0">
                <a:solidFill>
                  <a:schemeClr val="accent2"/>
                </a:solidFill>
              </a:rPr>
              <a:t>(similar to US)</a:t>
            </a:r>
          </a:p>
        </p:txBody>
      </p:sp>
    </p:spTree>
    <p:extLst>
      <p:ext uri="{BB962C8B-B14F-4D97-AF65-F5344CB8AC3E}">
        <p14:creationId xmlns:p14="http://schemas.microsoft.com/office/powerpoint/2010/main" val="29208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dirty="0" smtClean="0"/>
              <a:t>Lack of Healthcare Insurance Coverage</a:t>
            </a:r>
            <a:br>
              <a:rPr lang="en-US" dirty="0" smtClean="0"/>
            </a:br>
            <a:r>
              <a:rPr lang="en-US" sz="1800" b="0" dirty="0"/>
              <a:t>(Among Adults Age 18-64</a:t>
            </a:r>
            <a:r>
              <a:rPr lang="en-US" sz="1800" b="0" dirty="0" smtClean="0"/>
              <a:t>)</a:t>
            </a:r>
            <a:br>
              <a:rPr lang="en-US" sz="1800" b="0" dirty="0" smtClean="0"/>
            </a:b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Healthy People 2020 Target =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0.0% (Universal Coverage)</a:t>
            </a:r>
            <a:endParaRPr lang="en-US" sz="1800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Sources:	●	PRC Community Health Surveys,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Professional Research Consultants,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Inc.  [Item 190]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● 	Behavioral Risk Factor Surveillance System Survey Data.  Atlanta, Georgia.  United States Department of Health and Human Services, Centers for Disease Control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 	and Prevention (CDC): 2014 Indiana data.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● 	2015 PRC National Health Survey, Professional Research Consultants, Inc.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●	US Department of Health and Human Services.  Healthy People 2020.  December 2010.  http://www.healthypeople.gov  [Objective AHS-1]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Notes:	● 	Asked of all respondents under the age of 65.		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19008" y="2057400"/>
            <a:ext cx="1984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Cass County</a:t>
            </a:r>
          </a:p>
        </p:txBody>
      </p:sp>
      <p:graphicFrame>
        <p:nvGraphicFramePr>
          <p:cNvPr id="13" name="Chart Placeholder 10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410113815"/>
              </p:ext>
            </p:extLst>
          </p:nvPr>
        </p:nvGraphicFramePr>
        <p:xfrm>
          <a:off x="457200" y="1828800"/>
          <a:ext cx="5943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Placeholder 11"/>
          <p:cNvGraphicFramePr>
            <a:graphicFrameLocks noGrp="1"/>
          </p:cNvGraphicFramePr>
          <p:nvPr>
            <p:ph type="chart" sz="quarter" idx="14"/>
            <p:extLst/>
          </p:nvPr>
        </p:nvGraphicFramePr>
        <p:xfrm>
          <a:off x="6510338" y="1828800"/>
          <a:ext cx="2176462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81828" y="5352042"/>
            <a:ext cx="5415687" cy="410583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i="1" dirty="0" smtClean="0">
                <a:solidFill>
                  <a:schemeClr val="accent2"/>
                </a:solidFill>
              </a:rPr>
              <a:t>Low income residents are more likely to be uninsured. </a:t>
            </a:r>
          </a:p>
        </p:txBody>
      </p:sp>
    </p:spTree>
    <p:extLst>
      <p:ext uri="{BB962C8B-B14F-4D97-AF65-F5344CB8AC3E}">
        <p14:creationId xmlns:p14="http://schemas.microsoft.com/office/powerpoint/2010/main" val="47164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Barriers to Access Have </a:t>
            </a:r>
            <a:br>
              <a:rPr lang="en-US" dirty="0" smtClean="0"/>
            </a:br>
            <a:r>
              <a:rPr lang="en-US" dirty="0" smtClean="0"/>
              <a:t>Prevented Medical Care in the Past Year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Sources:	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●	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PRC Community Health Surveys,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Professional Research Consultants,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Inc.  [Items 7-13]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●	2015 PRC National Health Survey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, Professional Research Consultants, Inc.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Notes:	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●	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Asked of all respondents.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54410450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Down Arrow Callout 8"/>
          <p:cNvSpPr/>
          <p:nvPr/>
        </p:nvSpPr>
        <p:spPr>
          <a:xfrm>
            <a:off x="5671772" y="2503360"/>
            <a:ext cx="872839" cy="1247775"/>
          </a:xfrm>
          <a:prstGeom prst="downArrowCallout">
            <a:avLst>
              <a:gd name="adj1" fmla="val 15000"/>
              <a:gd name="adj2" fmla="val 19167"/>
              <a:gd name="adj3" fmla="val 16667"/>
              <a:gd name="adj4" fmla="val 71847"/>
            </a:avLst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i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Significantly higher than US (8.7%).</a:t>
            </a:r>
            <a:endParaRPr lang="en-US" sz="1200" i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36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Experienced Difficulties or Delays of Some Kind</a:t>
            </a:r>
            <a:br>
              <a:rPr lang="en-US" dirty="0" smtClean="0"/>
            </a:br>
            <a:r>
              <a:rPr lang="en-US" dirty="0" smtClean="0"/>
              <a:t>in Receiving Needed Healthcare in the Past Year</a:t>
            </a:r>
            <a:br>
              <a:rPr lang="en-US" dirty="0" smtClean="0"/>
            </a:br>
            <a:r>
              <a:rPr lang="en-US" sz="1800" b="0" dirty="0" smtClean="0"/>
              <a:t>(Cass County, 2016)</a:t>
            </a:r>
            <a:endParaRPr lang="en-US" sz="1800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Sources:	●	2016 PRC Community Health Survey, Professional Research Consultants, Inc.  [Item 194]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Notes:	●	Asked of all respondents.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● 	Represents the percentage of respondents experiencing one or more barriers to accessing healthcare in the past 12 months.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●	Income categories reflect respondent's household income as a ratio to the federal poverty level (FPL) for their household size.  “Low Income” includes households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 	with incomes up to 200% of the federal poverty level; “Mid/High Income” includes households with incomes at 200% or more of the federal poverty level.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	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6" name="Chart Placeholder 10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420476435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72024" y="5419726"/>
            <a:ext cx="39147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i="1" dirty="0" smtClean="0">
                <a:solidFill>
                  <a:schemeClr val="accent2"/>
                </a:solidFill>
              </a:rPr>
              <a:t>Higher than previous findings (28.3%). </a:t>
            </a:r>
          </a:p>
        </p:txBody>
      </p:sp>
    </p:spTree>
    <p:extLst>
      <p:ext uri="{BB962C8B-B14F-4D97-AF65-F5344CB8AC3E}">
        <p14:creationId xmlns:p14="http://schemas.microsoft.com/office/powerpoint/2010/main" val="252155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Skipped or Reduced Prescription Doses in</a:t>
            </a:r>
            <a:br>
              <a:rPr lang="en-US" dirty="0" smtClean="0"/>
            </a:br>
            <a:r>
              <a:rPr lang="en-US" dirty="0" smtClean="0"/>
              <a:t>Order to Stretch Prescriptions and Save Money</a:t>
            </a:r>
            <a:endParaRPr lang="en-US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Sources:	●	PRC Community Health Surveys, </a:t>
            </a:r>
            <a:r>
              <a:rPr lang="en-US" dirty="0">
                <a:solidFill>
                  <a:schemeClr val="tx1"/>
                </a:solidFill>
              </a:rPr>
              <a:t>Professional Research Consultants, </a:t>
            </a:r>
            <a:r>
              <a:rPr lang="en-US" dirty="0" smtClean="0">
                <a:solidFill>
                  <a:schemeClr val="tx1"/>
                </a:solidFill>
              </a:rPr>
              <a:t>Inc.  [Item 14]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	● 	2015 PRC National Health Survey, Professional Research Consultants, Inc.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Notes:	● 	Asked of all respondents.	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19008" y="2057400"/>
            <a:ext cx="1984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Cass County</a:t>
            </a:r>
          </a:p>
        </p:txBody>
      </p:sp>
      <p:graphicFrame>
        <p:nvGraphicFramePr>
          <p:cNvPr id="12" name="Chart Placeholder 10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129619469"/>
              </p:ext>
            </p:extLst>
          </p:nvPr>
        </p:nvGraphicFramePr>
        <p:xfrm>
          <a:off x="457200" y="1828800"/>
          <a:ext cx="5943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Placeholder 11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190036286"/>
              </p:ext>
            </p:extLst>
          </p:nvPr>
        </p:nvGraphicFramePr>
        <p:xfrm>
          <a:off x="6510338" y="1828800"/>
          <a:ext cx="2176462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5528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Sources:	●	PRC Community Health Surveys, </a:t>
            </a:r>
            <a:r>
              <a:rPr lang="en-US" dirty="0">
                <a:solidFill>
                  <a:schemeClr val="tx1"/>
                </a:solidFill>
              </a:rPr>
              <a:t>Professional Research Consultants, </a:t>
            </a:r>
            <a:r>
              <a:rPr lang="en-US" dirty="0" smtClean="0">
                <a:solidFill>
                  <a:schemeClr val="tx1"/>
                </a:solidFill>
              </a:rPr>
              <a:t>Inc.  [Item 138]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	● 	2015 PRC National Health Survey, Professional Research Consultants, Inc.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Notes:	● 	Asked of all respondents with children 0 to 17 in the household.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3" name="Chart Placeholder 10"/>
          <p:cNvGraphicFramePr>
            <a:graphicFrameLocks noGrp="1"/>
          </p:cNvGraphicFramePr>
          <p:nvPr>
            <p:ph type="chart" sz="quarter" idx="20"/>
            <p:extLst>
              <p:ext uri="{D42A27DB-BD31-4B8C-83A1-F6EECF244321}">
                <p14:modId xmlns:p14="http://schemas.microsoft.com/office/powerpoint/2010/main" val="1021049896"/>
              </p:ext>
            </p:extLst>
          </p:nvPr>
        </p:nvGraphicFramePr>
        <p:xfrm>
          <a:off x="457200" y="1992313"/>
          <a:ext cx="4040188" cy="318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4"/>
          <p:cNvSpPr>
            <a:spLocks noGrp="1"/>
          </p:cNvSpPr>
          <p:nvPr>
            <p:ph type="body" sz="quarter" idx="19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600" dirty="0" smtClean="0"/>
              <a:t>Child Has Visited a Physician</a:t>
            </a:r>
            <a:br>
              <a:rPr lang="en-US" sz="1600" dirty="0" smtClean="0"/>
            </a:br>
            <a:r>
              <a:rPr lang="en-US" sz="1600" dirty="0" smtClean="0"/>
              <a:t>for a Routine Checkup in the Past Year</a:t>
            </a:r>
            <a:br>
              <a:rPr lang="en-US" sz="1600" dirty="0" smtClean="0"/>
            </a:br>
            <a:r>
              <a:rPr lang="en-US" sz="1400" b="0" dirty="0"/>
              <a:t>(Among Parents of Children 0-17)</a:t>
            </a:r>
          </a:p>
        </p:txBody>
      </p:sp>
      <p:graphicFrame>
        <p:nvGraphicFramePr>
          <p:cNvPr id="14" name="Chart Placeholder 10"/>
          <p:cNvGraphicFramePr>
            <a:graphicFrameLocks noGrp="1"/>
          </p:cNvGraphicFramePr>
          <p:nvPr>
            <p:ph type="chart" sz="quarter" idx="21"/>
            <p:extLst>
              <p:ext uri="{D42A27DB-BD31-4B8C-83A1-F6EECF244321}">
                <p14:modId xmlns:p14="http://schemas.microsoft.com/office/powerpoint/2010/main" val="1815392302"/>
              </p:ext>
            </p:extLst>
          </p:nvPr>
        </p:nvGraphicFramePr>
        <p:xfrm>
          <a:off x="4882378" y="1991234"/>
          <a:ext cx="4040188" cy="318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itle 4"/>
          <p:cNvSpPr txBox="1">
            <a:spLocks noGrp="1"/>
          </p:cNvSpPr>
          <p:nvPr>
            <p:ph type="body" sz="quarter" idx="18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Have Visited a Physician for a Checkup in the Past Year</a:t>
            </a:r>
            <a:endParaRPr lang="en-US" sz="1600" dirty="0"/>
          </a:p>
        </p:txBody>
      </p:sp>
      <p:graphicFrame>
        <p:nvGraphicFramePr>
          <p:cNvPr id="19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1606351"/>
              </p:ext>
            </p:extLst>
          </p:nvPr>
        </p:nvGraphicFramePr>
        <p:xfrm>
          <a:off x="457200" y="2015881"/>
          <a:ext cx="4106285" cy="315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8595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Have Used a Hospital </a:t>
            </a:r>
            <a:br>
              <a:rPr lang="en-US" dirty="0" smtClean="0"/>
            </a:br>
            <a:r>
              <a:rPr lang="en-US" dirty="0" smtClean="0"/>
              <a:t>Emergency Room More Than Once in the Past Year</a:t>
            </a:r>
            <a:endParaRPr lang="en-US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Sources:	●	PRC Community Health Surveys,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Professional Research Consultants,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Inc.  [Items 22-23]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● 	2015 PRC National Health Survey, Professional Research Consultants, Inc.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Notes:	● 	Asked of all respondents.	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19008" y="2057400"/>
            <a:ext cx="1984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Cass County</a:t>
            </a:r>
          </a:p>
        </p:txBody>
      </p:sp>
      <p:graphicFrame>
        <p:nvGraphicFramePr>
          <p:cNvPr id="10" name="Chart Placeholder 10"/>
          <p:cNvGraphicFramePr>
            <a:graphicFrameLocks noGrp="1"/>
          </p:cNvGraphicFramePr>
          <p:nvPr>
            <p:ph type="chart" sz="quarter" idx="13"/>
            <p:extLst/>
          </p:nvPr>
        </p:nvGraphicFramePr>
        <p:xfrm>
          <a:off x="457200" y="1828800"/>
          <a:ext cx="5943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Down Arrow Callout 10"/>
          <p:cNvSpPr/>
          <p:nvPr/>
        </p:nvSpPr>
        <p:spPr>
          <a:xfrm>
            <a:off x="1121730" y="2788258"/>
            <a:ext cx="2209830" cy="1290151"/>
          </a:xfrm>
          <a:prstGeom prst="downArrowCallout">
            <a:avLst>
              <a:gd name="adj1" fmla="val 17509"/>
              <a:gd name="adj2" fmla="val 15038"/>
              <a:gd name="adj3" fmla="val 13526"/>
              <a:gd name="adj4" fmla="val 78686"/>
            </a:avLst>
          </a:prstGeom>
          <a:solidFill>
            <a:srgbClr val="FFFFFF"/>
          </a:solidFill>
          <a:ln w="25400" cap="flat" cmpd="sng" algn="ctr">
            <a:solidFill>
              <a:srgbClr val="B7123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1234"/>
                </a:solidFill>
                <a:effectLst/>
                <a:uLnTx/>
                <a:uFillTx/>
                <a:latin typeface="Arial Narrow" panose="020B0606020202030204" pitchFamily="34" charset="0"/>
                <a:ea typeface="Segoe UI" pitchFamily="34" charset="0"/>
                <a:cs typeface="Arial" panose="020B0604020202020204" pitchFamily="34" charset="0"/>
              </a:rPr>
              <a:t>Used the ER because:</a:t>
            </a:r>
          </a:p>
          <a:p>
            <a:pPr marL="114300" marR="0" lvl="0" indent="-1143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71234"/>
                </a:solidFill>
                <a:effectLst/>
                <a:uLnTx/>
                <a:uFillTx/>
                <a:latin typeface="Arial Narrow" panose="020B0606020202030204" pitchFamily="34" charset="0"/>
                <a:ea typeface="Segoe UI" pitchFamily="34" charset="0"/>
                <a:cs typeface="Arial" panose="020B0604020202020204" pitchFamily="34" charset="0"/>
              </a:rPr>
              <a:t>Emergency Situation = 69.3%</a:t>
            </a:r>
          </a:p>
          <a:p>
            <a:pPr marL="114300" marR="0" lvl="0" indent="-1143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71234"/>
                </a:solidFill>
                <a:effectLst/>
                <a:uLnTx/>
                <a:uFillTx/>
                <a:latin typeface="Arial Narrow" panose="020B0606020202030204" pitchFamily="34" charset="0"/>
                <a:ea typeface="Segoe UI" pitchFamily="34" charset="0"/>
                <a:cs typeface="Arial" panose="020B0604020202020204" pitchFamily="34" charset="0"/>
              </a:rPr>
              <a:t>Weekend/After Hours = 24.8%</a:t>
            </a:r>
          </a:p>
          <a:p>
            <a:pPr marL="114300" marR="0" lvl="0" indent="-1143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71234"/>
                </a:solidFill>
                <a:effectLst/>
                <a:uLnTx/>
                <a:uFillTx/>
                <a:latin typeface="Arial Narrow" panose="020B0606020202030204" pitchFamily="34" charset="0"/>
                <a:ea typeface="Segoe UI" pitchFamily="34" charset="0"/>
                <a:cs typeface="Arial" panose="020B0604020202020204" pitchFamily="34" charset="0"/>
              </a:rPr>
              <a:t>Access Problems = 4.4%</a:t>
            </a:r>
          </a:p>
        </p:txBody>
      </p:sp>
      <p:graphicFrame>
        <p:nvGraphicFramePr>
          <p:cNvPr id="9" name="Chart Placeholder 11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564059013"/>
              </p:ext>
            </p:extLst>
          </p:nvPr>
        </p:nvGraphicFramePr>
        <p:xfrm>
          <a:off x="6510338" y="1828800"/>
          <a:ext cx="2176462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480560" y="5419725"/>
            <a:ext cx="4206240" cy="101917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i="1" dirty="0" smtClean="0">
                <a:solidFill>
                  <a:schemeClr val="accent2"/>
                </a:solidFill>
              </a:rPr>
              <a:t>The Primary Care Physician ratio is also significantly worse for Cass County compared to Indiana and the US.</a:t>
            </a:r>
          </a:p>
        </p:txBody>
      </p:sp>
    </p:spTree>
    <p:extLst>
      <p:ext uri="{BB962C8B-B14F-4D97-AF65-F5344CB8AC3E}">
        <p14:creationId xmlns:p14="http://schemas.microsoft.com/office/powerpoint/2010/main" val="32130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Placeholder 11"/>
          <p:cNvGraphicFramePr>
            <a:graphicFrameLocks noGrp="1"/>
          </p:cNvGraphicFramePr>
          <p:nvPr>
            <p:ph type="chart" sz="quarter" idx="14"/>
            <p:extLst/>
          </p:nvPr>
        </p:nvGraphicFramePr>
        <p:xfrm>
          <a:off x="6510338" y="1828800"/>
          <a:ext cx="2176462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dirty="0" smtClean="0"/>
              <a:t>Child Has Visited a Dentist or Dental Clinic Within the Past Year</a:t>
            </a:r>
            <a:br>
              <a:rPr lang="en-US" dirty="0" smtClean="0"/>
            </a:br>
            <a:r>
              <a:rPr lang="en-US" sz="1800" b="0" dirty="0"/>
              <a:t>(Among Parents of </a:t>
            </a:r>
            <a:r>
              <a:rPr lang="en-US" sz="1800" b="0" dirty="0" smtClean="0"/>
              <a:t>Children Age 2-17)</a:t>
            </a:r>
            <a:br>
              <a:rPr lang="en-US" sz="1800" b="0" dirty="0" smtClean="0"/>
            </a:b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Healthy People 2020 Target = 49.0% or Higher</a:t>
            </a:r>
            <a:endParaRPr lang="en-US" sz="1800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/>
          </a:bodyPr>
          <a:lstStyle/>
          <a:p>
            <a:pPr>
              <a:tabLst>
                <a:tab pos="571500" algn="l"/>
                <a:tab pos="685800" algn="l"/>
              </a:tabLst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Sources:	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●	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PRC Community Health Surveys,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Professional Research Consultants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, Inc.  [Item 141]</a:t>
            </a:r>
          </a:p>
          <a:p>
            <a:pPr>
              <a:tabLst>
                <a:tab pos="571500" algn="l"/>
                <a:tab pos="685800" algn="l"/>
              </a:tabLst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	●	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2015 PRC National Health Survey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, Professional Research Consultants, Inc.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	●  US Department of Health and Human Services.  Healthy People 2020.  December 2010.  http://www.healthypeople.gov  [Objective OH-7]</a:t>
            </a:r>
          </a:p>
          <a:p>
            <a:pPr>
              <a:tabLst>
                <a:tab pos="571500" algn="l"/>
                <a:tab pos="685800" algn="l"/>
              </a:tabLst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Notes:	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●	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sked of all respondents with children age 2 through 17.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23921" y="4322929"/>
            <a:ext cx="1083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Cass County</a:t>
            </a:r>
          </a:p>
        </p:txBody>
      </p:sp>
      <p:graphicFrame>
        <p:nvGraphicFramePr>
          <p:cNvPr id="12" name="Chart Placeholder 10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879706094"/>
              </p:ext>
            </p:extLst>
          </p:nvPr>
        </p:nvGraphicFramePr>
        <p:xfrm>
          <a:off x="457200" y="1828800"/>
          <a:ext cx="5943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7365" y="5389717"/>
            <a:ext cx="3099435" cy="534833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i="1" dirty="0" smtClean="0">
                <a:solidFill>
                  <a:schemeClr val="accent2"/>
                </a:solidFill>
              </a:rPr>
              <a:t>Adults: 66.6% (similar to US)</a:t>
            </a:r>
          </a:p>
        </p:txBody>
      </p:sp>
    </p:spTree>
    <p:extLst>
      <p:ext uri="{BB962C8B-B14F-4D97-AF65-F5344CB8AC3E}">
        <p14:creationId xmlns:p14="http://schemas.microsoft.com/office/powerpoint/2010/main" val="348302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Access to Healthcare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Chronic Kidney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Diabetes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Heart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Injury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Potentially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Substance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Tobacco Use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Q &amp; A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35348842"/>
              </p:ext>
            </p:extLst>
          </p:nvPr>
        </p:nvGraphicFramePr>
        <p:xfrm>
          <a:off x="2551521" y="424151"/>
          <a:ext cx="6236344" cy="5610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PRC Community Health Needs Assessment consists of both primary and secondary data.</a:t>
            </a:r>
          </a:p>
          <a:p>
            <a:endParaRPr lang="en-US" dirty="0"/>
          </a:p>
          <a:p>
            <a:r>
              <a:rPr lang="en-US" dirty="0"/>
              <a:t>BENCHMARKING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Previous Survey Data</a:t>
            </a:r>
            <a:endParaRPr lang="en-US" dirty="0">
              <a:solidFill>
                <a:schemeClr val="bg1"/>
              </a:solidFill>
            </a:endParaRP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/>
              <a:t>PRC National Health Survey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 smtClean="0"/>
              <a:t>Indiana BRFSS </a:t>
            </a:r>
            <a:r>
              <a:rPr lang="en-US" dirty="0"/>
              <a:t>data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/>
              <a:t>Healthy People 2020 targets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/>
              <a:t>National vital statistics </a:t>
            </a:r>
            <a:r>
              <a:rPr lang="en-US" dirty="0" smtClean="0"/>
              <a:t>data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/>
        </p:nvSpPr>
        <p:spPr>
          <a:xfrm>
            <a:off x="-37483" y="2630008"/>
            <a:ext cx="2274656" cy="3184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038" indent="-173038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lang="en-US" sz="14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73038" indent="-173038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lang="en-US" sz="14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517525" indent="-173038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lang="en-US" sz="1400" b="1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741363" marR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US" sz="1400" b="1" kern="1200" dirty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indent="-169863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215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FF64A3-D09B-4655-A9B1-A8B10C2C5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6AFF64A3-D09B-4655-A9B1-A8B10C2C5C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40C937-C677-4191-B5B8-0028EA625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4540C937-C677-4191-B5B8-0028EA625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6F29FC-803A-44F0-9A98-87D4067A5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476F29FC-803A-44F0-9A98-87D4067A5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E38B7A-DD1F-4184-A27A-3D13D3846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F8E38B7A-DD1F-4184-A27A-3D13D38462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B7EF5A-D931-4474-9165-1568C40CE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0BB7EF5A-D931-4474-9165-1568C40CE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1684D8-79E9-4639-A52D-1642E1896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CC1684D8-79E9-4639-A52D-1642E1896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3A3AA8-BA9B-4C08-BC19-BA07943B2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D53A3AA8-BA9B-4C08-BC19-BA07943B22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Leading Causes of Death</a:t>
            </a:r>
            <a:br>
              <a:rPr lang="en-US" dirty="0" smtClean="0"/>
            </a:br>
            <a:r>
              <a:rPr lang="en-US" sz="1800" b="0" dirty="0" smtClean="0"/>
              <a:t>(Cass County,</a:t>
            </a:r>
            <a:r>
              <a:rPr lang="en-US" sz="1800" b="0" dirty="0" smtClean="0">
                <a:solidFill>
                  <a:schemeClr val="tx1"/>
                </a:solidFill>
              </a:rPr>
              <a:t> 2012-2014</a:t>
            </a:r>
            <a:r>
              <a:rPr lang="en-US" sz="1800" b="0" dirty="0" smtClean="0"/>
              <a:t>)</a:t>
            </a:r>
            <a:endParaRPr lang="en-US" sz="1800" b="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Sources:	● 	CDC WONDER Online Query System.  Centers for Disease Control and Prevention, Epidemiology Program Office, Division of Public Health Surveillance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 	and Informatics. Data extracted May 2016.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Notes: 	● 	Deaths are coded using the Tenth Revision of the International Statistical Classification of Diseases and Related Health Problems (ICD-10). 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●	CLRD is chronic lower respiratory disease.</a:t>
            </a:r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998341180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9290" y="5289693"/>
            <a:ext cx="3858426" cy="105494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</a:rPr>
              <a:t>Age-adjusted death rates are worse </a:t>
            </a:r>
            <a:r>
              <a:rPr lang="en-US" sz="1600" i="1" dirty="0" smtClean="0">
                <a:solidFill>
                  <a:schemeClr val="accent2"/>
                </a:solidFill>
              </a:rPr>
              <a:t>than </a:t>
            </a:r>
            <a:endParaRPr lang="en-US" sz="1600" i="1" dirty="0">
              <a:solidFill>
                <a:schemeClr val="accent2"/>
              </a:solidFill>
            </a:endParaRPr>
          </a:p>
          <a:p>
            <a:pPr algn="ctr"/>
            <a:r>
              <a:rPr lang="en-US" sz="1600" i="1" dirty="0">
                <a:solidFill>
                  <a:schemeClr val="accent2"/>
                </a:solidFill>
              </a:rPr>
              <a:t>IN &amp; US for cancer overall, as well as leading sites (lung, breast, colorectal).</a:t>
            </a:r>
          </a:p>
        </p:txBody>
      </p:sp>
    </p:spTree>
    <p:extLst>
      <p:ext uri="{BB962C8B-B14F-4D97-AF65-F5344CB8AC3E}">
        <p14:creationId xmlns:p14="http://schemas.microsoft.com/office/powerpoint/2010/main" val="272241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Cancer Incidence Rates by Site</a:t>
            </a:r>
            <a:br>
              <a:rPr lang="en-US" dirty="0" smtClean="0"/>
            </a:br>
            <a:r>
              <a:rPr lang="en-US" sz="1800" b="0" dirty="0"/>
              <a:t>(Annual Average Age-Adjusted Incidence per 100,000 </a:t>
            </a:r>
            <a:r>
              <a:rPr lang="en-US" sz="1800" b="0" dirty="0">
                <a:solidFill>
                  <a:schemeClr val="tx1"/>
                </a:solidFill>
              </a:rPr>
              <a:t>Population, </a:t>
            </a:r>
            <a:r>
              <a:rPr lang="en-US" sz="1800" b="0" dirty="0" smtClean="0">
                <a:solidFill>
                  <a:schemeClr val="tx1"/>
                </a:solidFill>
              </a:rPr>
              <a:t>2008-2012)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Sources: </a:t>
            </a:r>
            <a:r>
              <a:rPr lang="en-US" dirty="0"/>
              <a:t>	●	State Cancer </a:t>
            </a:r>
            <a:r>
              <a:rPr lang="en-US" dirty="0" smtClean="0"/>
              <a:t>Profiles.</a:t>
            </a:r>
            <a:endParaRPr lang="en-US" dirty="0"/>
          </a:p>
          <a:p>
            <a:r>
              <a:rPr lang="en-US" dirty="0" smtClean="0"/>
              <a:t>	●	Retrieved April 2016 from Community Commons at http://www.chna.org.</a:t>
            </a:r>
          </a:p>
          <a:p>
            <a:r>
              <a:rPr lang="en-US" dirty="0" smtClean="0"/>
              <a:t>Notes:	●	This indicator reports the age adjusted incidence rate (cases per 100,000 population per year) of cancers, adjusted to 2000 US standard population age groups </a:t>
            </a:r>
          </a:p>
          <a:p>
            <a:r>
              <a:rPr lang="en-US" dirty="0" smtClean="0"/>
              <a:t>		(under age 1, 1-4, 5-9, ..., 80-84, 85 and older). This indicator is relevant because cancer is a leading cause of death and it is important to identify cancers</a:t>
            </a:r>
          </a:p>
          <a:p>
            <a:r>
              <a:rPr lang="en-US" dirty="0" smtClean="0"/>
              <a:t>		separately to better target interventions.</a:t>
            </a:r>
          </a:p>
        </p:txBody>
      </p:sp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585844314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557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Sources:	●	PRC Community Health Surveys, </a:t>
            </a:r>
            <a:r>
              <a:rPr lang="en-US" dirty="0"/>
              <a:t>Professional Research Consultants, </a:t>
            </a:r>
            <a:r>
              <a:rPr lang="en-US" dirty="0" smtClean="0"/>
              <a:t>Inc.  [Item 151]</a:t>
            </a:r>
          </a:p>
          <a:p>
            <a:r>
              <a:rPr lang="en-US" dirty="0" smtClean="0"/>
              <a:t>	● 	Behavioral Risk Factor Surveillance System Survey Data.  Atlanta, Georgia.  United States Department of Health and Human Services, Centers for Disease Control </a:t>
            </a:r>
          </a:p>
          <a:p>
            <a:r>
              <a:rPr lang="en-US" dirty="0" smtClean="0"/>
              <a:t>	 	and Prevention (CDC): 2014 Indiana data.</a:t>
            </a:r>
          </a:p>
          <a:p>
            <a:r>
              <a:rPr lang="en-US" dirty="0" smtClean="0"/>
              <a:t>	● 	2015 PRC National Health Survey, Professional Research Consultants, Inc.</a:t>
            </a:r>
          </a:p>
          <a:p>
            <a:r>
              <a:rPr lang="en-US" dirty="0" smtClean="0"/>
              <a:t>	●	US Department of Health and Human Services.  Healthy People 2020.  December 2010.  http://www.healthypeople.gov  [Objective C-17]</a:t>
            </a:r>
          </a:p>
          <a:p>
            <a:r>
              <a:rPr lang="en-US" dirty="0" smtClean="0"/>
              <a:t>Notes:	● 	Reflects female respondents 50-74.	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12" name="Chart Placeholder 10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452389261"/>
              </p:ext>
            </p:extLst>
          </p:nvPr>
        </p:nvGraphicFramePr>
        <p:xfrm>
          <a:off x="457200" y="1828800"/>
          <a:ext cx="2630488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4"/>
          <p:cNvSpPr txBox="1">
            <a:spLocks/>
          </p:cNvSpPr>
          <p:nvPr/>
        </p:nvSpPr>
        <p:spPr>
          <a:xfrm>
            <a:off x="389121" y="487141"/>
            <a:ext cx="2766646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200" b="1" kern="1200" spc="-50" baseline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 smtClean="0"/>
              <a:t>Mammogram </a:t>
            </a:r>
            <a:br>
              <a:rPr lang="en-US" sz="1800" dirty="0" smtClean="0"/>
            </a:br>
            <a:r>
              <a:rPr lang="en-US" sz="1800" dirty="0" smtClean="0"/>
              <a:t>in Past 2 </a:t>
            </a:r>
            <a:r>
              <a:rPr lang="en-US" sz="1800" dirty="0" err="1" smtClean="0"/>
              <a:t>Yrs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400" b="0" dirty="0" smtClean="0">
                <a:latin typeface="+mj-lt"/>
              </a:rPr>
              <a:t>(Among Women Age 50-74)</a:t>
            </a:r>
            <a:br>
              <a:rPr lang="en-US" sz="1400" b="0" dirty="0" smtClean="0">
                <a:latin typeface="+mj-lt"/>
              </a:rPr>
            </a:br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</a:rPr>
              <a:t>Healthy People 2020 Target = 81.1% or Higher</a:t>
            </a:r>
            <a:endParaRPr lang="en-US" sz="1100" b="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14" name="Chart Placeholder 10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86632039"/>
              </p:ext>
            </p:extLst>
          </p:nvPr>
        </p:nvGraphicFramePr>
        <p:xfrm>
          <a:off x="3255963" y="1828800"/>
          <a:ext cx="2632075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le 4"/>
          <p:cNvSpPr txBox="1">
            <a:spLocks/>
          </p:cNvSpPr>
          <p:nvPr/>
        </p:nvSpPr>
        <p:spPr>
          <a:xfrm>
            <a:off x="3364523" y="619125"/>
            <a:ext cx="2708031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 spc="-50" baseline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 smtClean="0"/>
              <a:t>Pap Test </a:t>
            </a:r>
          </a:p>
          <a:p>
            <a:r>
              <a:rPr lang="en-US" sz="1800" dirty="0" smtClean="0"/>
              <a:t>in Past 3 </a:t>
            </a:r>
            <a:r>
              <a:rPr lang="en-US" sz="1800" dirty="0" err="1" smtClean="0"/>
              <a:t>Yrs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400" b="0" dirty="0" smtClean="0">
                <a:latin typeface="+mj-lt"/>
              </a:rPr>
              <a:t>(Among Women Age 21-65)</a:t>
            </a:r>
            <a:br>
              <a:rPr lang="en-US" sz="1400" b="0" dirty="0" smtClean="0">
                <a:latin typeface="+mj-lt"/>
              </a:rPr>
            </a:br>
            <a:r>
              <a:rPr lang="en-US" sz="1000" dirty="0" smtClean="0">
                <a:solidFill>
                  <a:schemeClr val="accent4">
                    <a:lumMod val="50000"/>
                  </a:schemeClr>
                </a:solidFill>
              </a:rPr>
              <a:t>Healthy People 2020 Target = 93.0% or Higher</a:t>
            </a:r>
            <a:endParaRPr lang="en-US" sz="1050" b="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6213230" y="619125"/>
            <a:ext cx="2708031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 spc="-50" baseline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 smtClean="0"/>
              <a:t>Sigmoid/Colonoscopy Ever</a:t>
            </a:r>
          </a:p>
          <a:p>
            <a:r>
              <a:rPr lang="en-US" sz="1400" b="0" dirty="0" smtClean="0">
                <a:latin typeface="+mj-lt"/>
              </a:rPr>
              <a:t>(Among Adults Age 50+)</a:t>
            </a:r>
            <a:endParaRPr lang="en-US" sz="1050" b="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17" name="Chart Placeholder 10"/>
          <p:cNvGraphicFramePr>
            <a:graphicFrameLocks noGrp="1"/>
          </p:cNvGraphicFramePr>
          <p:nvPr>
            <p:ph type="chart" sz="quarter" idx="17"/>
            <p:extLst>
              <p:ext uri="{D42A27DB-BD31-4B8C-83A1-F6EECF244321}">
                <p14:modId xmlns:p14="http://schemas.microsoft.com/office/powerpoint/2010/main" val="1305900414"/>
              </p:ext>
            </p:extLst>
          </p:nvPr>
        </p:nvGraphicFramePr>
        <p:xfrm>
          <a:off x="6056313" y="1828800"/>
          <a:ext cx="2630487" cy="3035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"/>
          <p:cNvSpPr txBox="1"/>
          <p:nvPr/>
        </p:nvSpPr>
        <p:spPr>
          <a:xfrm>
            <a:off x="950976" y="2714642"/>
            <a:ext cx="521208" cy="769441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Better</a:t>
            </a:r>
          </a:p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than 2013 findings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6562344" y="2862868"/>
            <a:ext cx="521208" cy="769441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Better</a:t>
            </a:r>
          </a:p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than 2013 findings</a:t>
            </a:r>
          </a:p>
        </p:txBody>
      </p:sp>
    </p:spTree>
    <p:extLst>
      <p:ext uri="{BB962C8B-B14F-4D97-AF65-F5344CB8AC3E}">
        <p14:creationId xmlns:p14="http://schemas.microsoft.com/office/powerpoint/2010/main" val="5428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Access to Healthcare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Chronic Kidney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Diabetes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Heart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Injury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Potentially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Substance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Tobacco Use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Q &amp; A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5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Kidney Disease: Age-Adjusted Mortality</a:t>
            </a:r>
            <a:br>
              <a:rPr lang="en-US" dirty="0" smtClean="0"/>
            </a:br>
            <a:r>
              <a:rPr lang="en-US" sz="1800" b="0" dirty="0" smtClean="0">
                <a:solidFill>
                  <a:schemeClr val="tx1"/>
                </a:solidFill>
              </a:rPr>
              <a:t>(2012-2014 </a:t>
            </a:r>
            <a:r>
              <a:rPr lang="en-US" sz="1800" b="0" dirty="0"/>
              <a:t>Annual Average Deaths per 100,000 Population)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Sources:	● 	CDC WONDER Online Query System.  Centers for Disease Control and Prevention, Epidemiology Program Office, Division of Public Health Surveillance and 	Informatics. Data extracted May 2016.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Notes: 	● 	Deaths are coded using the Tenth Revision of the International Statistical Classification of Diseases and Related Health Problems (ICD-10).  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	● 	Rates are per 100,000 population, age-adjusted to the 2000 US Standard Population.</a:t>
            </a:r>
          </a:p>
        </p:txBody>
      </p:sp>
      <p:graphicFrame>
        <p:nvGraphicFramePr>
          <p:cNvPr id="7" name="Chart Placeholder 10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31947606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87364" y="5307699"/>
            <a:ext cx="4199436" cy="77043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i="1" dirty="0" smtClean="0">
                <a:solidFill>
                  <a:schemeClr val="accent2"/>
                </a:solidFill>
              </a:rPr>
              <a:t>Kidney disease mortality has significantly </a:t>
            </a:r>
            <a:r>
              <a:rPr lang="en-US" sz="1600" i="1" u="sng" dirty="0" smtClean="0">
                <a:solidFill>
                  <a:schemeClr val="accent2"/>
                </a:solidFill>
              </a:rPr>
              <a:t>decreased</a:t>
            </a:r>
            <a:r>
              <a:rPr lang="en-US" sz="1600" i="1" dirty="0" smtClean="0">
                <a:solidFill>
                  <a:schemeClr val="accent2"/>
                </a:solidFill>
              </a:rPr>
              <a:t> in the past decade.</a:t>
            </a:r>
          </a:p>
        </p:txBody>
      </p:sp>
    </p:spTree>
    <p:extLst>
      <p:ext uri="{BB962C8B-B14F-4D97-AF65-F5344CB8AC3E}">
        <p14:creationId xmlns:p14="http://schemas.microsoft.com/office/powerpoint/2010/main" val="34512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Access to Healthcare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Chronic Kidney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Diabetes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Heart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Injury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Potentially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Substance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Tobacco Use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Q &amp; A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9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Diabetes: Age-Adjusted Mortality Trends</a:t>
            </a:r>
            <a:br>
              <a:rPr lang="en-US" dirty="0" smtClean="0"/>
            </a:br>
            <a:r>
              <a:rPr lang="en-US" sz="1800" b="0" dirty="0"/>
              <a:t>(Annual Average Deaths per 100,000 Population</a:t>
            </a:r>
            <a:r>
              <a:rPr lang="en-US" sz="1800" b="0" dirty="0" smtClean="0"/>
              <a:t>)</a:t>
            </a:r>
            <a:br>
              <a:rPr lang="en-US" sz="1800" b="0" dirty="0" smtClean="0"/>
            </a:b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Healthy People 2020 Target = 20.5 or Lower (Adjusted)</a:t>
            </a:r>
            <a:endParaRPr lang="en-US" sz="1800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Sources:	● 	CDC WONDER Online Query System.  Centers for Disease Control and Prevention, Epidemiology Program Office, Division of Public Health Surveillance and 	Informatics. Data extracted May 2016.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●	US Department of Health and Human Services.  Healthy People 2020.  December 2010.  http://www.healthypeople.gov  [Objective D-3]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Notes: 	● 	Deaths are coded using the Tenth Revision of the International Statistical Classification of Diseases and Related Health Problems (ICD-10).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● 	Rates are per 100,000 population, age-adjusted to the 2000 US Standard Population.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●	The Healthy People 2020 target for Diabetes is adjusted to account for only diabetes mellitus coded deaths.</a:t>
            </a:r>
          </a:p>
        </p:txBody>
      </p:sp>
      <p:graphicFrame>
        <p:nvGraphicFramePr>
          <p:cNvPr id="6" name="Chart Placeholder 8"/>
          <p:cNvGraphicFramePr>
            <a:graphicFrameLocks noGrp="1"/>
          </p:cNvGraphicFramePr>
          <p:nvPr>
            <p:ph type="chart" sz="quarter" idx="13"/>
            <p:extLst/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7909560" y="1975104"/>
            <a:ext cx="320040" cy="121615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8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Prevalence of Diabetes</a:t>
            </a:r>
            <a:br>
              <a:rPr lang="en-US" dirty="0" smtClean="0"/>
            </a:br>
            <a:r>
              <a:rPr lang="en-US" sz="1800" b="0" dirty="0" smtClean="0"/>
              <a:t>(Cass County, 2016)</a:t>
            </a:r>
            <a:endParaRPr lang="en-US" sz="1800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Sources:	●	2016 PRC Community Health Survey, Professional Research Consultants, Inc.  [Item 158]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Notes:	●	Asked of all respondents.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●	Income categories reflect respondent's household income as a ratio to the federal poverty level (FPL) for their household size.  “Low Income” includes households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 	with incomes up to 200% of the federal poverty level; “Mid/High Income” includes households with incomes at 200% or more of the federal poverty level. </a:t>
            </a:r>
          </a:p>
          <a:p>
            <a:r>
              <a:rPr lang="en-US" dirty="0" smtClean="0"/>
              <a:t>	● 	Excludes gestational diabetes (occurring only during pregnancy).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		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Chart Placeholder 10"/>
          <p:cNvGraphicFramePr>
            <a:graphicFrameLocks noGrp="1"/>
          </p:cNvGraphicFramePr>
          <p:nvPr>
            <p:ph type="chart" sz="quarter" idx="13"/>
            <p:extLst/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Down Arrow Callout 4"/>
          <p:cNvSpPr/>
          <p:nvPr/>
        </p:nvSpPr>
        <p:spPr>
          <a:xfrm>
            <a:off x="6579411" y="2782066"/>
            <a:ext cx="1686265" cy="1194254"/>
          </a:xfrm>
          <a:prstGeom prst="downArrowCallout">
            <a:avLst>
              <a:gd name="adj1" fmla="val 7953"/>
              <a:gd name="adj2" fmla="val 8560"/>
              <a:gd name="adj3" fmla="val 9973"/>
              <a:gd name="adj4" fmla="val 83761"/>
            </a:avLst>
          </a:prstGeom>
          <a:solidFill>
            <a:srgbClr val="FFFFFF"/>
          </a:solidFill>
          <a:ln w="25400" cap="flat" cmpd="sng" algn="ctr">
            <a:solidFill>
              <a:srgbClr val="B7123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1234"/>
                </a:solidFill>
                <a:effectLst/>
                <a:uLnTx/>
                <a:uFillTx/>
                <a:latin typeface="Arial Narrow" panose="020B0606020202030204" pitchFamily="34" charset="0"/>
                <a:ea typeface="Segoe UI" pitchFamily="34" charset="0"/>
                <a:cs typeface="Arial" panose="020B0604020202020204" pitchFamily="34" charset="0"/>
              </a:rPr>
              <a:t>Another 6.9% of adults report that they have been diagnosed with “pre-diabetes” or “borderline” diabetes.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A85D7"/>
                </a:solidFill>
                <a:effectLst/>
                <a:uLnTx/>
                <a:uFillTx/>
                <a:latin typeface="Arial Narrow" panose="020B0606020202030204" pitchFamily="34" charset="0"/>
                <a:ea typeface="Segoe UI" pitchFamily="34" charset="0"/>
                <a:cs typeface="Arial" panose="020B0604020202020204" pitchFamily="34" charset="0"/>
              </a:rPr>
              <a:t>(vs. 5.7% nationwide)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5A85D7"/>
              </a:solidFill>
              <a:effectLst/>
              <a:uLnTx/>
              <a:uFillTx/>
              <a:latin typeface="Arial Narrow" panose="020B060602020203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987749" y="3262236"/>
            <a:ext cx="1307804" cy="969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16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Perceptions of Diabetes </a:t>
            </a:r>
            <a:br>
              <a:rPr lang="en-US" dirty="0" smtClean="0"/>
            </a:br>
            <a:r>
              <a:rPr lang="en-US" dirty="0" smtClean="0"/>
              <a:t>as a Problem in the Community</a:t>
            </a:r>
            <a:br>
              <a:rPr lang="en-US" dirty="0" smtClean="0"/>
            </a:br>
            <a:r>
              <a:rPr lang="en-US" sz="1800" b="0" dirty="0" smtClean="0">
                <a:latin typeface="Arial" panose="020B0604020202020204" pitchFamily="34" charset="0"/>
              </a:rPr>
              <a:t>(Key Informants, 2016)</a:t>
            </a:r>
            <a:endParaRPr lang="en-US" sz="1800" b="0" dirty="0">
              <a:latin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Sources:	</a:t>
            </a:r>
            <a:r>
              <a:rPr lang="en-US" dirty="0" smtClean="0">
                <a:sym typeface="Symbol"/>
              </a:rPr>
              <a:t>●	</a:t>
            </a:r>
            <a:r>
              <a:rPr lang="en-US" dirty="0" smtClean="0"/>
              <a:t>PRC Online Key Informant Survey, Professional Research Consultants, Inc. </a:t>
            </a:r>
          </a:p>
          <a:p>
            <a:r>
              <a:rPr lang="en-US" dirty="0" smtClean="0"/>
              <a:t>Notes:	</a:t>
            </a:r>
            <a:r>
              <a:rPr lang="en-US" dirty="0" smtClean="0">
                <a:sym typeface="Symbol"/>
              </a:rPr>
              <a:t>●	</a:t>
            </a:r>
            <a:r>
              <a:rPr lang="en-US" dirty="0" smtClean="0"/>
              <a:t>Asked of all respondents.</a:t>
            </a:r>
            <a:endParaRPr lang="en-US" dirty="0"/>
          </a:p>
        </p:txBody>
      </p:sp>
      <p:graphicFrame>
        <p:nvGraphicFramePr>
          <p:cNvPr id="9" name="Chart Placeholder 15"/>
          <p:cNvGraphicFramePr>
            <a:graphicFrameLocks noGrp="1"/>
          </p:cNvGraphicFramePr>
          <p:nvPr>
            <p:ph type="chart" sz="quarter" idx="13"/>
            <p:extLst/>
          </p:nvPr>
        </p:nvGraphicFramePr>
        <p:xfrm>
          <a:off x="457200" y="2625725"/>
          <a:ext cx="8229600" cy="160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5158385"/>
            <a:ext cx="3751006" cy="123757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ctr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7193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Top Reasons for "Major Problem" Responses: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7193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Lifestyle 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7193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Health Education  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7193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Affordable Care/Services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69" y="5033393"/>
            <a:ext cx="2438611" cy="1487553"/>
          </a:xfrm>
          <a:prstGeom prst="rect">
            <a:avLst/>
          </a:prstGeom>
        </p:spPr>
      </p:pic>
      <p:sp>
        <p:nvSpPr>
          <p:cNvPr id="7" name="10-Point Star 6"/>
          <p:cNvSpPr/>
          <p:nvPr/>
        </p:nvSpPr>
        <p:spPr>
          <a:xfrm>
            <a:off x="457200" y="725673"/>
            <a:ext cx="1247775" cy="1247775"/>
          </a:xfrm>
          <a:prstGeom prst="star10">
            <a:avLst>
              <a:gd name="adj" fmla="val 39479"/>
              <a:gd name="hf" fmla="val 105146"/>
            </a:avLst>
          </a:prstGeom>
          <a:solidFill>
            <a:schemeClr val="accent5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05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Ranked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#4</a:t>
            </a:r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05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among key informants</a:t>
            </a:r>
          </a:p>
        </p:txBody>
      </p:sp>
    </p:spTree>
    <p:extLst>
      <p:ext uri="{BB962C8B-B14F-4D97-AF65-F5344CB8AC3E}">
        <p14:creationId xmlns:p14="http://schemas.microsoft.com/office/powerpoint/2010/main" val="325856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Access to Healthcare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Chronic Kidney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Diabetes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Heart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Injury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Potentially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Substance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Tobacco Use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Q &amp; A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735" y="192775"/>
            <a:ext cx="4083981" cy="33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4"/>
          <p:cNvSpPr txBox="1">
            <a:spLocks/>
          </p:cNvSpPr>
          <p:nvPr/>
        </p:nvSpPr>
        <p:spPr>
          <a:xfrm>
            <a:off x="457200" y="927100"/>
            <a:ext cx="8229600" cy="7635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Survey</a:t>
            </a:r>
            <a:endParaRPr lang="en-US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1" y="1757679"/>
            <a:ext cx="3556000" cy="18886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size gives an </a:t>
            </a:r>
            <a:r>
              <a:rPr lang="en-US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excellent overall </a:t>
            </a: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confidence interval of </a:t>
            </a:r>
            <a:r>
              <a:rPr lang="en-US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 3.6%.</a:t>
            </a:r>
            <a:endParaRPr lang="en-US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536193" y="3647854"/>
            <a:ext cx="3754795" cy="463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/>
              <a:t>Population &amp; Survey Sample Characteristics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>(Cass County, 2016)</a:t>
            </a:r>
            <a:endParaRPr lang="en-US" sz="1400" dirty="0"/>
          </a:p>
        </p:txBody>
      </p:sp>
      <p:graphicFrame>
        <p:nvGraphicFramePr>
          <p:cNvPr id="7" name="Chart Placeholder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906129"/>
              </p:ext>
            </p:extLst>
          </p:nvPr>
        </p:nvGraphicFramePr>
        <p:xfrm>
          <a:off x="621792" y="4111454"/>
          <a:ext cx="5404104" cy="2611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6190832" y="4377075"/>
            <a:ext cx="2699171" cy="18423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 </a:t>
            </a: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items.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questions can be trended to previous (2013) survey.  </a:t>
            </a:r>
            <a:endParaRPr lang="en-US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672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Teen Birth Rate</a:t>
            </a:r>
            <a:br>
              <a:rPr lang="en-US" dirty="0" smtClean="0"/>
            </a:br>
            <a:r>
              <a:rPr lang="en-US" sz="1800" b="0" dirty="0"/>
              <a:t>(Births to Women Age 15-19 Per 1,000 Female Population Age 15-19</a:t>
            </a:r>
            <a:r>
              <a:rPr lang="en-US" sz="1800" b="0" dirty="0">
                <a:solidFill>
                  <a:schemeClr val="tx1"/>
                </a:solidFill>
              </a:rPr>
              <a:t>, </a:t>
            </a:r>
            <a:r>
              <a:rPr lang="en-US" sz="1800" b="0" dirty="0" smtClean="0">
                <a:solidFill>
                  <a:schemeClr val="tx1"/>
                </a:solidFill>
              </a:rPr>
              <a:t>2006-2012</a:t>
            </a:r>
            <a:r>
              <a:rPr lang="en-US" sz="1800" b="0" dirty="0" smtClean="0"/>
              <a:t>)</a:t>
            </a:r>
            <a:endParaRPr lang="en-US" sz="1800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Sources: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●	Centers for Disease Control and Prevention, National Vital Statistics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System.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Accessed using CDC WONDER.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●	Retrieved April 2016 from Community Commons at http://www.chna.org.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Notes:	●	This indicator reports the rate of total births to women under the age of 15 - 19 per 1,000 female population age 15 - 19.  This indicator is relevant because in many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	cases, teen parents have unique social, economic, and health support services.  Additionally, high rates of teen pregnancy may indicate the prevalence of unsafe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	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sex practices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184118878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824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Teen Birth Rate</a:t>
            </a:r>
            <a:br>
              <a:rPr lang="en-US" dirty="0" smtClean="0"/>
            </a:br>
            <a:r>
              <a:rPr lang="en-US" sz="1800" b="0" dirty="0"/>
              <a:t>(Births to Women Age 15-19 Per 1,000 Female Population Age 15-19;</a:t>
            </a:r>
            <a:br>
              <a:rPr lang="en-US" sz="1800" b="0" dirty="0"/>
            </a:br>
            <a:r>
              <a:rPr lang="en-US" sz="1800" b="0" dirty="0" smtClean="0"/>
              <a:t>Cass County by </a:t>
            </a:r>
            <a:r>
              <a:rPr lang="en-US" sz="1800" b="0" dirty="0"/>
              <a:t>Race/Ethnicity, </a:t>
            </a:r>
            <a:r>
              <a:rPr lang="en-US" sz="1800" b="0" dirty="0" smtClean="0">
                <a:solidFill>
                  <a:schemeClr val="tx1"/>
                </a:solidFill>
              </a:rPr>
              <a:t>2006-2012</a:t>
            </a:r>
            <a:r>
              <a:rPr lang="en-US" sz="1800" b="0" dirty="0" smtClean="0"/>
              <a:t>)</a:t>
            </a:r>
            <a:endParaRPr lang="en-US" sz="1800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Sources: </a:t>
            </a:r>
            <a:r>
              <a:rPr lang="en-US" dirty="0"/>
              <a:t>	●	Centers for Disease Control and Prevention, National Vital Statistics </a:t>
            </a:r>
            <a:r>
              <a:rPr lang="en-US" dirty="0" smtClean="0"/>
              <a:t>System.  </a:t>
            </a:r>
            <a:r>
              <a:rPr lang="en-US" dirty="0"/>
              <a:t>Accessed using CDC WONDER.</a:t>
            </a:r>
          </a:p>
          <a:p>
            <a:r>
              <a:rPr lang="en-US" dirty="0" smtClean="0"/>
              <a:t>	●	Retrieved April 2016 from Community Commons at http://www.chna.org.</a:t>
            </a:r>
          </a:p>
          <a:p>
            <a:r>
              <a:rPr lang="en-US" dirty="0" smtClean="0"/>
              <a:t>Notes:	●	This indicator reports the rate of total births to women under the age of 15-19 per 1,000 female population age 15-19.  This indicator is relevant because in many </a:t>
            </a:r>
          </a:p>
          <a:p>
            <a:r>
              <a:rPr lang="en-US" dirty="0" smtClean="0"/>
              <a:t>		cases, teen parents have unique social, economic, and health support services.  Additionally, high rates of teen pregnancy may indicate the prevalence of unsafe</a:t>
            </a:r>
          </a:p>
          <a:p>
            <a:r>
              <a:rPr lang="en-US" dirty="0" smtClean="0"/>
              <a:t>		</a:t>
            </a:r>
            <a:r>
              <a:rPr lang="en-US" dirty="0"/>
              <a:t>sex practices</a:t>
            </a:r>
            <a:r>
              <a:rPr lang="en-US" dirty="0" smtClean="0"/>
              <a:t>.</a:t>
            </a:r>
          </a:p>
        </p:txBody>
      </p:sp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802688900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130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Access to Healthcare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Chronic Kidney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Diabetes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Heart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Injury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Potentially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Substance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Tobacco Use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Q &amp; A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4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Leading Causes of Death</a:t>
            </a:r>
            <a:br>
              <a:rPr lang="en-US" dirty="0" smtClean="0"/>
            </a:br>
            <a:r>
              <a:rPr lang="en-US" sz="1800" b="0" dirty="0" smtClean="0"/>
              <a:t>(Cass County,</a:t>
            </a:r>
            <a:r>
              <a:rPr lang="en-US" sz="1800" b="0" dirty="0" smtClean="0">
                <a:solidFill>
                  <a:schemeClr val="tx1"/>
                </a:solidFill>
              </a:rPr>
              <a:t> 2012-2014</a:t>
            </a:r>
            <a:r>
              <a:rPr lang="en-US" sz="1800" b="0" dirty="0" smtClean="0"/>
              <a:t>)</a:t>
            </a:r>
            <a:endParaRPr lang="en-US" sz="1800" b="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Sources:	● 	CDC WONDER Online Query System.  Centers for Disease Control and Prevention, Epidemiology Program Office, Division of Public Health Surveillance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 	and Informatics. Data extracted May 2016.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Notes: 	● 	Deaths are coded using the Tenth Revision of the International Statistical Classification of Diseases and Related Health Problems (ICD-10). 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●	CLRD is chronic lower respiratory disease.</a:t>
            </a:r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531768168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7435701" y="1949951"/>
            <a:ext cx="687912" cy="461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 smtClean="0">
                <a:solidFill>
                  <a:schemeClr val="accent2"/>
                </a:solidFill>
              </a:rPr>
              <a:t>#1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727332" y="4980943"/>
            <a:ext cx="687912" cy="461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 smtClean="0">
                <a:solidFill>
                  <a:schemeClr val="accent2"/>
                </a:solidFill>
              </a:rPr>
              <a:t>#4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09870" y="5332914"/>
            <a:ext cx="327693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i="1" dirty="0" smtClean="0">
                <a:solidFill>
                  <a:schemeClr val="accent2"/>
                </a:solidFill>
              </a:rPr>
              <a:t>Stroke prevalence much higher than IN &amp; US.</a:t>
            </a:r>
          </a:p>
        </p:txBody>
      </p:sp>
    </p:spTree>
    <p:extLst>
      <p:ext uri="{BB962C8B-B14F-4D97-AF65-F5344CB8AC3E}">
        <p14:creationId xmlns:p14="http://schemas.microsoft.com/office/powerpoint/2010/main" val="391214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Prevalence of High Blood Pressure</a:t>
            </a:r>
            <a:br>
              <a:rPr lang="en-US" dirty="0" smtClean="0"/>
            </a:br>
            <a:r>
              <a:rPr lang="en-US" sz="1800" b="0" dirty="0" smtClean="0"/>
              <a:t>(Cass County, 2016)</a:t>
            </a:r>
            <a:br>
              <a:rPr lang="en-US" sz="1800" b="0" dirty="0" smtClean="0"/>
            </a:b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Healthy People 2020 Target = 26.9% or Lower</a:t>
            </a:r>
            <a:endParaRPr lang="en-US" sz="1800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Sources:	●	2016 PRC Community Health Survey, Professional Research Consultants, Inc.  [Item 147]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●	US Department of Health and Human Services.  Healthy People 2020.  December 2010.  http://www.healthypeople.gov  [Objective HDS-5.1]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Notes:	●	Asked of all respondents.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●	Income categories reflect respondent's household income as a ratio to the federal poverty level (FPL) for their household size.  “Low Income” includes households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 	with incomes up to 200% of the federal poverty level; “Mid/High Income” includes households with incomes at 200% or more of the federal poverty level.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	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6" name="Chart Placeholder 10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335243499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25258" y="5322213"/>
            <a:ext cx="4234874" cy="104900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</a:rPr>
              <a:t>91.7% of adults with multiple HBP readings are taking action to help control their levels (such as medication, diet, and/or exercise</a:t>
            </a:r>
            <a:r>
              <a:rPr lang="en-US" sz="1600" i="1" dirty="0" smtClean="0">
                <a:solidFill>
                  <a:schemeClr val="accent2"/>
                </a:solidFill>
              </a:rPr>
              <a:t>).</a:t>
            </a:r>
            <a:endParaRPr lang="en-US" sz="16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8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Placeholder 11"/>
          <p:cNvGraphicFramePr>
            <a:graphicFrameLocks noGrp="1"/>
          </p:cNvGraphicFramePr>
          <p:nvPr>
            <p:ph type="chart" sz="quarter" idx="14"/>
            <p:extLst/>
          </p:nvPr>
        </p:nvGraphicFramePr>
        <p:xfrm>
          <a:off x="6510338" y="1828800"/>
          <a:ext cx="2176462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Present One or More Cardiovascular Risks or Behaviors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Sources:	●	PRC Community Health Surveys, </a:t>
            </a:r>
            <a:r>
              <a:rPr lang="en-US" dirty="0"/>
              <a:t>Professional Research Consultants, </a:t>
            </a:r>
            <a:r>
              <a:rPr lang="en-US" dirty="0" smtClean="0"/>
              <a:t>Inc.  [Item 149]</a:t>
            </a:r>
          </a:p>
          <a:p>
            <a:r>
              <a:rPr lang="en-US" dirty="0" smtClean="0"/>
              <a:t> 	● 	2015 PRC National Health Survey, Professional Research Consultants, Inc.</a:t>
            </a:r>
          </a:p>
          <a:p>
            <a:r>
              <a:rPr lang="en-US" dirty="0" smtClean="0"/>
              <a:t>Notes:	● 	Asked of all respondents.	</a:t>
            </a:r>
          </a:p>
          <a:p>
            <a:r>
              <a:rPr lang="en-US" dirty="0" smtClean="0"/>
              <a:t>	● 	Cardiovascular risk is defined as exhibiting one or more of the following:  1) no leisure-time physical activity; 2) regular/occasional cigarette smoking; 3) hypertension; </a:t>
            </a:r>
          </a:p>
          <a:p>
            <a:r>
              <a:rPr lang="en-US" dirty="0" smtClean="0"/>
              <a:t>	 	4) high blood cholesterol; and/or 5) being overweight/obese.		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19008" y="4309280"/>
            <a:ext cx="1984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Cass County</a:t>
            </a:r>
          </a:p>
        </p:txBody>
      </p:sp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4178645442"/>
              </p:ext>
            </p:extLst>
          </p:nvPr>
        </p:nvGraphicFramePr>
        <p:xfrm>
          <a:off x="457200" y="1828800"/>
          <a:ext cx="5943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1456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Access to Healthcare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Chronic Kidney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Diabetes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Heart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Injury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Potentially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Substance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Tobacco Use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Q &amp; A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Select Injury Death Rates</a:t>
            </a:r>
            <a:br>
              <a:rPr lang="en-US" dirty="0" smtClean="0"/>
            </a:br>
            <a:r>
              <a:rPr lang="en-US" sz="1800" b="0" dirty="0" smtClean="0"/>
              <a:t>(By Cause of Death; Annual Average Deaths per 100,000 Population)</a:t>
            </a:r>
            <a:endParaRPr lang="en-US" sz="1800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Sources:	● 	CDC WONDER Online Query System.  Centers for Disease Control and Prevention, Epidemiology Program Office, Division of Public Health Surveillance and 	Informatics. </a:t>
            </a:r>
            <a:r>
              <a:rPr lang="en-US" dirty="0" smtClean="0">
                <a:solidFill>
                  <a:schemeClr val="tx1"/>
                </a:solidFill>
              </a:rPr>
              <a:t>Data extracted May 2016.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	●	US Department of Health and Human Services.  Healthy People 2020.  December 2010.  http://www.healthypeople.gov  [Objective </a:t>
            </a:r>
            <a:r>
              <a:rPr lang="en-US" dirty="0" smtClean="0">
                <a:solidFill>
                  <a:schemeClr val="tx1"/>
                </a:solidFill>
              </a:rPr>
              <a:t>IVP-13.1, IVP-23.1]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Notes: 	● 	Deaths are coded using the Tenth Revision of the International Statistical Classification of Diseases and Related Health Problems (ICD-10).  </a:t>
            </a:r>
          </a:p>
          <a:p>
            <a:r>
              <a:rPr lang="en-US" dirty="0">
                <a:solidFill>
                  <a:schemeClr val="tx1"/>
                </a:solidFill>
              </a:rPr>
              <a:t>	● 	Rates are per 100,000 population, age-adjusted to the 2000 US Standard Population.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7103" y="4667534"/>
            <a:ext cx="3534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760149874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81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Fell One or More Times in the Past Year </a:t>
            </a:r>
            <a:r>
              <a:rPr lang="en-US" dirty="0"/>
              <a:t/>
            </a:r>
            <a:br>
              <a:rPr lang="en-US" dirty="0"/>
            </a:br>
            <a:r>
              <a:rPr lang="en-US" sz="1800" b="0" dirty="0"/>
              <a:t>(Among Respondents </a:t>
            </a:r>
            <a:r>
              <a:rPr lang="en-US" sz="1800" b="0" u="sng" dirty="0"/>
              <a:t>Age 45 and Older</a:t>
            </a:r>
            <a:r>
              <a:rPr lang="en-US" sz="1800" b="0" dirty="0"/>
              <a:t>)</a:t>
            </a:r>
            <a:endParaRPr lang="en-US" dirty="0" smtClean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Sources:	●	</a:t>
            </a:r>
            <a:r>
              <a:rPr lang="en-US" dirty="0" smtClean="0"/>
              <a:t>2016 PRC Community Health Survey, </a:t>
            </a:r>
            <a:r>
              <a:rPr lang="en-US" dirty="0"/>
              <a:t>Professional Research Consultants</a:t>
            </a:r>
            <a:r>
              <a:rPr lang="en-US" dirty="0" smtClean="0">
                <a:solidFill>
                  <a:schemeClr val="tx1"/>
                </a:solidFill>
              </a:rPr>
              <a:t>, Inc.  [Items 125-126]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● 	2015 PRC National Health Survey, Professional Research Consultants, Inc.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Notes:	● 	Asked of those respondents age 45 and older.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Chart Placeholder 10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911700446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Down Arrow Callout 9"/>
          <p:cNvSpPr/>
          <p:nvPr/>
        </p:nvSpPr>
        <p:spPr>
          <a:xfrm>
            <a:off x="1671935" y="2661523"/>
            <a:ext cx="2276818" cy="819630"/>
          </a:xfrm>
          <a:prstGeom prst="downArrowCallout">
            <a:avLst>
              <a:gd name="adj1" fmla="val 11439"/>
              <a:gd name="adj2" fmla="val 11465"/>
              <a:gd name="adj3" fmla="val 9973"/>
              <a:gd name="adj4" fmla="val 83761"/>
            </a:avLst>
          </a:prstGeom>
          <a:solidFill>
            <a:srgbClr val="FFFFFF"/>
          </a:solidFill>
          <a:ln w="25400" cap="flat" cmpd="sng" algn="ctr">
            <a:solidFill>
              <a:srgbClr val="B7123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1234"/>
                </a:solidFill>
                <a:effectLst/>
                <a:uLnTx/>
                <a:uFillTx/>
                <a:latin typeface="Arial Narrow" panose="020B0606020202030204" pitchFamily="34" charset="0"/>
                <a:ea typeface="Segoe UI" pitchFamily="34" charset="0"/>
                <a:cs typeface="Arial" panose="020B0604020202020204" pitchFamily="34" charset="0"/>
              </a:rPr>
              <a:t>Of these adults, 38.4% were injured as the result of a fall.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5A85D7"/>
              </a:solidFill>
              <a:effectLst/>
              <a:uLnTx/>
              <a:uFillTx/>
              <a:latin typeface="Arial Narrow" panose="020B060602020203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7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Have a Firearm Kept in </a:t>
            </a:r>
            <a:br>
              <a:rPr lang="en-US" dirty="0"/>
            </a:br>
            <a:r>
              <a:rPr lang="en-US" dirty="0"/>
              <a:t>or Around the Home</a:t>
            </a:r>
            <a:br>
              <a:rPr lang="en-US" dirty="0"/>
            </a:b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8518" y="5398644"/>
            <a:ext cx="8229600" cy="9875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Sources:	●	2016 PRC Community Health Survey,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Professional Research Consultants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, Inc.  [Items 51, 159-160]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● 	2015 PRC National Health Survey, Professional Research Consultants, Inc.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Notes:	● 	Asked of all respondents.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● 	In this case, firearms include pistols, shotguns, rifles, and other types of guns; this does not include starter pistols, BB guns, or guns that cannot fire.</a:t>
            </a:r>
          </a:p>
        </p:txBody>
      </p:sp>
      <p:graphicFrame>
        <p:nvGraphicFramePr>
          <p:cNvPr id="10" name="Chart Placeholder 10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577665185"/>
              </p:ext>
            </p:extLst>
          </p:nvPr>
        </p:nvGraphicFramePr>
        <p:xfrm>
          <a:off x="457200" y="1828800"/>
          <a:ext cx="5943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Down Arrow Callout 8"/>
          <p:cNvSpPr/>
          <p:nvPr/>
        </p:nvSpPr>
        <p:spPr>
          <a:xfrm>
            <a:off x="1291771" y="1704970"/>
            <a:ext cx="1923780" cy="1290637"/>
          </a:xfrm>
          <a:prstGeom prst="downArrowCallout">
            <a:avLst>
              <a:gd name="adj1" fmla="val 12298"/>
              <a:gd name="adj2" fmla="val 11095"/>
              <a:gd name="adj3" fmla="val 13273"/>
              <a:gd name="adj4" fmla="val 77820"/>
            </a:avLst>
          </a:prstGeom>
          <a:solidFill>
            <a:schemeClr val="bg1"/>
          </a:solidFill>
          <a:ln w="25400" cap="flat" cmpd="sng" algn="ctr">
            <a:solidFill>
              <a:srgbClr val="B7123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1234"/>
                </a:solidFill>
                <a:effectLst/>
                <a:uLnTx/>
                <a:uFillTx/>
                <a:latin typeface="Arial Narrow" panose="020B0606020202030204" pitchFamily="34" charset="0"/>
                <a:ea typeface="Segoe UI" pitchFamily="34" charset="0"/>
                <a:cs typeface="Arial" panose="020B0604020202020204" pitchFamily="34" charset="0"/>
              </a:rPr>
              <a:t>Households With Children:  53.0%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A85D7"/>
                </a:solidFill>
                <a:effectLst/>
                <a:uLnTx/>
                <a:uFillTx/>
                <a:latin typeface="Arial Narrow" panose="020B0606020202030204" pitchFamily="34" charset="0"/>
                <a:ea typeface="Segoe UI" pitchFamily="34" charset="0"/>
                <a:cs typeface="Arial" panose="020B0604020202020204" pitchFamily="34" charset="0"/>
              </a:rPr>
              <a:t>(vs. 31.0% nationwide)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5A85D7"/>
              </a:solidFill>
              <a:effectLst/>
              <a:uLnTx/>
              <a:uFillTx/>
              <a:latin typeface="Arial Narrow" panose="020B060602020203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Chart Placeholder 11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2932588289"/>
              </p:ext>
            </p:extLst>
          </p:nvPr>
        </p:nvGraphicFramePr>
        <p:xfrm>
          <a:off x="6542655" y="1914751"/>
          <a:ext cx="2176462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829731" y="5547429"/>
            <a:ext cx="3773942" cy="68998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i="1" dirty="0" smtClean="0">
                <a:solidFill>
                  <a:schemeClr val="accent2"/>
                </a:solidFill>
              </a:rPr>
              <a:t>Firearm-related </a:t>
            </a:r>
            <a:r>
              <a:rPr lang="en-US" sz="1600" i="1" u="sng" dirty="0" smtClean="0">
                <a:solidFill>
                  <a:schemeClr val="accent2"/>
                </a:solidFill>
              </a:rPr>
              <a:t>mortality</a:t>
            </a:r>
            <a:r>
              <a:rPr lang="en-US" sz="1600" i="1" dirty="0" smtClean="0">
                <a:solidFill>
                  <a:schemeClr val="accent2"/>
                </a:solidFill>
              </a:rPr>
              <a:t> is significantly lower than state and nation. </a:t>
            </a:r>
            <a:endParaRPr lang="en-US" sz="1600" i="1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19008" y="4309280"/>
            <a:ext cx="1984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Cass County</a:t>
            </a:r>
          </a:p>
        </p:txBody>
      </p:sp>
    </p:spTree>
    <p:extLst>
      <p:ext uri="{BB962C8B-B14F-4D97-AF65-F5344CB8AC3E}">
        <p14:creationId xmlns:p14="http://schemas.microsoft.com/office/powerpoint/2010/main" val="132018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28600" indent="0" algn="l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dirty="0" smtClean="0">
                <a:ln w="3175">
                  <a:noFill/>
                </a:ln>
                <a:solidFill>
                  <a:schemeClr val="accent4">
                    <a:lumMod val="50000"/>
                  </a:schemeClr>
                </a:solidFill>
              </a:rPr>
              <a:t>Presentation</a:t>
            </a:r>
          </a:p>
          <a:p>
            <a:pPr marL="514350" indent="-285750" algn="l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0" dirty="0" smtClean="0">
                <a:ln w="3175">
                  <a:noFill/>
                </a:ln>
                <a:solidFill>
                  <a:sysClr val="windowText" lastClr="000000"/>
                </a:solidFill>
              </a:rPr>
              <a:t>Represents just a fraction of the data collected through this assessment.</a:t>
            </a:r>
          </a:p>
          <a:p>
            <a:pPr marL="514350" indent="-285750" algn="l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0" dirty="0" smtClean="0">
                <a:ln w="3175">
                  <a:noFill/>
                </a:ln>
                <a:solidFill>
                  <a:sysClr val="windowText" lastClr="000000"/>
                </a:solidFill>
              </a:rPr>
              <a:t>Primarily focuses on areas of need ("Areas of Opportunity"); however, there were many positive findings for the area as well.</a:t>
            </a:r>
          </a:p>
          <a:p>
            <a:pPr marL="514350" indent="-285750" algn="l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0" dirty="0" smtClean="0">
                <a:ln w="3175">
                  <a:noFill/>
                </a:ln>
                <a:solidFill>
                  <a:sysClr val="windowText" lastClr="000000"/>
                </a:solidFill>
              </a:rPr>
              <a:t>Will allow for Q&amp;A at the end.</a:t>
            </a:r>
          </a:p>
          <a:p>
            <a:pPr marL="228600" indent="0" algn="l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dirty="0" smtClean="0">
                <a:ln w="3175">
                  <a:noFill/>
                </a:ln>
                <a:solidFill>
                  <a:schemeClr val="accent4">
                    <a:lumMod val="50000"/>
                  </a:schemeClr>
                </a:solidFill>
              </a:rPr>
              <a:t>Prioritization</a:t>
            </a:r>
          </a:p>
          <a:p>
            <a:pPr marL="514350" indent="-285750" algn="l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0" dirty="0" smtClean="0">
                <a:ln w="3175">
                  <a:noFill/>
                </a:ln>
                <a:solidFill>
                  <a:sysClr val="windowText" lastClr="000000"/>
                </a:solidFill>
              </a:rPr>
              <a:t>Following the data presentation, you will be asked to rank health issues along various criteria to inform the prioritization process.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</a:t>
            </a:r>
            <a:r>
              <a:rPr lang="en-US" dirty="0" smtClean="0"/>
              <a:t>Activities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817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Access to Healthcare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Chronic Kidney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Diabetes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Heart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Injury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Potentially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Substance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Tobacco Use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Q &amp; A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1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57200" y="901758"/>
            <a:ext cx="8229600" cy="1113739"/>
          </a:xfrm>
        </p:spPr>
        <p:txBody>
          <a:bodyPr/>
          <a:lstStyle/>
          <a:p>
            <a:r>
              <a:rPr lang="en-US" dirty="0" smtClean="0"/>
              <a:t>Experience “Fair” or “Poor” Mental Health</a:t>
            </a:r>
            <a:br>
              <a:rPr lang="en-US" dirty="0" smtClean="0"/>
            </a:br>
            <a:r>
              <a:rPr lang="en-US" sz="1800" b="0" dirty="0" smtClean="0"/>
              <a:t>(Cass County, 2016)</a:t>
            </a:r>
            <a:endParaRPr lang="en-US" sz="1800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7200" y="5580347"/>
            <a:ext cx="8229600" cy="987552"/>
          </a:xfrm>
        </p:spPr>
        <p:txBody>
          <a:bodyPr/>
          <a:lstStyle/>
          <a:p>
            <a:r>
              <a:rPr lang="en-US" dirty="0" smtClean="0"/>
              <a:t>Sources:	●	2016 PRC Community Health Survey, Professional Research Consultants, Inc.  [Item 116]</a:t>
            </a:r>
          </a:p>
          <a:p>
            <a:r>
              <a:rPr lang="en-US" dirty="0" smtClean="0"/>
              <a:t>Notes:	●	Asked of all respondents.</a:t>
            </a:r>
          </a:p>
          <a:p>
            <a:r>
              <a:rPr lang="en-US" dirty="0" smtClean="0"/>
              <a:t>	●	Income categories reflect respondent's household income as a ratio to the federal poverty level (FPL) for their household size.  “Low Income” includes households </a:t>
            </a:r>
          </a:p>
          <a:p>
            <a:r>
              <a:rPr lang="en-US" dirty="0" smtClean="0"/>
              <a:t>	 	with incomes up to 200% of the federal poverty level; “Mid/High Income” includes households with incomes at 200% or more of the federal poverty level. </a:t>
            </a:r>
          </a:p>
          <a:p>
            <a:r>
              <a:rPr lang="en-US" dirty="0" smtClean="0"/>
              <a:t>		</a:t>
            </a:r>
          </a:p>
          <a:p>
            <a:endParaRPr lang="en-US" dirty="0"/>
          </a:p>
        </p:txBody>
      </p:sp>
      <p:graphicFrame>
        <p:nvGraphicFramePr>
          <p:cNvPr id="9" name="Chart Placeholder 10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328167238"/>
              </p:ext>
            </p:extLst>
          </p:nvPr>
        </p:nvGraphicFramePr>
        <p:xfrm>
          <a:off x="457200" y="2111433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6191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Would you say that in general your mental health is:  Excellent, Very Good, Good, Fair or Poor?</a:t>
            </a:r>
          </a:p>
        </p:txBody>
      </p:sp>
    </p:spTree>
    <p:extLst>
      <p:ext uri="{BB962C8B-B14F-4D97-AF65-F5344CB8AC3E}">
        <p14:creationId xmlns:p14="http://schemas.microsoft.com/office/powerpoint/2010/main" val="88129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Have Experienced </a:t>
            </a:r>
            <a:r>
              <a:rPr lang="en-US" dirty="0" smtClean="0">
                <a:solidFill>
                  <a:schemeClr val="tx1"/>
                </a:solidFill>
              </a:rPr>
              <a:t>Symptoms</a:t>
            </a:r>
            <a:r>
              <a:rPr lang="en-US" dirty="0" smtClean="0"/>
              <a:t> of Chronic Depression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Sources:	●	PRC Community Health Surveys,  Professional Research Consultants, Inc.  [Item 117]</a:t>
            </a:r>
          </a:p>
          <a:p>
            <a:r>
              <a:rPr lang="en-US" dirty="0" smtClean="0"/>
              <a:t> 	● 	2015 PRC National Health Survey, Professional Research Consultants, Inc.</a:t>
            </a:r>
          </a:p>
          <a:p>
            <a:r>
              <a:rPr lang="en-US" dirty="0" smtClean="0"/>
              <a:t>Notes:	● 	Asked of all respondents.	</a:t>
            </a:r>
          </a:p>
          <a:p>
            <a:r>
              <a:rPr lang="en-US" dirty="0" smtClean="0"/>
              <a:t>	● 	Chronic depression includes periods of two or more years during which the respondent felt depressed or sad on most days, even if (s)he felt okay sometimes.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19008" y="2057400"/>
            <a:ext cx="1984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Cass County</a:t>
            </a:r>
          </a:p>
        </p:txBody>
      </p:sp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3"/>
            <p:extLst/>
          </p:nvPr>
        </p:nvGraphicFramePr>
        <p:xfrm>
          <a:off x="457200" y="1828800"/>
          <a:ext cx="5943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Placeholder 11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725517039"/>
              </p:ext>
            </p:extLst>
          </p:nvPr>
        </p:nvGraphicFramePr>
        <p:xfrm>
          <a:off x="6510338" y="1828800"/>
          <a:ext cx="2176462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1504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Mental Health Treatment</a:t>
            </a:r>
            <a:endParaRPr lang="en-US" sz="1800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Sources:	●	</a:t>
            </a:r>
            <a:r>
              <a:rPr lang="en-US" dirty="0" smtClean="0"/>
              <a:t>2016 PRC Community Health Survey, </a:t>
            </a:r>
            <a:r>
              <a:rPr lang="en-US" dirty="0"/>
              <a:t>Professional Research Consultants, Inc.  [</a:t>
            </a:r>
            <a:r>
              <a:rPr lang="en-US" dirty="0" smtClean="0"/>
              <a:t>Items 120-121]</a:t>
            </a:r>
            <a:endParaRPr lang="en-US" dirty="0"/>
          </a:p>
          <a:p>
            <a:r>
              <a:rPr lang="en-US" dirty="0"/>
              <a:t>	● 	2015 PRC National Health Survey, Professional Research Consultants, Inc.</a:t>
            </a:r>
          </a:p>
          <a:p>
            <a:r>
              <a:rPr lang="en-US" dirty="0"/>
              <a:t>Notes:	● 	Reflects </a:t>
            </a:r>
            <a:r>
              <a:rPr lang="en-US" dirty="0" smtClean="0"/>
              <a:t>the total sample of respondents.</a:t>
            </a:r>
            <a:endParaRPr lang="en-US" dirty="0"/>
          </a:p>
          <a:p>
            <a:endParaRPr lang="en-US" dirty="0" smtClean="0"/>
          </a:p>
        </p:txBody>
      </p:sp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115626254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45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69" y="5033393"/>
            <a:ext cx="2438611" cy="148755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Perceptions of Mental Health </a:t>
            </a:r>
            <a:br>
              <a:rPr lang="en-US" dirty="0" smtClean="0"/>
            </a:br>
            <a:r>
              <a:rPr lang="en-US" dirty="0" smtClean="0"/>
              <a:t>as a Problem in the Community</a:t>
            </a:r>
            <a:br>
              <a:rPr lang="en-US" dirty="0" smtClean="0"/>
            </a:br>
            <a:r>
              <a:rPr lang="en-US" sz="1800" b="0" dirty="0" smtClean="0">
                <a:latin typeface="Arial" panose="020B0604020202020204" pitchFamily="34" charset="0"/>
              </a:rPr>
              <a:t>(Key Informants, 2016)</a:t>
            </a:r>
            <a:endParaRPr lang="en-US" sz="1800" b="0" dirty="0">
              <a:latin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Sources:	</a:t>
            </a:r>
            <a:r>
              <a:rPr lang="en-US" dirty="0" smtClean="0">
                <a:sym typeface="Symbol"/>
              </a:rPr>
              <a:t>●	</a:t>
            </a:r>
            <a:r>
              <a:rPr lang="en-US" dirty="0" smtClean="0"/>
              <a:t>PRC Online Key Informant Survey, Professional Research Consultants, Inc. </a:t>
            </a:r>
          </a:p>
          <a:p>
            <a:r>
              <a:rPr lang="en-US" dirty="0" smtClean="0"/>
              <a:t>Notes:	</a:t>
            </a:r>
            <a:r>
              <a:rPr lang="en-US" dirty="0" smtClean="0">
                <a:sym typeface="Symbol"/>
              </a:rPr>
              <a:t>●	</a:t>
            </a:r>
            <a:r>
              <a:rPr lang="en-US" dirty="0" smtClean="0"/>
              <a:t>Asked of all respondents.</a:t>
            </a:r>
            <a:endParaRPr lang="en-US" dirty="0"/>
          </a:p>
        </p:txBody>
      </p:sp>
      <p:graphicFrame>
        <p:nvGraphicFramePr>
          <p:cNvPr id="9" name="Chart Placeholder 15"/>
          <p:cNvGraphicFramePr>
            <a:graphicFrameLocks noGrp="1"/>
          </p:cNvGraphicFramePr>
          <p:nvPr>
            <p:ph type="chart" sz="quarter" idx="13"/>
            <p:extLst/>
          </p:nvPr>
        </p:nvGraphicFramePr>
        <p:xfrm>
          <a:off x="457200" y="2625725"/>
          <a:ext cx="8229600" cy="160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5158385"/>
            <a:ext cx="3751006" cy="123757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ctr" anchorCtr="0">
            <a:normAutofit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7193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Top Reasons for "Major Problem" Responses: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7193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Access to Care/Services 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7193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Disease Management  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7193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Access to Providers 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7193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Denial/Stigma  </a:t>
            </a:r>
          </a:p>
        </p:txBody>
      </p:sp>
      <p:sp>
        <p:nvSpPr>
          <p:cNvPr id="7" name="10-Point Star 6"/>
          <p:cNvSpPr/>
          <p:nvPr/>
        </p:nvSpPr>
        <p:spPr>
          <a:xfrm>
            <a:off x="457200" y="725673"/>
            <a:ext cx="1247775" cy="1247775"/>
          </a:xfrm>
          <a:prstGeom prst="star10">
            <a:avLst>
              <a:gd name="adj" fmla="val 39479"/>
              <a:gd name="hf" fmla="val 105146"/>
            </a:avLst>
          </a:prstGeom>
          <a:solidFill>
            <a:schemeClr val="accent5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Ranked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#5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among key informants</a:t>
            </a:r>
          </a:p>
        </p:txBody>
      </p:sp>
    </p:spTree>
    <p:extLst>
      <p:ext uri="{BB962C8B-B14F-4D97-AF65-F5344CB8AC3E}">
        <p14:creationId xmlns:p14="http://schemas.microsoft.com/office/powerpoint/2010/main" val="34499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Access to Healthcare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Chronic Kidney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Diabetes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Heart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Injury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Potentially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Substance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Tobacco Use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Q &amp; A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6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Sources:	</a:t>
            </a:r>
            <a:r>
              <a:rPr lang="en-US" dirty="0" smtClean="0">
                <a:sym typeface="Symbol"/>
              </a:rPr>
              <a:t>●	</a:t>
            </a:r>
            <a:r>
              <a:rPr lang="en-US" dirty="0" smtClean="0"/>
              <a:t>PRC Community Health Surveys, </a:t>
            </a:r>
            <a:r>
              <a:rPr lang="en-US" dirty="0"/>
              <a:t>Professional Research Consultants</a:t>
            </a:r>
            <a:r>
              <a:rPr lang="en-US" dirty="0" smtClean="0">
                <a:sym typeface="Symbol"/>
              </a:rPr>
              <a:t>, Inc.  [Items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176-177]</a:t>
            </a:r>
          </a:p>
          <a:p>
            <a:r>
              <a:rPr lang="en-US" dirty="0" smtClean="0">
                <a:sym typeface="Symbol"/>
              </a:rPr>
              <a:t>	●	2015 PRC National Health Survey</a:t>
            </a:r>
            <a:r>
              <a:rPr lang="en-US" dirty="0" smtClean="0"/>
              <a:t>, Professional Research Consultants, Inc.</a:t>
            </a:r>
          </a:p>
          <a:p>
            <a:r>
              <a:rPr lang="en-US" dirty="0" smtClean="0"/>
              <a:t>	●  	Behavioral Risk Factor Surveillance System Survey Data.  Atlanta, Georgia.  United States Department of Health and Human Services, Centers for Disease Control </a:t>
            </a:r>
          </a:p>
          <a:p>
            <a:r>
              <a:rPr lang="en-US" dirty="0" smtClean="0"/>
              <a:t>	 	and Prevention (CDC): 2014 Indiana data.</a:t>
            </a:r>
          </a:p>
          <a:p>
            <a:r>
              <a:rPr lang="en-US" dirty="0" smtClean="0"/>
              <a:t>Notes:	</a:t>
            </a:r>
            <a:r>
              <a:rPr lang="en-US" dirty="0" smtClean="0">
                <a:sym typeface="Symbol"/>
              </a:rPr>
              <a:t>●	Based on reported heights and weights, a</a:t>
            </a:r>
            <a:r>
              <a:rPr lang="en-US" dirty="0" smtClean="0"/>
              <a:t>sked of all respondents.</a:t>
            </a:r>
          </a:p>
          <a:p>
            <a:r>
              <a:rPr lang="en-US" dirty="0" smtClean="0"/>
              <a:t>	</a:t>
            </a:r>
            <a:r>
              <a:rPr lang="en-US" dirty="0" smtClean="0">
                <a:sym typeface="Symbol"/>
              </a:rPr>
              <a:t>●	The definition of overweight is having a body mass index (BMI), a ratio of weight to height (kilograms divided by meters squared), greater than or equal to 25.0,</a:t>
            </a:r>
          </a:p>
          <a:p>
            <a:r>
              <a:rPr lang="en-US" dirty="0" smtClean="0">
                <a:sym typeface="Symbol"/>
              </a:rPr>
              <a:t>	 	regardless of gender.  The definition for obesity is a BMI greater than or equal to 30.0.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13" name="Chart Placeholder 10"/>
          <p:cNvGraphicFramePr>
            <a:graphicFrameLocks noGrp="1"/>
          </p:cNvGraphicFramePr>
          <p:nvPr>
            <p:ph type="chart" sz="quarter" idx="20"/>
            <p:extLst>
              <p:ext uri="{D42A27DB-BD31-4B8C-83A1-F6EECF244321}">
                <p14:modId xmlns:p14="http://schemas.microsoft.com/office/powerpoint/2010/main" val="418171692"/>
              </p:ext>
            </p:extLst>
          </p:nvPr>
        </p:nvGraphicFramePr>
        <p:xfrm>
          <a:off x="457200" y="1992313"/>
          <a:ext cx="4040188" cy="318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4"/>
          <p:cNvSpPr>
            <a:spLocks noGrp="1"/>
          </p:cNvSpPr>
          <p:nvPr>
            <p:ph type="body" sz="quarter" idx="18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Prevalence of Total Overweight</a:t>
            </a:r>
            <a:br>
              <a:rPr lang="en-US" dirty="0" smtClean="0"/>
            </a:br>
            <a:r>
              <a:rPr lang="en-US" sz="1800" b="0" dirty="0" smtClean="0"/>
              <a:t>(Percent of Adults With a Body Mass Index of 25.0 or Higher)</a:t>
            </a:r>
            <a:endParaRPr lang="en-US" sz="1800" b="0" dirty="0"/>
          </a:p>
        </p:txBody>
      </p:sp>
      <p:graphicFrame>
        <p:nvGraphicFramePr>
          <p:cNvPr id="16" name="Chart Placeholder 10"/>
          <p:cNvGraphicFramePr>
            <a:graphicFrameLocks noGrp="1"/>
          </p:cNvGraphicFramePr>
          <p:nvPr>
            <p:ph type="chart" sz="quarter" idx="21"/>
            <p:extLst>
              <p:ext uri="{D42A27DB-BD31-4B8C-83A1-F6EECF244321}">
                <p14:modId xmlns:p14="http://schemas.microsoft.com/office/powerpoint/2010/main" val="3084023400"/>
              </p:ext>
            </p:extLst>
          </p:nvPr>
        </p:nvGraphicFramePr>
        <p:xfrm>
          <a:off x="4646613" y="1992313"/>
          <a:ext cx="4040187" cy="318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itle 4"/>
          <p:cNvSpPr>
            <a:spLocks noGrp="1"/>
          </p:cNvSpPr>
          <p:nvPr>
            <p:ph type="body" sz="quarter" idx="19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Prevalence of Obesity</a:t>
            </a:r>
            <a:br>
              <a:rPr lang="en-US" dirty="0" smtClean="0"/>
            </a:br>
            <a:r>
              <a:rPr lang="en-US" sz="1600" b="0" dirty="0" smtClean="0"/>
              <a:t>(Percent of Adults With a Body Mass Index of 30.0 or Higher)</a:t>
            </a:r>
            <a:br>
              <a:rPr lang="en-US" sz="1600" b="0" dirty="0" smtClean="0"/>
            </a:b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Healthy People 2020 Target = 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30.5% or Lower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34551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Prevalence of Obesity</a:t>
            </a:r>
            <a:br>
              <a:rPr lang="en-US" dirty="0" smtClean="0"/>
            </a:br>
            <a:r>
              <a:rPr lang="en-US" sz="1800" b="0" dirty="0">
                <a:latin typeface="+mj-lt"/>
              </a:rPr>
              <a:t>(Percent of Adults With a BMI of 30.0 or Higher; </a:t>
            </a:r>
            <a:r>
              <a:rPr lang="en-US" sz="1800" b="0" dirty="0" smtClean="0">
                <a:latin typeface="+mj-lt"/>
              </a:rPr>
              <a:t>Cass County, 2016)</a:t>
            </a:r>
            <a:br>
              <a:rPr lang="en-US" sz="1800" b="0" dirty="0" smtClean="0">
                <a:latin typeface="+mj-lt"/>
              </a:rPr>
            </a:b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Healthy People 2020 Target = 30.5% or Lower</a:t>
            </a:r>
            <a:endParaRPr lang="en-US" sz="1800" b="0" dirty="0">
              <a:latin typeface="Arial Narrow" panose="020B060602020203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Sources:	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●	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2016 PRC Community Health Survey, Professional Research Consultants, Inc.  [Item 176]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●	US Department of Health and Human Services.  Healthy People 2020.  December 2010.  http://www.healthypeople.gov  [Objective NWS-9]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Notes:	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●	Based on reported heights and weights, 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sked of all respondents.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●	Income categories reflect respondent's household income as a ratio to the federal poverty level (FPL) for their household size.  “Low Income” includes households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 	with incomes up to 200% of the federal poverty level; “Mid/High Income” includes households with incomes at 200% or more of the federal poverty level.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●	The definition of obesity is having a body mass index (BMI), a ratio of weight to height (kilograms divided by meters squared), greater than or equal to 30.0,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	 	regardless of gender.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9" name="Chart Placeholder 10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631108170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64062" y="5490509"/>
            <a:ext cx="4122738" cy="79475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i="1" dirty="0" smtClean="0">
                <a:solidFill>
                  <a:schemeClr val="accent2"/>
                </a:solidFill>
              </a:rPr>
              <a:t>The prevalence of obesity has significantly increased since 2013 (31.4%). </a:t>
            </a:r>
            <a:endParaRPr lang="en-US" sz="16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9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Child Obesity Prevalence</a:t>
            </a:r>
            <a:br>
              <a:rPr lang="en-US" dirty="0" smtClean="0"/>
            </a:br>
            <a:r>
              <a:rPr lang="en-US" sz="1800" b="0" dirty="0" smtClean="0"/>
              <a:t>(Children Age 5-17 Who Are Obese; BMI in the 95</a:t>
            </a:r>
            <a:r>
              <a:rPr lang="en-US" sz="1800" b="0" baseline="30000" dirty="0" smtClean="0"/>
              <a:t>th</a:t>
            </a:r>
            <a:r>
              <a:rPr lang="en-US" sz="1800" b="0" dirty="0" smtClean="0"/>
              <a:t> Percentile or Higher)</a:t>
            </a:r>
            <a:br>
              <a:rPr lang="en-US" sz="1800" b="0" dirty="0" smtClean="0"/>
            </a:b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Healthy People 2020 Target =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14.5% 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or Lower</a:t>
            </a:r>
            <a:endParaRPr lang="en-US" sz="1600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Sources:	●	</a:t>
            </a:r>
            <a:r>
              <a:rPr lang="en-US" dirty="0" smtClean="0"/>
              <a:t>PRC Community Health Surveys, </a:t>
            </a:r>
            <a:r>
              <a:rPr lang="en-US" dirty="0"/>
              <a:t>Professional Research Consultants</a:t>
            </a:r>
            <a:r>
              <a:rPr lang="en-US" dirty="0" smtClean="0">
                <a:solidFill>
                  <a:schemeClr val="tx1"/>
                </a:solidFill>
              </a:rPr>
              <a:t>, Inc.  [Item 180]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●	2015 PRC National Health Survey, Professional Research Consultants, Inc.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●	US Department of Health and Human Services.  Healthy People 2020.  December 2010.  http://www.healthypeople.gov  [Objective NWS-10.4]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Notes:	● 	Asked of all respondents with children age 5-17 at home.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● 	Obesity among children is determined by children’s Body Mass Index status equal to or above the 95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percentile of US growth charts by gender and age.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●	*Interpret with caution as sample size is small (&lt;50).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19008" y="2057400"/>
            <a:ext cx="1984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Cass County</a:t>
            </a:r>
          </a:p>
        </p:txBody>
      </p:sp>
      <p:graphicFrame>
        <p:nvGraphicFramePr>
          <p:cNvPr id="16" name="Chart Placeholder 10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000024769"/>
              </p:ext>
            </p:extLst>
          </p:nvPr>
        </p:nvGraphicFramePr>
        <p:xfrm>
          <a:off x="457200" y="1828800"/>
          <a:ext cx="5943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Placeholder 11"/>
          <p:cNvGraphicFramePr>
            <a:graphicFrameLocks noGrp="1"/>
          </p:cNvGraphicFramePr>
          <p:nvPr>
            <p:ph type="chart" sz="quarter" idx="14"/>
            <p:extLst/>
          </p:nvPr>
        </p:nvGraphicFramePr>
        <p:xfrm>
          <a:off x="6510338" y="1828800"/>
          <a:ext cx="2176462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7620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Placeholder 10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799454231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Had Seven or More </a:t>
            </a:r>
            <a:br>
              <a:rPr lang="en-US" dirty="0"/>
            </a:br>
            <a:r>
              <a:rPr lang="en-US" dirty="0"/>
              <a:t>Sugar-Sweetened Beverages in </a:t>
            </a:r>
            <a:r>
              <a:rPr lang="en-US" dirty="0" smtClean="0"/>
              <a:t>the Past Week</a:t>
            </a:r>
            <a:br>
              <a:rPr lang="en-US" dirty="0" smtClean="0"/>
            </a:br>
            <a:r>
              <a:rPr lang="en-US" sz="1800" b="0" dirty="0" smtClean="0"/>
              <a:t>(Cass County, 2016)</a:t>
            </a:r>
            <a:endParaRPr lang="en-US" sz="1800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Sources:	●	2016 PRC Community Health Survey, Professional Research Consultants, Inc.  [Item 212]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Notes:	●	Asked of all respondents.</a:t>
            </a:r>
          </a:p>
          <a:p>
            <a:r>
              <a:rPr lang="en-US" dirty="0"/>
              <a:t>	●	Income categories reflect respondent's household income as a ratio to the federal poverty level (FPL) for their household size.  </a:t>
            </a:r>
            <a:r>
              <a:rPr lang="en-US" dirty="0" smtClean="0"/>
              <a:t>“Low </a:t>
            </a:r>
            <a:r>
              <a:rPr lang="en-US" dirty="0"/>
              <a:t>Income” includes households </a:t>
            </a:r>
            <a:r>
              <a:rPr lang="en-US" dirty="0" smtClean="0"/>
              <a:t>	with defined poverty status up to incomes </a:t>
            </a:r>
            <a:r>
              <a:rPr lang="en-US" dirty="0"/>
              <a:t>just above the FPL, earning up to twice the poverty threshold</a:t>
            </a:r>
            <a:r>
              <a:rPr lang="en-US" dirty="0" smtClean="0"/>
              <a:t>;</a:t>
            </a:r>
            <a:r>
              <a:rPr lang="en-US" dirty="0"/>
              <a:t>	“Mid/High Income” includes households with incomes at </a:t>
            </a:r>
            <a:r>
              <a:rPr lang="en-US" dirty="0" smtClean="0"/>
              <a:t>	200</a:t>
            </a:r>
            <a:r>
              <a:rPr lang="en-US" dirty="0"/>
              <a:t>% or more of the federal poverty level. </a:t>
            </a:r>
          </a:p>
        </p:txBody>
      </p:sp>
    </p:spTree>
    <p:extLst>
      <p:ext uri="{BB962C8B-B14F-4D97-AF65-F5344CB8AC3E}">
        <p14:creationId xmlns:p14="http://schemas.microsoft.com/office/powerpoint/2010/main" val="260181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Access to Healthcare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Chronic Kidney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Diabetes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Heart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Injury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Potentially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Substance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Tobacco Use</a:t>
            </a: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Q &amp; A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13 Areas of Opportunity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53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 Leisure-Time Physical Activity in the Past Month</a:t>
            </a:r>
            <a:br>
              <a:rPr lang="en-US" dirty="0" smtClean="0"/>
            </a:br>
            <a:r>
              <a:rPr lang="en-US" sz="1800" b="0" dirty="0" smtClean="0"/>
              <a:t>(Cass County, 2016)</a:t>
            </a:r>
            <a:br>
              <a:rPr lang="en-US" sz="1800" b="0" dirty="0" smtClean="0"/>
            </a:b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Healthy People 2020 Target = 32.6% or Lower</a:t>
            </a:r>
            <a:endParaRPr lang="en-US" sz="1800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Sources:	●	2016 PRC Community Health Survey, Professional Research Consultants, Inc.  [Item 106]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	●	US Department of Health and Human Services.  Healthy People 2020.  December 2010.  http://www.healthypeople.gov  [Objective PA-1]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Notes:	●	Asked of all respondents.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	●	Income categories reflect respondent's household income as a ratio to the federal poverty level (FPL) for their household size.  “Low Income” includes households 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	 	with incomes up to 200% of the federal poverty level; “Mid/High Income” includes households with incomes at 200% or more of the federal poverty level. </a:t>
            </a:r>
          </a:p>
          <a:p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9" name="Chart Placeholder 10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317415833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24275" y="5367919"/>
            <a:ext cx="4962525" cy="51853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i="1" dirty="0" smtClean="0">
                <a:solidFill>
                  <a:schemeClr val="accent2"/>
                </a:solidFill>
              </a:rPr>
              <a:t>Significant improvement seen </a:t>
            </a:r>
            <a:r>
              <a:rPr lang="en-US" sz="1600" i="1" smtClean="0">
                <a:solidFill>
                  <a:schemeClr val="accent2"/>
                </a:solidFill>
              </a:rPr>
              <a:t>since 2013. </a:t>
            </a:r>
            <a:endParaRPr lang="en-US" sz="16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1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Perceptions of Nutrition, Physical Activity, and Weight </a:t>
            </a:r>
            <a:br>
              <a:rPr lang="en-US" dirty="0" smtClean="0"/>
            </a:br>
            <a:r>
              <a:rPr lang="en-US" dirty="0" smtClean="0"/>
              <a:t>as a Problem in the Community</a:t>
            </a:r>
            <a:br>
              <a:rPr lang="en-US" dirty="0" smtClean="0"/>
            </a:br>
            <a:r>
              <a:rPr lang="en-US" sz="1800" b="0" dirty="0" smtClean="0">
                <a:latin typeface="Arial" panose="020B0604020202020204" pitchFamily="34" charset="0"/>
              </a:rPr>
              <a:t>(Key Informants, 2016)</a:t>
            </a:r>
            <a:endParaRPr lang="en-US" sz="1800" b="0" dirty="0">
              <a:latin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Sources:	</a:t>
            </a:r>
            <a:r>
              <a:rPr lang="en-US" dirty="0" smtClean="0">
                <a:sym typeface="Symbol"/>
              </a:rPr>
              <a:t>●	</a:t>
            </a:r>
            <a:r>
              <a:rPr lang="en-US" dirty="0" smtClean="0"/>
              <a:t>PRC Online Key Informant Survey, Professional Research Consultants, Inc. </a:t>
            </a:r>
          </a:p>
          <a:p>
            <a:r>
              <a:rPr lang="en-US" dirty="0" smtClean="0"/>
              <a:t>Notes:	</a:t>
            </a:r>
            <a:r>
              <a:rPr lang="en-US" dirty="0" smtClean="0">
                <a:sym typeface="Symbol"/>
              </a:rPr>
              <a:t>●	</a:t>
            </a:r>
            <a:r>
              <a:rPr lang="en-US" dirty="0" smtClean="0"/>
              <a:t>Asked of all respondents.</a:t>
            </a:r>
            <a:endParaRPr lang="en-US" dirty="0"/>
          </a:p>
        </p:txBody>
      </p:sp>
      <p:graphicFrame>
        <p:nvGraphicFramePr>
          <p:cNvPr id="10" name="Chart Placeholder 15"/>
          <p:cNvGraphicFramePr>
            <a:graphicFrameLocks noGrp="1"/>
          </p:cNvGraphicFramePr>
          <p:nvPr>
            <p:ph type="chart" sz="quarter" idx="13"/>
            <p:extLst/>
          </p:nvPr>
        </p:nvGraphicFramePr>
        <p:xfrm>
          <a:off x="457200" y="2625725"/>
          <a:ext cx="8229600" cy="160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5158385"/>
            <a:ext cx="3751006" cy="123757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ctr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7193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Top Reasons for "Major Problem" Responses: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7193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Obesity 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7193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Access to Healthful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A7193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Foods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7193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7193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Lifestyle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69" y="5033393"/>
            <a:ext cx="2438611" cy="1487553"/>
          </a:xfrm>
          <a:prstGeom prst="rect">
            <a:avLst/>
          </a:prstGeom>
        </p:spPr>
      </p:pic>
      <p:sp>
        <p:nvSpPr>
          <p:cNvPr id="7" name="10-Point Star 6"/>
          <p:cNvSpPr/>
          <p:nvPr/>
        </p:nvSpPr>
        <p:spPr>
          <a:xfrm>
            <a:off x="368300" y="275649"/>
            <a:ext cx="1247775" cy="1247775"/>
          </a:xfrm>
          <a:prstGeom prst="star10">
            <a:avLst>
              <a:gd name="adj" fmla="val 39479"/>
              <a:gd name="hf" fmla="val 105146"/>
            </a:avLst>
          </a:prstGeom>
          <a:solidFill>
            <a:schemeClr val="accent5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05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Ranked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#2</a:t>
            </a:r>
          </a:p>
          <a:p>
            <a:pPr algn="ctr">
              <a:lnSpc>
                <a:spcPct val="90000"/>
              </a:lnSpc>
            </a:pPr>
            <a:r>
              <a:rPr lang="en-US" sz="105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among key informants</a:t>
            </a:r>
          </a:p>
        </p:txBody>
      </p:sp>
    </p:spTree>
    <p:extLst>
      <p:ext uri="{BB962C8B-B14F-4D97-AF65-F5344CB8AC3E}">
        <p14:creationId xmlns:p14="http://schemas.microsoft.com/office/powerpoint/2010/main" val="388151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Access to Healthcare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Chronic Kidney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Diabetes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Heart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Injury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Potentially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Substance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Tobacco Use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Q &amp; A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3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Prevalence of Potentially Disabling Conditions</a:t>
            </a:r>
            <a:endParaRPr lang="en-US" sz="1800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Sources:	●	</a:t>
            </a:r>
            <a:r>
              <a:rPr lang="en-US" dirty="0" smtClean="0"/>
              <a:t>2016 PRC Community Health Survey, </a:t>
            </a:r>
            <a:r>
              <a:rPr lang="en-US" dirty="0"/>
              <a:t>Professional Research Consultants, Inc.  [</a:t>
            </a:r>
            <a:r>
              <a:rPr lang="en-US" dirty="0" smtClean="0"/>
              <a:t>Items 28, 161-162]</a:t>
            </a:r>
            <a:endParaRPr lang="en-US" dirty="0"/>
          </a:p>
          <a:p>
            <a:r>
              <a:rPr lang="en-US" dirty="0"/>
              <a:t>	● 	2015 PRC National Health Survey, Professional Research Consultants, Inc.</a:t>
            </a:r>
          </a:p>
          <a:p>
            <a:r>
              <a:rPr lang="en-US" dirty="0">
                <a:solidFill>
                  <a:schemeClr val="tx1"/>
                </a:solidFill>
              </a:rPr>
              <a:t>	●	US Department of Health and Human Services.  Healthy People 2020.  December 2010.  http://www.healthypeople.gov  [Objective AOCBC-10]</a:t>
            </a:r>
          </a:p>
          <a:p>
            <a:r>
              <a:rPr lang="en-US" dirty="0" smtClean="0"/>
              <a:t>Notes</a:t>
            </a:r>
            <a:r>
              <a:rPr lang="en-US" dirty="0"/>
              <a:t>:	● 	</a:t>
            </a:r>
            <a:r>
              <a:rPr lang="en-US" dirty="0" smtClean="0"/>
              <a:t>The sciatica indicator reflects the total sample of respondents; the arthritis and osteoporosis columns reflect adults age 50+.</a:t>
            </a:r>
            <a:endParaRPr lang="en-US" dirty="0"/>
          </a:p>
          <a:p>
            <a:endParaRPr lang="en-US" dirty="0" smtClean="0"/>
          </a:p>
        </p:txBody>
      </p:sp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961495240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743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Prevalence of Blindness/Deafness</a:t>
            </a:r>
            <a:endParaRPr lang="en-US" sz="1800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Sources:	●	</a:t>
            </a:r>
            <a:r>
              <a:rPr lang="en-US" dirty="0" smtClean="0"/>
              <a:t>2016 PRC Community Health Survey, </a:t>
            </a:r>
            <a:r>
              <a:rPr lang="en-US" dirty="0"/>
              <a:t>Professional Research Consultants, Inc.  [</a:t>
            </a:r>
            <a:r>
              <a:rPr lang="en-US" dirty="0" smtClean="0"/>
              <a:t>Items 25-26]</a:t>
            </a:r>
            <a:endParaRPr lang="en-US" dirty="0"/>
          </a:p>
          <a:p>
            <a:r>
              <a:rPr lang="en-US" dirty="0"/>
              <a:t>	● 	2015 PRC National Health Survey, Professional Research Consultants, Inc.</a:t>
            </a:r>
          </a:p>
          <a:p>
            <a:r>
              <a:rPr lang="en-US" dirty="0">
                <a:solidFill>
                  <a:schemeClr val="tx1"/>
                </a:solidFill>
              </a:rPr>
              <a:t>	● 	Behavioral Risk Factor Surveillance System Survey Data.  Atlanta, Georgia.  United States Department of Health and Human Services, Centers for Disease </a:t>
            </a:r>
            <a:r>
              <a:rPr lang="en-US" dirty="0" smtClean="0">
                <a:solidFill>
                  <a:schemeClr val="tx1"/>
                </a:solidFill>
              </a:rPr>
              <a:t>	Control and </a:t>
            </a:r>
            <a:r>
              <a:rPr lang="en-US" dirty="0">
                <a:solidFill>
                  <a:schemeClr val="tx1"/>
                </a:solidFill>
              </a:rPr>
              <a:t>Prevention (CDC): </a:t>
            </a:r>
            <a:r>
              <a:rPr lang="en-US" dirty="0" smtClean="0">
                <a:solidFill>
                  <a:schemeClr val="tx1"/>
                </a:solidFill>
              </a:rPr>
              <a:t>2014 Indiana </a:t>
            </a:r>
            <a:r>
              <a:rPr lang="en-US" dirty="0">
                <a:solidFill>
                  <a:schemeClr val="tx1"/>
                </a:solidFill>
              </a:rPr>
              <a:t>data.</a:t>
            </a:r>
          </a:p>
          <a:p>
            <a:r>
              <a:rPr lang="en-US" dirty="0" smtClean="0"/>
              <a:t>Notes</a:t>
            </a:r>
            <a:r>
              <a:rPr lang="en-US" dirty="0"/>
              <a:t>:	● 	</a:t>
            </a:r>
            <a:r>
              <a:rPr lang="en-US" dirty="0" smtClean="0"/>
              <a:t>Reflects the total sample of respondents.</a:t>
            </a:r>
            <a:endParaRPr lang="en-US" dirty="0"/>
          </a:p>
          <a:p>
            <a:endParaRPr lang="en-US" dirty="0" smtClean="0"/>
          </a:p>
        </p:txBody>
      </p:sp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198361846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29350" y="3174151"/>
            <a:ext cx="1059906" cy="276999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F2DE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Indiana = 4.5%</a:t>
            </a:r>
          </a:p>
        </p:txBody>
      </p:sp>
    </p:spTree>
    <p:extLst>
      <p:ext uri="{BB962C8B-B14F-4D97-AF65-F5344CB8AC3E}">
        <p14:creationId xmlns:p14="http://schemas.microsoft.com/office/powerpoint/2010/main" val="20102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Access to Healthcare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Chronic Kidney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Diabetes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Heart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Injury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Potentially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Substance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Tobacco Use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Q &amp; A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CLRD: Age-Adjusted Mortality Trends</a:t>
            </a:r>
            <a:br>
              <a:rPr lang="en-US" dirty="0" smtClean="0"/>
            </a:br>
            <a:r>
              <a:rPr lang="en-US" sz="1800" b="0" dirty="0" smtClean="0">
                <a:latin typeface="Arial" panose="020B0604020202020204" pitchFamily="34" charset="0"/>
              </a:rPr>
              <a:t>(Annual Average Deaths per 100,000 Population)</a:t>
            </a:r>
            <a:endParaRPr lang="en-US" sz="1800" b="0" dirty="0">
              <a:latin typeface="Arial" panose="020B0604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Sources:	● 	CDC WONDER Online Query System.  Centers for Disease Control and Prevention, Epidemiology Program Office, Division of Public Health Surveillance and 	 </a:t>
            </a:r>
            <a:r>
              <a:rPr lang="en-US" dirty="0"/>
              <a:t>	Informatics. </a:t>
            </a:r>
            <a:r>
              <a:rPr lang="en-US" dirty="0" smtClean="0"/>
              <a:t>Data extracted May 2016.</a:t>
            </a:r>
          </a:p>
          <a:p>
            <a:r>
              <a:rPr lang="en-US" dirty="0" smtClean="0"/>
              <a:t>Notes: 	● 	Deaths are coded using the Tenth Revision of the International Statistical Classification of Diseases and Related Health Problems (ICD-10).</a:t>
            </a:r>
          </a:p>
          <a:p>
            <a:r>
              <a:rPr lang="en-US" dirty="0" smtClean="0"/>
              <a:t>	● 	Rates are per 100,000 population, age-adjusted to the 2000 US Standard Population.</a:t>
            </a:r>
          </a:p>
          <a:p>
            <a:r>
              <a:rPr lang="en-US" dirty="0" smtClean="0"/>
              <a:t>	●	CLRD is chronic lower respiratory disease.</a:t>
            </a:r>
          </a:p>
        </p:txBody>
      </p:sp>
      <p:graphicFrame>
        <p:nvGraphicFramePr>
          <p:cNvPr id="6" name="Chart Placeholder 8"/>
          <p:cNvGraphicFramePr>
            <a:graphicFrameLocks noGrp="1"/>
          </p:cNvGraphicFramePr>
          <p:nvPr>
            <p:ph type="chart" sz="quarter" idx="13"/>
            <p:extLst/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7852229" y="1828800"/>
            <a:ext cx="406400" cy="127725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1" y="2569028"/>
            <a:ext cx="406400" cy="2193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2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Prevalence of </a:t>
            </a:r>
            <a:br>
              <a:rPr lang="en-US" dirty="0" smtClean="0"/>
            </a:br>
            <a:r>
              <a:rPr lang="en-US" dirty="0" smtClean="0"/>
              <a:t>Chronic Obstructive Pulmonary Disease (</a:t>
            </a:r>
            <a:r>
              <a:rPr lang="en-US" dirty="0" err="1" smtClean="0"/>
              <a:t>COPD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Sources:	●	PRC Community Health Surveys, </a:t>
            </a:r>
            <a:r>
              <a:rPr lang="en-US" dirty="0"/>
              <a:t>Professional Research Consultants, </a:t>
            </a:r>
            <a:r>
              <a:rPr lang="en-US" dirty="0" smtClean="0"/>
              <a:t>Inc.  [Item 24]</a:t>
            </a:r>
          </a:p>
          <a:p>
            <a:r>
              <a:rPr lang="en-US" dirty="0"/>
              <a:t>	● 	Behavioral Risk Factor Surveillance System Survey Data.  Atlanta, Georgia.  United States Department of Health and Human Services, Centers for Disease Control </a:t>
            </a:r>
          </a:p>
          <a:p>
            <a:r>
              <a:rPr lang="en-US" dirty="0"/>
              <a:t>	 	and Prevention (CDC): </a:t>
            </a:r>
            <a:r>
              <a:rPr lang="en-US" dirty="0" smtClean="0"/>
              <a:t>2014 Indiana </a:t>
            </a:r>
            <a:r>
              <a:rPr lang="en-US" dirty="0"/>
              <a:t>data.</a:t>
            </a:r>
          </a:p>
          <a:p>
            <a:r>
              <a:rPr lang="en-US" dirty="0" smtClean="0"/>
              <a:t>	● 	2015 PRC National Health Survey, Professional Research Consultants, Inc.</a:t>
            </a:r>
          </a:p>
          <a:p>
            <a:r>
              <a:rPr lang="en-US" dirty="0" smtClean="0"/>
              <a:t>Notes:	● 	Asked of all respondents.</a:t>
            </a:r>
          </a:p>
          <a:p>
            <a:r>
              <a:rPr lang="en-US" dirty="0" smtClean="0"/>
              <a:t>	● 	Includes those having ever suffered from or been diagnosed with COPD or chronic obstructive pulmonary disease, including bronchitis or emphysema.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● 	In prior data, the term “chronic lung disease” was used, which also included bronchitis or emphysema.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19008" y="2057400"/>
            <a:ext cx="1984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Cass County</a:t>
            </a:r>
          </a:p>
        </p:txBody>
      </p:sp>
      <p:graphicFrame>
        <p:nvGraphicFramePr>
          <p:cNvPr id="12" name="Chart Placeholder 10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458884414"/>
              </p:ext>
            </p:extLst>
          </p:nvPr>
        </p:nvGraphicFramePr>
        <p:xfrm>
          <a:off x="457200" y="1828800"/>
          <a:ext cx="5943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Placeholder 11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781167967"/>
              </p:ext>
            </p:extLst>
          </p:nvPr>
        </p:nvGraphicFramePr>
        <p:xfrm>
          <a:off x="6510338" y="1828800"/>
          <a:ext cx="2176462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2259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Placeholder 11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4211057441"/>
              </p:ext>
            </p:extLst>
          </p:nvPr>
        </p:nvGraphicFramePr>
        <p:xfrm>
          <a:off x="6510338" y="1828800"/>
          <a:ext cx="2176462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dirty="0" smtClean="0"/>
              <a:t>Older Adults: Have Had a Flu Vaccination in the Past Year</a:t>
            </a:r>
            <a:br>
              <a:rPr lang="en-US" dirty="0" smtClean="0"/>
            </a:br>
            <a:r>
              <a:rPr lang="en-US" sz="1800" b="0" dirty="0"/>
              <a:t>(Among Adults Age 65</a:t>
            </a:r>
            <a:r>
              <a:rPr lang="en-US" sz="1800" b="0" dirty="0" smtClean="0"/>
              <a:t>+)</a:t>
            </a:r>
            <a:br>
              <a:rPr lang="en-US" sz="1800" b="0" dirty="0" smtClean="0"/>
            </a:b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Healthy People 2020 Target =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70.0% or Higher</a:t>
            </a:r>
            <a:endParaRPr lang="en-US" sz="1800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Sources:	●	</a:t>
            </a:r>
            <a:r>
              <a:rPr lang="en-US" dirty="0" smtClean="0"/>
              <a:t>PRC Community Health Surveys, </a:t>
            </a:r>
            <a:r>
              <a:rPr lang="en-US" dirty="0"/>
              <a:t>Professional Research Consultants</a:t>
            </a:r>
            <a:r>
              <a:rPr lang="en-US" dirty="0" smtClean="0">
                <a:solidFill>
                  <a:schemeClr val="tx1"/>
                </a:solidFill>
              </a:rPr>
              <a:t>, Inc.  [Items 163-164]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● 	2015 PRC National Health Survey, Professional Research Consultants, Inc.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● 	Behavioral Risk Factor Surveillance System Survey Data.  Atlanta, Georgia.  United States Department of Health and Human Services, Centers for Disease Control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 	and Prevention (CDC): 2014 Indiana data.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●	US Department of Health and Human Services.  Healthy People 2020.  December 2010.  http://www.healthypeople.gov  [Objective IID-12.12]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Notes:	● 	Reflects respondents 65 and older.</a:t>
            </a:r>
          </a:p>
          <a:p>
            <a:r>
              <a:rPr lang="en-US" dirty="0">
                <a:solidFill>
                  <a:schemeClr val="tx1"/>
                </a:solidFill>
              </a:rPr>
              <a:t>	● 	</a:t>
            </a:r>
            <a:r>
              <a:rPr lang="en-US" dirty="0">
                <a:solidFill>
                  <a:schemeClr val="tx1"/>
                </a:solidFill>
                <a:sym typeface="Symbol"/>
              </a:rPr>
              <a:t>“High-Risk” includes adults age 18 to 64 who have been diagnosed with heart disease, diabetes or respiratory disease.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● 	Includes </a:t>
            </a:r>
            <a:r>
              <a:rPr lang="en-US" dirty="0" err="1" smtClean="0">
                <a:solidFill>
                  <a:schemeClr val="tx1"/>
                </a:solidFill>
              </a:rPr>
              <a:t>FluMist</a:t>
            </a:r>
            <a:r>
              <a:rPr lang="en-US" dirty="0" smtClean="0">
                <a:solidFill>
                  <a:schemeClr val="tx1"/>
                </a:solidFill>
              </a:rPr>
              <a:t> as a form of vaccination.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0247" y="4336577"/>
            <a:ext cx="1984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Cass County</a:t>
            </a:r>
          </a:p>
        </p:txBody>
      </p:sp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3"/>
            <p:extLst/>
          </p:nvPr>
        </p:nvGraphicFramePr>
        <p:xfrm>
          <a:off x="457200" y="1828800"/>
          <a:ext cx="5943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Down Arrow Callout 12"/>
          <p:cNvSpPr/>
          <p:nvPr/>
        </p:nvSpPr>
        <p:spPr>
          <a:xfrm>
            <a:off x="1012815" y="2002808"/>
            <a:ext cx="1605282" cy="782580"/>
          </a:xfrm>
          <a:prstGeom prst="downArrowCallout">
            <a:avLst>
              <a:gd name="adj1" fmla="val 12010"/>
              <a:gd name="adj2" fmla="val 13429"/>
              <a:gd name="adj3" fmla="val 9973"/>
              <a:gd name="adj4" fmla="val 83761"/>
            </a:avLst>
          </a:prstGeom>
          <a:noFill/>
          <a:ln w="25400" cap="flat" cmpd="sng" algn="ctr">
            <a:solidFill>
              <a:srgbClr val="B7123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1234"/>
                </a:solidFill>
                <a:effectLst/>
                <a:uLnTx/>
                <a:uFillTx/>
                <a:latin typeface="Arial Narrow" panose="020B0606020202030204" pitchFamily="34" charset="0"/>
                <a:ea typeface="Segoe UI" pitchFamily="34" charset="0"/>
                <a:cs typeface="Arial" panose="020B0604020202020204" pitchFamily="34" charset="0"/>
              </a:rPr>
              <a:t>High-Risk Adults = 46.1%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D867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Segoe UI" pitchFamily="34" charset="0"/>
                <a:cs typeface="Arial" panose="020B0604020202020204" pitchFamily="34" charset="0"/>
              </a:rPr>
              <a:t>(HP2020 Goal = 70%)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A5D867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10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Access to Healthcare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Chronic Kidney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Diabetes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Heart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Injury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Potentially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Substance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Tobacco Use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Q &amp; A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8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Access to Healthcare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Chronic Kidney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Diabetes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Heart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Injury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Potentially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Substance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Tobacco Use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Q &amp; A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0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Excessive Drinkers</a:t>
            </a:r>
            <a:br>
              <a:rPr lang="en-US" dirty="0" smtClean="0"/>
            </a:br>
            <a:r>
              <a:rPr lang="en-US" sz="1800" b="0" dirty="0" smtClean="0"/>
              <a:t>(Cass County, 2016)</a:t>
            </a:r>
            <a:br>
              <a:rPr lang="en-US" sz="1800" b="0" dirty="0" smtClean="0"/>
            </a:b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Healthy People 2020 Target =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25.4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% or Lower</a:t>
            </a:r>
            <a:endParaRPr lang="en-US" sz="1800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Sources:	●	2016 PRC Community Health Survey, Professional Research Consultants, Inc.  [Item 189]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●	US Department of Health and Human Services.  Healthy People 2020.  December 2010.  http://www.healthypeople.gov  [Objective SA-15]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Notes:	●	Asked of all respondents.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●	Income categories reflect respondent's household income as a ratio to the federal poverty level (FPL) for their household size.  “Low Income” includes households 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 	with incomes up to 200% of the federal poverty level; “Mid/High Income” includes households with incomes at 200% or more of the federal poverty level.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● 	Excessive drinking reflects the number of persons aged 18 years and over who drank more than two drinks per day on average (for men) or more than one drink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per day on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average (for women) </a:t>
            </a:r>
            <a:r>
              <a:rPr lang="en-US" u="sng" dirty="0">
                <a:solidFill>
                  <a:schemeClr val="bg1">
                    <a:lumMod val="75000"/>
                  </a:schemeClr>
                </a:solidFill>
              </a:rPr>
              <a:t>OR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who drank 5 or more drinks during a single occasion (for men) or 4 or more drinks during a single occasion (for women) during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the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past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30 days.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6" name="Chart Placeholder 10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937116797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24450" y="5566709"/>
            <a:ext cx="3562350" cy="71855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i="1" dirty="0" smtClean="0">
                <a:solidFill>
                  <a:schemeClr val="accent2"/>
                </a:solidFill>
              </a:rPr>
              <a:t>Excessive drinking has increased significantly since 2013.</a:t>
            </a:r>
            <a:endParaRPr lang="en-US" sz="16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4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Have Ever Sought Professional Help</a:t>
            </a:r>
            <a:br>
              <a:rPr lang="en-US" dirty="0" smtClean="0"/>
            </a:br>
            <a:r>
              <a:rPr lang="en-US" dirty="0" smtClean="0"/>
              <a:t>for an Alcohol/Drug-Related Problem</a:t>
            </a:r>
            <a:endParaRPr lang="en-US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Sources:	●	PRC Community Health Surveys,  Professional Research Consultants, Inc.  [Item 68]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	● 	2015 PRC National Health Survey, Professional Research Consultants, Inc.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Notes:	● 	Asked of all respondents.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9008" y="2057400"/>
            <a:ext cx="1984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Cass County</a:t>
            </a:r>
          </a:p>
        </p:txBody>
      </p:sp>
      <p:graphicFrame>
        <p:nvGraphicFramePr>
          <p:cNvPr id="13" name="Chart Placeholder 10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4122201552"/>
              </p:ext>
            </p:extLst>
          </p:nvPr>
        </p:nvGraphicFramePr>
        <p:xfrm>
          <a:off x="457200" y="1828800"/>
          <a:ext cx="5943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Placeholder 11"/>
          <p:cNvGraphicFramePr>
            <a:graphicFrameLocks noGrp="1"/>
          </p:cNvGraphicFramePr>
          <p:nvPr>
            <p:ph type="chart" sz="quarter" idx="14"/>
            <p:extLst/>
          </p:nvPr>
        </p:nvGraphicFramePr>
        <p:xfrm>
          <a:off x="6510338" y="1828800"/>
          <a:ext cx="2176462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08083" y="5408399"/>
            <a:ext cx="3878717" cy="76618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i="1" dirty="0" smtClean="0">
                <a:solidFill>
                  <a:schemeClr val="accent2"/>
                </a:solidFill>
              </a:rPr>
              <a:t>28.9% report their life has been negatively affected by substance abuse. </a:t>
            </a:r>
            <a:endParaRPr lang="en-US" sz="16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6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Perceptions of Substance Abuse </a:t>
            </a:r>
            <a:br>
              <a:rPr lang="en-US" dirty="0" smtClean="0"/>
            </a:br>
            <a:r>
              <a:rPr lang="en-US" dirty="0" smtClean="0"/>
              <a:t>as a Problem in the Community</a:t>
            </a:r>
            <a:br>
              <a:rPr lang="en-US" dirty="0" smtClean="0"/>
            </a:br>
            <a:r>
              <a:rPr lang="en-US" sz="1800" b="0" dirty="0" smtClean="0">
                <a:latin typeface="Arial" panose="020B0604020202020204" pitchFamily="34" charset="0"/>
              </a:rPr>
              <a:t>(Key Informants, 2016)</a:t>
            </a:r>
            <a:endParaRPr lang="en-US" sz="1800" b="0" dirty="0">
              <a:latin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Sources:	</a:t>
            </a:r>
            <a:r>
              <a:rPr lang="en-US" dirty="0" smtClean="0">
                <a:sym typeface="Symbol"/>
              </a:rPr>
              <a:t>●	</a:t>
            </a:r>
            <a:r>
              <a:rPr lang="en-US" dirty="0" smtClean="0"/>
              <a:t>PRC Online Key Informant Survey, Professional Research Consultants, Inc. </a:t>
            </a:r>
          </a:p>
          <a:p>
            <a:r>
              <a:rPr lang="en-US" dirty="0" smtClean="0"/>
              <a:t>Notes:	</a:t>
            </a:r>
            <a:r>
              <a:rPr lang="en-US" dirty="0" smtClean="0">
                <a:sym typeface="Symbol"/>
              </a:rPr>
              <a:t>●	</a:t>
            </a:r>
            <a:r>
              <a:rPr lang="en-US" dirty="0" smtClean="0"/>
              <a:t>Asked of all respondents.</a:t>
            </a:r>
            <a:endParaRPr lang="en-US" dirty="0"/>
          </a:p>
        </p:txBody>
      </p:sp>
      <p:graphicFrame>
        <p:nvGraphicFramePr>
          <p:cNvPr id="12" name="Chart Placeholder 15"/>
          <p:cNvGraphicFramePr>
            <a:graphicFrameLocks noGrp="1"/>
          </p:cNvGraphicFramePr>
          <p:nvPr>
            <p:ph type="chart" sz="quarter" idx="13"/>
            <p:extLst/>
          </p:nvPr>
        </p:nvGraphicFramePr>
        <p:xfrm>
          <a:off x="457200" y="2625725"/>
          <a:ext cx="8229600" cy="160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5158385"/>
            <a:ext cx="3751006" cy="123757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ctr" anchorCtr="0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7193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Top Reasons for "Major Problem" Responses: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7193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Access to Care/Services 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7193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Denial/Stigma 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7193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Prevalence/Incidence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A7193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7193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A7193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A71930"/>
                </a:solidFill>
                <a:latin typeface="Arial Narrow" panose="020B0606020202030204" pitchFamily="34" charset="0"/>
              </a:rPr>
              <a:t>Most problematic substance mentioned: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7193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Methamphetamines, heroin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A7193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&amp; alcohol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A7193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69" y="5033393"/>
            <a:ext cx="2438611" cy="1487553"/>
          </a:xfrm>
          <a:prstGeom prst="rect">
            <a:avLst/>
          </a:prstGeom>
        </p:spPr>
      </p:pic>
      <p:sp>
        <p:nvSpPr>
          <p:cNvPr id="7" name="10-Point Star 6"/>
          <p:cNvSpPr/>
          <p:nvPr/>
        </p:nvSpPr>
        <p:spPr>
          <a:xfrm>
            <a:off x="457200" y="725673"/>
            <a:ext cx="1247775" cy="1247775"/>
          </a:xfrm>
          <a:prstGeom prst="star10">
            <a:avLst>
              <a:gd name="adj" fmla="val 39479"/>
              <a:gd name="hf" fmla="val 105146"/>
            </a:avLst>
          </a:prstGeom>
          <a:solidFill>
            <a:schemeClr val="accent5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05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Ranked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#1</a:t>
            </a:r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05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among key informants</a:t>
            </a:r>
          </a:p>
        </p:txBody>
      </p:sp>
    </p:spTree>
    <p:extLst>
      <p:ext uri="{BB962C8B-B14F-4D97-AF65-F5344CB8AC3E}">
        <p14:creationId xmlns:p14="http://schemas.microsoft.com/office/powerpoint/2010/main" val="400816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Access to Healthcare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Chronic Kidney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Diabetes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Heart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Injury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Potentially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Substance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Tobacco Use</a:t>
            </a: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Q &amp; A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6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Member of Household Smokes at Home</a:t>
            </a:r>
            <a:endParaRPr lang="en-US" sz="1600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Sources:	●	PRC Community Health Surveys,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Professional Research Consultants,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Inc.  [Items 58, 184]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● 	2015 PRC National Health Survey, Professional Research Consultants, Inc.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Notes:	● 	Asked of all respondents.	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● 	“Smokes at home” refers to someone smoking cigarettes, cigars, or a pipe in the home an average of four or more times per week in the past month.	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19008" y="2057400"/>
            <a:ext cx="1984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Cass County</a:t>
            </a:r>
          </a:p>
        </p:txBody>
      </p:sp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433289155"/>
              </p:ext>
            </p:extLst>
          </p:nvPr>
        </p:nvGraphicFramePr>
        <p:xfrm>
          <a:off x="457200" y="1828800"/>
          <a:ext cx="5943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Down Arrow Callout 8"/>
          <p:cNvSpPr/>
          <p:nvPr/>
        </p:nvSpPr>
        <p:spPr>
          <a:xfrm>
            <a:off x="1287290" y="2977793"/>
            <a:ext cx="1952592" cy="958464"/>
          </a:xfrm>
          <a:prstGeom prst="downArrowCallout">
            <a:avLst>
              <a:gd name="adj1" fmla="val 17669"/>
              <a:gd name="adj2" fmla="val 15038"/>
              <a:gd name="adj3" fmla="val 17536"/>
              <a:gd name="adj4" fmla="val 71971"/>
            </a:avLst>
          </a:prstGeom>
          <a:solidFill>
            <a:srgbClr val="FFFFFF"/>
          </a:solidFill>
          <a:ln w="25400" cap="flat" cmpd="sng" algn="ctr">
            <a:solidFill>
              <a:srgbClr val="B7123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1234"/>
                </a:solidFill>
                <a:effectLst/>
                <a:uLnTx/>
                <a:uFillTx/>
                <a:latin typeface="Arial Narrow" panose="020B0606020202030204" pitchFamily="34" charset="0"/>
                <a:ea typeface="Segoe UI" pitchFamily="34" charset="0"/>
                <a:cs typeface="Arial" panose="020B0604020202020204" pitchFamily="34" charset="0"/>
              </a:rPr>
              <a:t>Households with children exposed to smoke in the home:  10.1%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5A85D7"/>
              </a:solidFill>
              <a:effectLst/>
              <a:uLnTx/>
              <a:uFillTx/>
              <a:latin typeface="Arial Narrow" panose="020B060602020203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hart Placeholder 11"/>
          <p:cNvGraphicFramePr>
            <a:graphicFrameLocks noGrp="1"/>
          </p:cNvGraphicFramePr>
          <p:nvPr>
            <p:ph type="chart" sz="quarter" idx="14"/>
            <p:extLst/>
          </p:nvPr>
        </p:nvGraphicFramePr>
        <p:xfrm>
          <a:off x="6510338" y="1828800"/>
          <a:ext cx="2176462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480935" y="5455231"/>
            <a:ext cx="4122738" cy="72291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i="1" dirty="0" smtClean="0">
                <a:solidFill>
                  <a:schemeClr val="accent2"/>
                </a:solidFill>
              </a:rPr>
              <a:t>16.4% of respondents report current smoking (similar to US and 2013 findings).</a:t>
            </a:r>
            <a:endParaRPr lang="en-US" sz="16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2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Other Tobacco Use</a:t>
            </a:r>
            <a:endParaRPr lang="en-US" sz="1800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Sources:	●	</a:t>
            </a:r>
            <a:r>
              <a:rPr lang="en-US" dirty="0" smtClean="0"/>
              <a:t>2016 PRC Community Health Survey, </a:t>
            </a:r>
            <a:r>
              <a:rPr lang="en-US" dirty="0"/>
              <a:t>Professional Research Consultants, Inc.  [</a:t>
            </a:r>
            <a:r>
              <a:rPr lang="en-US" dirty="0" smtClean="0"/>
              <a:t>Items 59-60]</a:t>
            </a:r>
            <a:endParaRPr lang="en-US" dirty="0"/>
          </a:p>
          <a:p>
            <a:r>
              <a:rPr lang="en-US" dirty="0"/>
              <a:t>	● 	2015 PRC National Health Survey, Professional Research Consultants, Inc.</a:t>
            </a:r>
          </a:p>
          <a:p>
            <a:r>
              <a:rPr lang="en-US" dirty="0"/>
              <a:t>	●  	Behavioral Risk Factor Surveillance System Survey Data.  Atlanta, Georgia.  United States Department of Health and Human Services, Centers for Disease Control </a:t>
            </a:r>
          </a:p>
          <a:p>
            <a:r>
              <a:rPr lang="en-US" dirty="0"/>
              <a:t>	 	and Prevention (CDC): </a:t>
            </a:r>
            <a:r>
              <a:rPr lang="en-US" dirty="0" smtClean="0"/>
              <a:t>2014 Indiana </a:t>
            </a:r>
            <a:r>
              <a:rPr lang="en-US" dirty="0"/>
              <a:t>data.</a:t>
            </a:r>
          </a:p>
          <a:p>
            <a:r>
              <a:rPr lang="en-US" dirty="0">
                <a:solidFill>
                  <a:schemeClr val="tx1"/>
                </a:solidFill>
              </a:rPr>
              <a:t>	●	US Department of Health and Human Services.  Healthy People 2020.  December 2010.  http://www.healthypeople.gov  [</a:t>
            </a:r>
            <a:r>
              <a:rPr lang="en-US" dirty="0" smtClean="0">
                <a:solidFill>
                  <a:schemeClr val="tx1"/>
                </a:solidFill>
              </a:rPr>
              <a:t>Objectives TU-1.2, TU-1.3</a:t>
            </a:r>
            <a:r>
              <a:rPr lang="en-US" dirty="0">
                <a:solidFill>
                  <a:schemeClr val="tx1"/>
                </a:solidFill>
              </a:rPr>
              <a:t>]</a:t>
            </a:r>
          </a:p>
          <a:p>
            <a:r>
              <a:rPr lang="en-US" dirty="0" smtClean="0"/>
              <a:t>Notes</a:t>
            </a:r>
            <a:r>
              <a:rPr lang="en-US" dirty="0"/>
              <a:t>:	● 	</a:t>
            </a:r>
            <a:r>
              <a:rPr lang="en-US" dirty="0" smtClean="0"/>
              <a:t>Reflects the total sample of respondents.</a:t>
            </a:r>
          </a:p>
          <a:p>
            <a:r>
              <a:rPr lang="en-US" dirty="0">
                <a:solidFill>
                  <a:schemeClr val="tx1"/>
                </a:solidFill>
              </a:rPr>
              <a:t>	● 	Smokeless tobacco includes chewing tobacco or snuff.</a:t>
            </a:r>
          </a:p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12828481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149795" y="3616464"/>
            <a:ext cx="1059906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D867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Indiana = 4.3%</a:t>
            </a:r>
          </a:p>
        </p:txBody>
      </p:sp>
    </p:spTree>
    <p:extLst>
      <p:ext uri="{BB962C8B-B14F-4D97-AF65-F5344CB8AC3E}">
        <p14:creationId xmlns:p14="http://schemas.microsoft.com/office/powerpoint/2010/main" val="29966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Perceptions of Tobacco Use </a:t>
            </a:r>
            <a:br>
              <a:rPr lang="en-US" dirty="0" smtClean="0"/>
            </a:br>
            <a:r>
              <a:rPr lang="en-US" dirty="0" smtClean="0"/>
              <a:t>as a Problem in the Community</a:t>
            </a:r>
            <a:br>
              <a:rPr lang="en-US" dirty="0" smtClean="0"/>
            </a:br>
            <a:r>
              <a:rPr lang="en-US" sz="1800" b="0" dirty="0" smtClean="0">
                <a:latin typeface="Arial" panose="020B0604020202020204" pitchFamily="34" charset="0"/>
              </a:rPr>
              <a:t>(Key Informants, 2016)</a:t>
            </a:r>
            <a:endParaRPr lang="en-US" sz="1800" b="0" dirty="0">
              <a:latin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Sources:	</a:t>
            </a:r>
            <a:r>
              <a:rPr lang="en-US" dirty="0" smtClean="0">
                <a:sym typeface="Symbol"/>
              </a:rPr>
              <a:t>●	</a:t>
            </a:r>
            <a:r>
              <a:rPr lang="en-US" dirty="0" smtClean="0"/>
              <a:t>PRC Online Key Informant Survey, Professional Research Consultants, Inc. </a:t>
            </a:r>
          </a:p>
          <a:p>
            <a:r>
              <a:rPr lang="en-US" dirty="0" smtClean="0"/>
              <a:t>Notes:	</a:t>
            </a:r>
            <a:r>
              <a:rPr lang="en-US" dirty="0" smtClean="0">
                <a:sym typeface="Symbol"/>
              </a:rPr>
              <a:t>●	</a:t>
            </a:r>
            <a:r>
              <a:rPr lang="en-US" dirty="0" smtClean="0"/>
              <a:t>Asked of all respondents.</a:t>
            </a:r>
            <a:endParaRPr lang="en-US" dirty="0"/>
          </a:p>
        </p:txBody>
      </p:sp>
      <p:graphicFrame>
        <p:nvGraphicFramePr>
          <p:cNvPr id="9" name="Chart Placeholder 15"/>
          <p:cNvGraphicFramePr>
            <a:graphicFrameLocks noGrp="1"/>
          </p:cNvGraphicFramePr>
          <p:nvPr>
            <p:ph type="chart" sz="quarter" idx="13"/>
            <p:extLst/>
          </p:nvPr>
        </p:nvGraphicFramePr>
        <p:xfrm>
          <a:off x="457200" y="2625725"/>
          <a:ext cx="8229600" cy="160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5158385"/>
            <a:ext cx="3751006" cy="123757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ctr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7193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Top Reasons for "Major Problem" Responses: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7193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Prevalence/Incidence 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7193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Community Attitude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A7193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7193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7193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Comorbidities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69" y="5033393"/>
            <a:ext cx="2438611" cy="1487553"/>
          </a:xfrm>
          <a:prstGeom prst="rect">
            <a:avLst/>
          </a:prstGeom>
        </p:spPr>
      </p:pic>
      <p:sp>
        <p:nvSpPr>
          <p:cNvPr id="7" name="10-Point Star 6"/>
          <p:cNvSpPr/>
          <p:nvPr/>
        </p:nvSpPr>
        <p:spPr>
          <a:xfrm>
            <a:off x="457200" y="725673"/>
            <a:ext cx="1247775" cy="1247775"/>
          </a:xfrm>
          <a:prstGeom prst="star10">
            <a:avLst>
              <a:gd name="adj" fmla="val 39479"/>
              <a:gd name="hf" fmla="val 105146"/>
            </a:avLst>
          </a:prstGeom>
          <a:solidFill>
            <a:schemeClr val="accent5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05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Ranked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#3</a:t>
            </a:r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05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among key informants</a:t>
            </a:r>
          </a:p>
        </p:txBody>
      </p:sp>
    </p:spTree>
    <p:extLst>
      <p:ext uri="{BB962C8B-B14F-4D97-AF65-F5344CB8AC3E}">
        <p14:creationId xmlns:p14="http://schemas.microsoft.com/office/powerpoint/2010/main" val="389863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Access to Healthcare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Chronic Kidney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Diabetes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Heart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Injury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Potentially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Substance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Tobacco Use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Q &amp; A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9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Access to Healthcare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Chronic Kidney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Diabetes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Heart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Injury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Potentially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Disabling Conditions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Respiratory Diseases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Substance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Abuse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Tobacco Use</a:t>
            </a: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Q &amp; A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Prioritizing Health Needs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540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Self-Reported Health Status</a:t>
            </a:r>
            <a:br>
              <a:rPr lang="en-US" dirty="0"/>
            </a:br>
            <a:r>
              <a:rPr lang="en-US" sz="1800" b="0" dirty="0" smtClean="0"/>
              <a:t>(Cass County, 2016)</a:t>
            </a:r>
            <a:endParaRPr lang="en-US" sz="1800" b="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Sources:	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sym typeface="Symbol"/>
              </a:rPr>
              <a:t>●	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2016 PRC Community Health Survey, Professional Research Consultants, Inc.  [Item 5]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Notes:	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sym typeface="Symbol"/>
              </a:rPr>
              <a:t>●	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Asked of all respondents.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sz="quarter" idx="13"/>
            <p:extLst/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555533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Would you say that in general your health is:  Excellent, Very Good, Good, Fair or Poor?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7853" y="5157664"/>
            <a:ext cx="3585410" cy="1307432"/>
          </a:xfrm>
          <a:prstGeom prst="rect">
            <a:avLst/>
          </a:prstGeom>
          <a:solidFill>
            <a:srgbClr val="FFFFCC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spcAft>
                <a:spcPts val="600"/>
              </a:spcAft>
              <a:tabLst>
                <a:tab pos="2286000" algn="r"/>
                <a:tab pos="2574925" algn="r"/>
                <a:tab pos="3368675" algn="r"/>
              </a:tabLst>
            </a:pPr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Excellent/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Good</a:t>
            </a:r>
            <a:r>
              <a:rPr 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=	48.8%</a:t>
            </a:r>
          </a:p>
          <a:p>
            <a:pPr>
              <a:spcAft>
                <a:spcPts val="600"/>
              </a:spcAft>
              <a:tabLst>
                <a:tab pos="2286000" algn="r"/>
                <a:tab pos="2574925" algn="r"/>
                <a:tab pos="3368675" algn="r"/>
              </a:tabLst>
            </a:pPr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	=	33.4%</a:t>
            </a:r>
          </a:p>
          <a:p>
            <a:pPr>
              <a:spcAft>
                <a:spcPts val="600"/>
              </a:spcAft>
              <a:tabLst>
                <a:tab pos="2286000" algn="r"/>
                <a:tab pos="2574925" algn="r"/>
                <a:tab pos="3368675" algn="r"/>
              </a:tabLst>
            </a:pPr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Fair/</a:t>
            </a:r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	=	18.8%</a:t>
            </a:r>
          </a:p>
        </p:txBody>
      </p:sp>
    </p:spTree>
    <p:extLst>
      <p:ext uri="{BB962C8B-B14F-4D97-AF65-F5344CB8AC3E}">
        <p14:creationId xmlns:p14="http://schemas.microsoft.com/office/powerpoint/2010/main" val="45127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4299" y="1415817"/>
            <a:ext cx="8915402" cy="2234919"/>
            <a:chOff x="0" y="387037"/>
            <a:chExt cx="8296275" cy="1554525"/>
          </a:xfrm>
        </p:grpSpPr>
        <p:sp>
          <p:nvSpPr>
            <p:cNvPr id="5" name="Rectangle 4"/>
            <p:cNvSpPr/>
            <p:nvPr/>
          </p:nvSpPr>
          <p:spPr>
            <a:xfrm>
              <a:off x="0" y="387037"/>
              <a:ext cx="8296275" cy="1554525"/>
            </a:xfrm>
            <a:prstGeom prst="rect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TextBox 5"/>
            <p:cNvSpPr txBox="1"/>
            <p:nvPr/>
          </p:nvSpPr>
          <p:spPr>
            <a:xfrm>
              <a:off x="0" y="387037"/>
              <a:ext cx="8296275" cy="15545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3883" tIns="437388" rIns="643883" bIns="149352" numCol="1" spcCol="1270" anchor="t" anchorCtr="0">
              <a:noAutofit/>
            </a:bodyPr>
            <a:lstStyle/>
            <a:p>
              <a:pPr marL="228600" marR="0" lvl="1" indent="-228600" algn="l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Segoe UI" pitchFamily="34" charset="0"/>
                  <a:cs typeface="Segoe UI" pitchFamily="34" charset="0"/>
                </a:rPr>
                <a:t>Rate how much of a problem each issue is for our community.  </a:t>
              </a:r>
              <a:b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Segoe UI" pitchFamily="34" charset="0"/>
                  <a:cs typeface="Segoe UI" pitchFamily="34" charset="0"/>
                </a:rPr>
              </a:br>
              <a:r>
                <a:rPr kumimoji="0" lang="en-US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93509E"/>
                  </a:solidFill>
                  <a:effectLst/>
                  <a:uLnTx/>
                  <a:uFillTx/>
                  <a:latin typeface="Arial" panose="020B0604020202020204"/>
                  <a:ea typeface="Segoe UI" pitchFamily="34" charset="0"/>
                  <a:cs typeface="Segoe UI" pitchFamily="34" charset="0"/>
                </a:rPr>
                <a:t>(i.e., How big is the problem?)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3509E"/>
                </a:solidFill>
                <a:effectLst/>
                <a:uLnTx/>
                <a:uFillTx/>
                <a:latin typeface="Arial" panose="020B0604020202020204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8863" y="1117248"/>
            <a:ext cx="5807392" cy="619920"/>
            <a:chOff x="414813" y="77077"/>
            <a:chExt cx="5807392" cy="619920"/>
          </a:xfrm>
        </p:grpSpPr>
        <p:sp>
          <p:nvSpPr>
            <p:cNvPr id="8" name="Rounded Rectangle 7"/>
            <p:cNvSpPr/>
            <p:nvPr/>
          </p:nvSpPr>
          <p:spPr>
            <a:xfrm>
              <a:off x="414813" y="77077"/>
              <a:ext cx="5807392" cy="61992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6"/>
            <p:cNvSpPr txBox="1"/>
            <p:nvPr/>
          </p:nvSpPr>
          <p:spPr>
            <a:xfrm>
              <a:off x="445075" y="107339"/>
              <a:ext cx="5746868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9506" tIns="0" rIns="219506" bIns="0" numCol="1" spcCol="1270" anchor="ctr" anchorCtr="0">
              <a:noAutofit/>
            </a:bodyPr>
            <a:lstStyle/>
            <a:p>
              <a:pPr marL="0" marR="0" lvl="0" indent="0" algn="l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Scope &amp; Severity</a:t>
              </a: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4299" y="4586203"/>
            <a:ext cx="8924927" cy="2108901"/>
            <a:chOff x="0" y="2785911"/>
            <a:chExt cx="8305139" cy="1232762"/>
          </a:xfrm>
        </p:grpSpPr>
        <p:sp>
          <p:nvSpPr>
            <p:cNvPr id="11" name="Rectangle 10"/>
            <p:cNvSpPr/>
            <p:nvPr/>
          </p:nvSpPr>
          <p:spPr>
            <a:xfrm>
              <a:off x="0" y="2785911"/>
              <a:ext cx="8296275" cy="1232762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8864" y="2785911"/>
              <a:ext cx="8296275" cy="6802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3883" tIns="437388" rIns="643883" bIns="149352" numCol="1" spcCol="1270" anchor="t" anchorCtr="0">
              <a:noAutofit/>
            </a:bodyPr>
            <a:lstStyle/>
            <a:p>
              <a:pPr marL="228600" marR="0" lvl="1" indent="-228600" algn="l" defTabSz="9334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 panose="020B0604020202020204"/>
                  <a:ea typeface="Segoe UI" pitchFamily="34" charset="0"/>
                  <a:cs typeface="Segoe UI" pitchFamily="34" charset="0"/>
                </a:rPr>
                <a:t>Rate how much we are able to have a positive impact, either alone or with community partners.  </a:t>
              </a:r>
              <a:r>
                <a:rPr kumimoji="0" lang="en-US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A5D86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Segoe UI" pitchFamily="34" charset="0"/>
                  <a:cs typeface="Segoe UI" pitchFamily="34" charset="0"/>
                </a:rPr>
                <a:t>(i.e., Can we make a difference?)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5D86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8601" y="4248162"/>
            <a:ext cx="5807392" cy="619920"/>
            <a:chOff x="414813" y="2054962"/>
            <a:chExt cx="5807392" cy="619920"/>
          </a:xfrm>
        </p:grpSpPr>
        <p:sp>
          <p:nvSpPr>
            <p:cNvPr id="14" name="Rounded Rectangle 13"/>
            <p:cNvSpPr/>
            <p:nvPr/>
          </p:nvSpPr>
          <p:spPr>
            <a:xfrm>
              <a:off x="414813" y="2054962"/>
              <a:ext cx="5807392" cy="619920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6"/>
            <p:cNvSpPr txBox="1"/>
            <p:nvPr/>
          </p:nvSpPr>
          <p:spPr>
            <a:xfrm>
              <a:off x="445075" y="2085224"/>
              <a:ext cx="5746868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9506" tIns="0" rIns="219506" bIns="0" numCol="1" spcCol="1270" anchor="ctr" anchorCtr="0">
              <a:noAutofit/>
            </a:bodyPr>
            <a:lstStyle/>
            <a:p>
              <a:pPr marL="0" marR="0" lvl="0" indent="0" algn="l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Ability to Impact</a:t>
              </a: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2400" y="2580175"/>
            <a:ext cx="8763000" cy="990600"/>
            <a:chOff x="152400" y="4876800"/>
            <a:chExt cx="8763000" cy="990600"/>
          </a:xfrm>
        </p:grpSpPr>
        <p:sp>
          <p:nvSpPr>
            <p:cNvPr id="17" name="Rectangle 16"/>
            <p:cNvSpPr/>
            <p:nvPr/>
          </p:nvSpPr>
          <p:spPr>
            <a:xfrm>
              <a:off x="228600" y="4876800"/>
              <a:ext cx="8610600" cy="990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8" name="Group 9"/>
            <p:cNvGrpSpPr/>
            <p:nvPr/>
          </p:nvGrpSpPr>
          <p:grpSpPr>
            <a:xfrm>
              <a:off x="152400" y="4876800"/>
              <a:ext cx="8763000" cy="846386"/>
              <a:chOff x="2691950" y="1600200"/>
              <a:chExt cx="5893699" cy="846386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2691950" y="1600200"/>
                <a:ext cx="5893699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SCALE:  Scope &amp; Severity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❶  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↔  </a:t>
                </a: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❷  ↔  ❸  ↔  ❹  ↔  ❺  ↔  ❻  ↔  ❼  ↔ ❽  ↔  ❾  ↔  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❶⓿</a:t>
                </a:r>
                <a:endPara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endParaRPr>
              </a:p>
              <a:p>
                <a:pPr marL="461963" marR="0" lvl="0" indent="-461963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403225" algn="r"/>
                  </a:tabLst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	</a:t>
                </a:r>
                <a:endPara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355660" y="1794919"/>
                <a:ext cx="1178739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EXTREMELY</a:t>
                </a: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 prevalent, with very serious health consequences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743200" y="1794919"/>
                <a:ext cx="1106990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NOT</a:t>
                </a: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 very prevalent at all, with only minimal health consequences</a:t>
                </a: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593335" y="126038"/>
            <a:ext cx="1281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Criteria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rgbClr val="A5D867">
                  <a:lumMod val="50000"/>
                </a:srgb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3" name="Group 10"/>
          <p:cNvGrpSpPr/>
          <p:nvPr/>
        </p:nvGrpSpPr>
        <p:grpSpPr>
          <a:xfrm>
            <a:off x="152400" y="5749922"/>
            <a:ext cx="8763000" cy="846386"/>
            <a:chOff x="152400" y="4876800"/>
            <a:chExt cx="8763000" cy="846386"/>
          </a:xfrm>
        </p:grpSpPr>
        <p:sp>
          <p:nvSpPr>
            <p:cNvPr id="24" name="Rectangle 23"/>
            <p:cNvSpPr/>
            <p:nvPr/>
          </p:nvSpPr>
          <p:spPr>
            <a:xfrm>
              <a:off x="228600" y="4876800"/>
              <a:ext cx="8610600" cy="8382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52400" y="4876800"/>
              <a:ext cx="8763000" cy="846386"/>
              <a:chOff x="2691950" y="1600200"/>
              <a:chExt cx="5893699" cy="84638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2691950" y="1600200"/>
                <a:ext cx="5893699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SCALE:  Ability to Impact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❶  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↔  </a:t>
                </a: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❷  ↔  ❸  ↔  ❹  ↔  ❺  ↔  ❻  ↔  ❼  ↔ ❽  ↔  ❾  ↔  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❶⓿</a:t>
                </a:r>
                <a:endPara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endParaRPr>
              </a:p>
              <a:p>
                <a:pPr marL="461963" marR="0" lvl="0" indent="-461963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403225" algn="r"/>
                  </a:tabLst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	</a:t>
                </a:r>
                <a:endPara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355660" y="1974962"/>
                <a:ext cx="1178739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GREAT </a:t>
                </a: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ability to impact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743200" y="1974962"/>
                <a:ext cx="1178739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NO </a:t>
                </a: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ability to impact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94970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571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35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172" y="1456267"/>
            <a:ext cx="8534400" cy="139381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i="1" dirty="0" smtClean="0">
                <a:solidFill>
                  <a:srgbClr val="A7193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Top-Ranked </a:t>
            </a:r>
            <a:br>
              <a:rPr lang="en-US" sz="1200" b="1" i="1" dirty="0" smtClean="0">
                <a:solidFill>
                  <a:srgbClr val="A7193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</a:br>
            <a:r>
              <a:rPr lang="en-US" sz="1200" b="1" i="1" dirty="0" smtClean="0">
                <a:solidFill>
                  <a:srgbClr val="A7193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Issues</a:t>
            </a:r>
            <a:endParaRPr lang="en-US" sz="1200" b="1" i="1" dirty="0">
              <a:solidFill>
                <a:srgbClr val="A71930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752475"/>
          </a:xfrm>
        </p:spPr>
        <p:txBody>
          <a:bodyPr/>
          <a:lstStyle/>
          <a:p>
            <a:r>
              <a:rPr lang="en-US" dirty="0" smtClean="0"/>
              <a:t>Key Informants:  Relative Position of </a:t>
            </a:r>
            <a:br>
              <a:rPr lang="en-US" dirty="0" smtClean="0"/>
            </a:br>
            <a:r>
              <a:rPr lang="en-US" dirty="0" smtClean="0"/>
              <a:t>Health Topics as Problems in the Community</a:t>
            </a:r>
            <a:endParaRPr lang="en-US" dirty="0"/>
          </a:p>
        </p:txBody>
      </p:sp>
      <p:graphicFrame>
        <p:nvGraphicFramePr>
          <p:cNvPr id="9" name="Chart Placeholder 8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521491106"/>
              </p:ext>
            </p:extLst>
          </p:nvPr>
        </p:nvGraphicFramePr>
        <p:xfrm>
          <a:off x="457200" y="1456267"/>
          <a:ext cx="8229600" cy="4992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7358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Experience “Fair” or “Poor” Overall </a:t>
            </a:r>
            <a:r>
              <a:rPr lang="en-US" dirty="0" smtClean="0"/>
              <a:t>Health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Sources:	</a:t>
            </a:r>
            <a:r>
              <a:rPr lang="en-US" dirty="0">
                <a:sym typeface="Symbol"/>
              </a:rPr>
              <a:t>●	</a:t>
            </a:r>
            <a:r>
              <a:rPr lang="en-US" dirty="0" smtClean="0"/>
              <a:t>PRC Community Health Surveys, </a:t>
            </a:r>
            <a:r>
              <a:rPr lang="en-US" dirty="0"/>
              <a:t>Professional Research Consultants, Inc.  [Item </a:t>
            </a:r>
            <a:r>
              <a:rPr lang="en-US" dirty="0" smtClean="0"/>
              <a:t>5]</a:t>
            </a:r>
          </a:p>
          <a:p>
            <a:r>
              <a:rPr lang="en-US" dirty="0" smtClean="0"/>
              <a:t>	● 	Behavioral Risk Factor Surveillance System Survey Data.  Atlanta, Georgia.  United States Department of Health and Human Services, Centers for Disease Control </a:t>
            </a:r>
          </a:p>
          <a:p>
            <a:r>
              <a:rPr lang="en-US" dirty="0" smtClean="0"/>
              <a:t>	 	and Prevention (CDC): 2014 Indiana data.</a:t>
            </a:r>
          </a:p>
          <a:p>
            <a:r>
              <a:rPr lang="en-US" dirty="0" smtClean="0"/>
              <a:t>	● 	2015 PRC National Health Survey, Professional Research Consultants, Inc.</a:t>
            </a:r>
          </a:p>
          <a:p>
            <a:r>
              <a:rPr lang="en-US" dirty="0" smtClean="0"/>
              <a:t>Notes:	● 	Asked of all respondents.		</a:t>
            </a:r>
            <a:endParaRPr lang="en-US" dirty="0"/>
          </a:p>
        </p:txBody>
      </p:sp>
      <p:graphicFrame>
        <p:nvGraphicFramePr>
          <p:cNvPr id="7" name="Chart Placeholder 11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575944557"/>
              </p:ext>
            </p:extLst>
          </p:nvPr>
        </p:nvGraphicFramePr>
        <p:xfrm>
          <a:off x="6510338" y="1828800"/>
          <a:ext cx="2176462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19008" y="2057400"/>
            <a:ext cx="1984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Cass County</a:t>
            </a:r>
          </a:p>
        </p:txBody>
      </p:sp>
      <p:graphicFrame>
        <p:nvGraphicFramePr>
          <p:cNvPr id="10" name="Chart Placeholder 10"/>
          <p:cNvGraphicFramePr>
            <a:graphicFrameLocks noGrp="1"/>
          </p:cNvGraphicFramePr>
          <p:nvPr>
            <p:ph type="chart" sz="quarter" idx="13"/>
            <p:extLst/>
          </p:nvPr>
        </p:nvGraphicFramePr>
        <p:xfrm>
          <a:off x="457200" y="1828800"/>
          <a:ext cx="5943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1033272" y="3061684"/>
            <a:ext cx="4892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dirty="0" smtClean="0">
                <a:solidFill>
                  <a:schemeClr val="accent2"/>
                </a:solidFill>
              </a:rPr>
              <a:t>Cass County similar to IN &amp; US.</a:t>
            </a:r>
            <a:r>
              <a:rPr lang="en-US" sz="1100" i="1" dirty="0" smtClean="0">
                <a:solidFill>
                  <a:schemeClr val="accent2"/>
                </a:solidFill>
              </a:rPr>
              <a:t> </a:t>
            </a:r>
            <a:endParaRPr lang="en-US" sz="1100" i="1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2784" y="3090381"/>
            <a:ext cx="2761488" cy="23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100" i="1" dirty="0" smtClean="0">
                <a:solidFill>
                  <a:schemeClr val="accent2"/>
                </a:solidFill>
              </a:rPr>
              <a:t>Significantly higher than 2013 findings</a:t>
            </a:r>
          </a:p>
        </p:txBody>
      </p:sp>
    </p:spTree>
    <p:extLst>
      <p:ext uri="{BB962C8B-B14F-4D97-AF65-F5344CB8AC3E}">
        <p14:creationId xmlns:p14="http://schemas.microsoft.com/office/powerpoint/2010/main" val="17824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Experience</a:t>
            </a:r>
            <a:r>
              <a:rPr lang="en-US" dirty="0" smtClean="0"/>
              <a:t> “Fair” or “Poor” Overall Health</a:t>
            </a:r>
            <a:br>
              <a:rPr lang="en-US" dirty="0" smtClean="0"/>
            </a:br>
            <a:r>
              <a:rPr lang="en-US" sz="1800" b="0" dirty="0" smtClean="0"/>
              <a:t>(Cass County, 2016)</a:t>
            </a:r>
            <a:endParaRPr lang="en-US" sz="1800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Sources:	●	2016 PRC Community Health Survey, Professional Research Consultants, Inc.  [Item 5]</a:t>
            </a:r>
          </a:p>
          <a:p>
            <a:r>
              <a:rPr lang="en-US" dirty="0" smtClean="0"/>
              <a:t>Notes:	●	Asked of all respondents.</a:t>
            </a:r>
          </a:p>
          <a:p>
            <a:r>
              <a:rPr lang="en-US" dirty="0" smtClean="0"/>
              <a:t>	●	Income categories reflect respondent's household income as a ratio to the federal poverty level (FPL) for their household size.  “Low Income” includes households </a:t>
            </a:r>
          </a:p>
          <a:p>
            <a:r>
              <a:rPr lang="en-US" dirty="0" smtClean="0"/>
              <a:t>	 	with incomes up to 200% of the federal poverty level; “Mid/High Income” includes households with incomes at 200% or more of the federal poverty level. </a:t>
            </a:r>
          </a:p>
          <a:p>
            <a:r>
              <a:rPr lang="en-US" dirty="0" smtClean="0"/>
              <a:t>		</a:t>
            </a:r>
          </a:p>
          <a:p>
            <a:endParaRPr lang="en-US" dirty="0"/>
          </a:p>
        </p:txBody>
      </p:sp>
      <p:graphicFrame>
        <p:nvGraphicFramePr>
          <p:cNvPr id="6" name="Chart Placeholder 10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516375973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6519672" y="3311434"/>
            <a:ext cx="546027" cy="7445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319272" y="3683725"/>
            <a:ext cx="667512" cy="4950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67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6 CHNA Title Background (w/tagline)">
  <a:themeElements>
    <a:clrScheme name="PRC 2016">
      <a:dk1>
        <a:srgbClr val="000000"/>
      </a:dk1>
      <a:lt1>
        <a:srgbClr val="FFFFFF"/>
      </a:lt1>
      <a:dk2>
        <a:srgbClr val="0018A8"/>
      </a:dk2>
      <a:lt2>
        <a:srgbClr val="E7F2DE"/>
      </a:lt2>
      <a:accent1>
        <a:srgbClr val="5A85D7"/>
      </a:accent1>
      <a:accent2>
        <a:srgbClr val="A71930"/>
      </a:accent2>
      <a:accent3>
        <a:srgbClr val="ECC182"/>
      </a:accent3>
      <a:accent4>
        <a:srgbClr val="A5D867"/>
      </a:accent4>
      <a:accent5>
        <a:srgbClr val="93509E"/>
      </a:accent5>
      <a:accent6>
        <a:srgbClr val="D9E8E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016 CHNA Title Background (w/out tagline)">
  <a:themeElements>
    <a:clrScheme name="PRC 2016">
      <a:dk1>
        <a:srgbClr val="000000"/>
      </a:dk1>
      <a:lt1>
        <a:srgbClr val="FFFFFF"/>
      </a:lt1>
      <a:dk2>
        <a:srgbClr val="0018A8"/>
      </a:dk2>
      <a:lt2>
        <a:srgbClr val="E7F2DE"/>
      </a:lt2>
      <a:accent1>
        <a:srgbClr val="5A85D7"/>
      </a:accent1>
      <a:accent2>
        <a:srgbClr val="A71930"/>
      </a:accent2>
      <a:accent3>
        <a:srgbClr val="ECC182"/>
      </a:accent3>
      <a:accent4>
        <a:srgbClr val="A5D867"/>
      </a:accent4>
      <a:accent5>
        <a:srgbClr val="93509E"/>
      </a:accent5>
      <a:accent6>
        <a:srgbClr val="D9E8E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016 CHNA Section Background">
  <a:themeElements>
    <a:clrScheme name="PRC 2016">
      <a:dk1>
        <a:srgbClr val="000000"/>
      </a:dk1>
      <a:lt1>
        <a:srgbClr val="FFFFFF"/>
      </a:lt1>
      <a:dk2>
        <a:srgbClr val="0018A8"/>
      </a:dk2>
      <a:lt2>
        <a:srgbClr val="E7F2DE"/>
      </a:lt2>
      <a:accent1>
        <a:srgbClr val="5A85D7"/>
      </a:accent1>
      <a:accent2>
        <a:srgbClr val="A71930"/>
      </a:accent2>
      <a:accent3>
        <a:srgbClr val="ECC182"/>
      </a:accent3>
      <a:accent4>
        <a:srgbClr val="A5D867"/>
      </a:accent4>
      <a:accent5>
        <a:srgbClr val="93509E"/>
      </a:accent5>
      <a:accent6>
        <a:srgbClr val="D9E8E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016 CHNA Divider Background">
  <a:themeElements>
    <a:clrScheme name="PRC2014">
      <a:dk1>
        <a:srgbClr val="000000"/>
      </a:dk1>
      <a:lt1>
        <a:srgbClr val="FFFFFF"/>
      </a:lt1>
      <a:dk2>
        <a:srgbClr val="0018A8"/>
      </a:dk2>
      <a:lt2>
        <a:srgbClr val="E7F2DE"/>
      </a:lt2>
      <a:accent1>
        <a:srgbClr val="5A85D7"/>
      </a:accent1>
      <a:accent2>
        <a:srgbClr val="A71930"/>
      </a:accent2>
      <a:accent3>
        <a:srgbClr val="ECC182"/>
      </a:accent3>
      <a:accent4>
        <a:srgbClr val="A5D867"/>
      </a:accent4>
      <a:accent5>
        <a:srgbClr val="93509E"/>
      </a:accent5>
      <a:accent6>
        <a:srgbClr val="D9E8E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016 CHNA Chart Background">
  <a:themeElements>
    <a:clrScheme name="PRC 2016">
      <a:dk1>
        <a:srgbClr val="000000"/>
      </a:dk1>
      <a:lt1>
        <a:srgbClr val="FFFFFF"/>
      </a:lt1>
      <a:dk2>
        <a:srgbClr val="0018A8"/>
      </a:dk2>
      <a:lt2>
        <a:srgbClr val="E7F2DE"/>
      </a:lt2>
      <a:accent1>
        <a:srgbClr val="5A85D7"/>
      </a:accent1>
      <a:accent2>
        <a:srgbClr val="A71930"/>
      </a:accent2>
      <a:accent3>
        <a:srgbClr val="ECC182"/>
      </a:accent3>
      <a:accent4>
        <a:srgbClr val="A5D867"/>
      </a:accent4>
      <a:accent5>
        <a:srgbClr val="93509E"/>
      </a:accent5>
      <a:accent6>
        <a:srgbClr val="D9E8E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rgbClr val="FFFF00"/>
        </a:solidFill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2016 CHNA Sidebar Background">
  <a:themeElements>
    <a:clrScheme name="PRC2014">
      <a:dk1>
        <a:srgbClr val="000000"/>
      </a:dk1>
      <a:lt1>
        <a:srgbClr val="FFFFFF"/>
      </a:lt1>
      <a:dk2>
        <a:srgbClr val="0018A8"/>
      </a:dk2>
      <a:lt2>
        <a:srgbClr val="E7F2DE"/>
      </a:lt2>
      <a:accent1>
        <a:srgbClr val="5A85D7"/>
      </a:accent1>
      <a:accent2>
        <a:srgbClr val="A71930"/>
      </a:accent2>
      <a:accent3>
        <a:srgbClr val="ECC182"/>
      </a:accent3>
      <a:accent4>
        <a:srgbClr val="A5D867"/>
      </a:accent4>
      <a:accent5>
        <a:srgbClr val="93509E"/>
      </a:accent5>
      <a:accent6>
        <a:srgbClr val="D9E8E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  <a:ln>
          <a:solidFill>
            <a:schemeClr val="accent2"/>
          </a:solidFill>
        </a:ln>
      </a:spPr>
      <a:bodyPr wrap="square" rtlCol="0" anchor="ctr" anchorCtr="0">
        <a:noAutofit/>
      </a:bodyPr>
      <a:lstStyle>
        <a:defPPr algn="ctr">
          <a:defRPr sz="1600" dirty="0" smtClean="0">
            <a:solidFill>
              <a:schemeClr val="accent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_2016 CHNA Chart Background">
  <a:themeElements>
    <a:clrScheme name="PRC 2016">
      <a:dk1>
        <a:srgbClr val="000000"/>
      </a:dk1>
      <a:lt1>
        <a:srgbClr val="FFFFFF"/>
      </a:lt1>
      <a:dk2>
        <a:srgbClr val="0018A8"/>
      </a:dk2>
      <a:lt2>
        <a:srgbClr val="E7F2DE"/>
      </a:lt2>
      <a:accent1>
        <a:srgbClr val="5A85D7"/>
      </a:accent1>
      <a:accent2>
        <a:srgbClr val="A71930"/>
      </a:accent2>
      <a:accent3>
        <a:srgbClr val="ECC182"/>
      </a:accent3>
      <a:accent4>
        <a:srgbClr val="A5D867"/>
      </a:accent4>
      <a:accent5>
        <a:srgbClr val="93509E"/>
      </a:accent5>
      <a:accent6>
        <a:srgbClr val="D9E8E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rgbClr val="FFFF00"/>
        </a:solidFill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2016 CHNA Keypoint">
  <a:themeElements>
    <a:clrScheme name="PRC 2016">
      <a:dk1>
        <a:srgbClr val="000000"/>
      </a:dk1>
      <a:lt1>
        <a:srgbClr val="FFFFFF"/>
      </a:lt1>
      <a:dk2>
        <a:srgbClr val="0018A8"/>
      </a:dk2>
      <a:lt2>
        <a:srgbClr val="E7F2DE"/>
      </a:lt2>
      <a:accent1>
        <a:srgbClr val="5A85D7"/>
      </a:accent1>
      <a:accent2>
        <a:srgbClr val="A71930"/>
      </a:accent2>
      <a:accent3>
        <a:srgbClr val="ECC182"/>
      </a:accent3>
      <a:accent4>
        <a:srgbClr val="A5D867"/>
      </a:accent4>
      <a:accent5>
        <a:srgbClr val="93509E"/>
      </a:accent5>
      <a:accent6>
        <a:srgbClr val="D9E8E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rgbClr val="FFFF00"/>
        </a:solidFill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1_2016 CHNA Section Background">
  <a:themeElements>
    <a:clrScheme name="PRC 2016">
      <a:dk1>
        <a:srgbClr val="000000"/>
      </a:dk1>
      <a:lt1>
        <a:srgbClr val="FFFFFF"/>
      </a:lt1>
      <a:dk2>
        <a:srgbClr val="0018A8"/>
      </a:dk2>
      <a:lt2>
        <a:srgbClr val="E7F2DE"/>
      </a:lt2>
      <a:accent1>
        <a:srgbClr val="5A85D7"/>
      </a:accent1>
      <a:accent2>
        <a:srgbClr val="A71930"/>
      </a:accent2>
      <a:accent3>
        <a:srgbClr val="ECC182"/>
      </a:accent3>
      <a:accent4>
        <a:srgbClr val="A5D867"/>
      </a:accent4>
      <a:accent5>
        <a:srgbClr val="93509E"/>
      </a:accent5>
      <a:accent6>
        <a:srgbClr val="D9E8E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8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9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0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1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2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3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4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5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6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7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8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9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0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1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2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3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4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19787</TotalTime>
  <Words>2072</Words>
  <Application>Microsoft Office PowerPoint</Application>
  <PresentationFormat>On-screen Show (4:3)</PresentationFormat>
  <Paragraphs>760</Paragraphs>
  <Slides>73</Slides>
  <Notes>73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73</vt:i4>
      </vt:variant>
    </vt:vector>
  </HeadingPairs>
  <TitlesOfParts>
    <vt:vector size="82" baseType="lpstr">
      <vt:lpstr>2016 CHNA Title Background (w/tagline)</vt:lpstr>
      <vt:lpstr>2016 CHNA Title Background (w/out tagline)</vt:lpstr>
      <vt:lpstr>2016 CHNA Section Background</vt:lpstr>
      <vt:lpstr>2016 CHNA Divider Background</vt:lpstr>
      <vt:lpstr>2016 CHNA Chart Background</vt:lpstr>
      <vt:lpstr>2016 CHNA Sidebar Background</vt:lpstr>
      <vt:lpstr>1_2016 CHNA Chart Background</vt:lpstr>
      <vt:lpstr>2016 CHNA Keypoint</vt:lpstr>
      <vt:lpstr>1_2016 CHNA Section Background</vt:lpstr>
      <vt:lpstr>2016 PRC Community  Health Needs Assessment</vt:lpstr>
      <vt:lpstr>PowerPoint Presentation</vt:lpstr>
      <vt:lpstr>PowerPoint Presentation</vt:lpstr>
      <vt:lpstr>Today’s Activities</vt:lpstr>
      <vt:lpstr>PowerPoint Presentation</vt:lpstr>
      <vt:lpstr>PowerPoint Presentation</vt:lpstr>
      <vt:lpstr>Self-Reported Health Status (Cass County, 2016)</vt:lpstr>
      <vt:lpstr>Experience “Fair” or “Poor” Overall Health</vt:lpstr>
      <vt:lpstr>Experience “Fair” or “Poor” Overall Health (Cass County, 2016)</vt:lpstr>
      <vt:lpstr>PowerPoint Presentation</vt:lpstr>
      <vt:lpstr>Healthcare Insurance Coverage (Among Adults Age 18-64; Cass County, 2016)</vt:lpstr>
      <vt:lpstr>Lack of Healthcare Insurance Coverage (Among Adults Age 18-64) Healthy People 2020 Target = 0.0% (Universal Coverage)</vt:lpstr>
      <vt:lpstr>Barriers to Access Have  Prevented Medical Care in the Past Year</vt:lpstr>
      <vt:lpstr>Experienced Difficulties or Delays of Some Kind in Receiving Needed Healthcare in the Past Year (Cass County, 2016)</vt:lpstr>
      <vt:lpstr>Skipped or Reduced Prescription Doses in Order to Stretch Prescriptions and Save Money</vt:lpstr>
      <vt:lpstr>PowerPoint Presentation</vt:lpstr>
      <vt:lpstr>Have Used a Hospital  Emergency Room More Than Once in the Past Year</vt:lpstr>
      <vt:lpstr>Child Has Visited a Dentist or Dental Clinic Within the Past Year (Among Parents of Children Age 2-17) Healthy People 2020 Target = 49.0% or Higher</vt:lpstr>
      <vt:lpstr>PowerPoint Presentation</vt:lpstr>
      <vt:lpstr>Leading Causes of Death (Cass County, 2012-2014)</vt:lpstr>
      <vt:lpstr>Cancer Incidence Rates by Site (Annual Average Age-Adjusted Incidence per 100,000 Population, 2008-2012)</vt:lpstr>
      <vt:lpstr>PowerPoint Presentation</vt:lpstr>
      <vt:lpstr>PowerPoint Presentation</vt:lpstr>
      <vt:lpstr>Kidney Disease: Age-Adjusted Mortality (2012-2014 Annual Average Deaths per 100,000 Population)</vt:lpstr>
      <vt:lpstr>PowerPoint Presentation</vt:lpstr>
      <vt:lpstr>Diabetes: Age-Adjusted Mortality Trends (Annual Average Deaths per 100,000 Population) Healthy People 2020 Target = 20.5 or Lower (Adjusted)</vt:lpstr>
      <vt:lpstr>Prevalence of Diabetes (Cass County, 2016)</vt:lpstr>
      <vt:lpstr>Perceptions of Diabetes  as a Problem in the Community (Key Informants, 2016)</vt:lpstr>
      <vt:lpstr>PowerPoint Presentation</vt:lpstr>
      <vt:lpstr>Teen Birth Rate (Births to Women Age 15-19 Per 1,000 Female Population Age 15-19, 2006-2012)</vt:lpstr>
      <vt:lpstr>Teen Birth Rate (Births to Women Age 15-19 Per 1,000 Female Population Age 15-19; Cass County by Race/Ethnicity, 2006-2012)</vt:lpstr>
      <vt:lpstr>PowerPoint Presentation</vt:lpstr>
      <vt:lpstr>Leading Causes of Death (Cass County, 2012-2014)</vt:lpstr>
      <vt:lpstr>Prevalence of High Blood Pressure (Cass County, 2016) Healthy People 2020 Target = 26.9% or Lower</vt:lpstr>
      <vt:lpstr>Present One or More Cardiovascular Risks or Behaviors</vt:lpstr>
      <vt:lpstr>PowerPoint Presentation</vt:lpstr>
      <vt:lpstr>Select Injury Death Rates (By Cause of Death; Annual Average Deaths per 100,000 Population)</vt:lpstr>
      <vt:lpstr>Fell One or More Times in the Past Year  (Among Respondents Age 45 and Older)</vt:lpstr>
      <vt:lpstr>Have a Firearm Kept in  or Around the Home </vt:lpstr>
      <vt:lpstr>PowerPoint Presentation</vt:lpstr>
      <vt:lpstr>Experience “Fair” or “Poor” Mental Health (Cass County, 2016)</vt:lpstr>
      <vt:lpstr>Have Experienced Symptoms of Chronic Depression</vt:lpstr>
      <vt:lpstr>Mental Health Treatment</vt:lpstr>
      <vt:lpstr>Perceptions of Mental Health  as a Problem in the Community (Key Informants, 2016)</vt:lpstr>
      <vt:lpstr>PowerPoint Presentation</vt:lpstr>
      <vt:lpstr>PowerPoint Presentation</vt:lpstr>
      <vt:lpstr>Prevalence of Obesity (Percent of Adults With a BMI of 30.0 or Higher; Cass County, 2016) Healthy People 2020 Target = 30.5% or Lower</vt:lpstr>
      <vt:lpstr>Child Obesity Prevalence (Children Age 5-17 Who Are Obese; BMI in the 95th Percentile or Higher) Healthy People 2020 Target = 14.5% or Lower</vt:lpstr>
      <vt:lpstr>Had Seven or More  Sugar-Sweetened Beverages in the Past Week (Cass County, 2016)</vt:lpstr>
      <vt:lpstr>No Leisure-Time Physical Activity in the Past Month (Cass County, 2016) Healthy People 2020 Target = 32.6% or Lower</vt:lpstr>
      <vt:lpstr>Perceptions of Nutrition, Physical Activity, and Weight  as a Problem in the Community (Key Informants, 2016)</vt:lpstr>
      <vt:lpstr>PowerPoint Presentation</vt:lpstr>
      <vt:lpstr>Prevalence of Potentially Disabling Conditions</vt:lpstr>
      <vt:lpstr>Prevalence of Blindness/Deafness</vt:lpstr>
      <vt:lpstr>PowerPoint Presentation</vt:lpstr>
      <vt:lpstr>CLRD: Age-Adjusted Mortality Trends (Annual Average Deaths per 100,000 Population)</vt:lpstr>
      <vt:lpstr>Prevalence of  Chronic Obstructive Pulmonary Disease (COPD)</vt:lpstr>
      <vt:lpstr>Older Adults: Have Had a Flu Vaccination in the Past Year (Among Adults Age 65+) Healthy People 2020 Target = 70.0% or Higher</vt:lpstr>
      <vt:lpstr>PowerPoint Presentation</vt:lpstr>
      <vt:lpstr>Excessive Drinkers (Cass County, 2016) Healthy People 2020 Target = 25.4% or Lower</vt:lpstr>
      <vt:lpstr>Have Ever Sought Professional Help for an Alcohol/Drug-Related Problem</vt:lpstr>
      <vt:lpstr>Perceptions of Substance Abuse  as a Problem in the Community (Key Informants, 2016)</vt:lpstr>
      <vt:lpstr>PowerPoint Presentation</vt:lpstr>
      <vt:lpstr>Member of Household Smokes at Home</vt:lpstr>
      <vt:lpstr>Other Tobacco Use</vt:lpstr>
      <vt:lpstr>Perceptions of Tobacco Use  as a Problem in the Community (Key Informants, 2016)</vt:lpstr>
      <vt:lpstr>PowerPoint Presentation</vt:lpstr>
      <vt:lpstr>PowerPoint Presentation</vt:lpstr>
      <vt:lpstr>Prioritizing Health Needs</vt:lpstr>
      <vt:lpstr>PowerPoint Presentation</vt:lpstr>
      <vt:lpstr>Next Steps</vt:lpstr>
      <vt:lpstr>Thank You!</vt:lpstr>
      <vt:lpstr>Key Informants:  Relative Position of  Health Topics as Problems in the Community</vt:lpstr>
    </vt:vector>
  </TitlesOfParts>
  <Manager>Bruce@prccustomresearch.com</Manager>
  <Company>prc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Bruce@prccustomresearch.com</dc:creator>
  <cp:lastModifiedBy>Danhauser, Carmen</cp:lastModifiedBy>
  <cp:revision>1260</cp:revision>
  <cp:lastPrinted>2016-09-13T21:49:21Z</cp:lastPrinted>
  <dcterms:created xsi:type="dcterms:W3CDTF">2012-11-19T21:03:35Z</dcterms:created>
  <dcterms:modified xsi:type="dcterms:W3CDTF">2016-12-19T19:44:59Z</dcterms:modified>
</cp:coreProperties>
</file>