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theme/themeOverride13.xml" ContentType="application/vnd.openxmlformats-officedocument.themeOverride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theme/themeOverride14.xml" ContentType="application/vnd.openxmlformats-officedocument.themeOverride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theme/themeOverride15.xml" ContentType="application/vnd.openxmlformats-officedocument.themeOverride+xml"/>
  <Override PartName="/ppt/drawings/drawing4.xml" ContentType="application/vnd.openxmlformats-officedocument.drawingml.chartshapes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theme/themeOverride16.xml" ContentType="application/vnd.openxmlformats-officedocument.themeOverride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22.xml" ContentType="application/vnd.openxmlformats-officedocument.drawingml.chart+xml"/>
  <Override PartName="/ppt/notesSlides/notesSlide24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ags/tag13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25.xml" ContentType="application/vnd.openxmlformats-officedocument.drawingml.chart+xml"/>
  <Override PartName="/ppt/theme/themeOverride17.xml" ContentType="application/vnd.openxmlformats-officedocument.themeOverride+xml"/>
  <Override PartName="/ppt/notesSlides/notesSlide26.xml" ContentType="application/vnd.openxmlformats-officedocument.presentationml.notesSlide+xml"/>
  <Override PartName="/ppt/charts/chart26.xml" ContentType="application/vnd.openxmlformats-officedocument.drawingml.chart+xml"/>
  <Override PartName="/ppt/theme/themeOverride18.xml" ContentType="application/vnd.openxmlformats-officedocument.themeOverride+xml"/>
  <Override PartName="/ppt/notesSlides/notesSlide27.xml" ContentType="application/vnd.openxmlformats-officedocument.presentationml.notesSlide+xml"/>
  <Override PartName="/ppt/charts/chart27.xml" ContentType="application/vnd.openxmlformats-officedocument.drawingml.chart+xml"/>
  <Override PartName="/ppt/theme/themeOverride19.xml" ContentType="application/vnd.openxmlformats-officedocument.themeOverride+xml"/>
  <Override PartName="/ppt/charts/chart28.xml" ContentType="application/vnd.openxmlformats-officedocument.drawingml.chart+xml"/>
  <Override PartName="/ppt/theme/themeOverride20.xml" ContentType="application/vnd.openxmlformats-officedocument.themeOverride+xml"/>
  <Override PartName="/ppt/notesSlides/notesSlide28.xml" ContentType="application/vnd.openxmlformats-officedocument.presentationml.notesSlide+xml"/>
  <Override PartName="/ppt/charts/chart29.xml" ContentType="application/vnd.openxmlformats-officedocument.drawingml.chart+xml"/>
  <Override PartName="/ppt/tags/tag14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30.xml" ContentType="application/vnd.openxmlformats-officedocument.drawingml.chart+xml"/>
  <Override PartName="/ppt/theme/themeOverride21.xml" ContentType="application/vnd.openxmlformats-officedocument.themeOverride+xml"/>
  <Override PartName="/ppt/notesSlides/notesSlide30.xml" ContentType="application/vnd.openxmlformats-officedocument.presentationml.notesSlide+xml"/>
  <Override PartName="/ppt/charts/chart31.xml" ContentType="application/vnd.openxmlformats-officedocument.drawingml.chart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charts/chart32.xml" ContentType="application/vnd.openxmlformats-officedocument.drawingml.chart+xml"/>
  <Override PartName="/ppt/theme/themeOverride22.xml" ContentType="application/vnd.openxmlformats-officedocument.themeOverride+xml"/>
  <Override PartName="/ppt/charts/chart33.xml" ContentType="application/vnd.openxmlformats-officedocument.drawingml.chart+xml"/>
  <Override PartName="/ppt/theme/themeOverride23.xml" ContentType="application/vnd.openxmlformats-officedocument.themeOverride+xml"/>
  <Override PartName="/ppt/tags/tag16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34.xml" ContentType="application/vnd.openxmlformats-officedocument.drawingml.chart+xml"/>
  <Override PartName="/ppt/notesSlides/notesSlide33.xml" ContentType="application/vnd.openxmlformats-officedocument.presentationml.notesSlide+xml"/>
  <Override PartName="/ppt/charts/chart35.xml" ContentType="application/vnd.openxmlformats-officedocument.drawingml.chart+xml"/>
  <Override PartName="/ppt/theme/themeOverride24.xml" ContentType="application/vnd.openxmlformats-officedocument.themeOverride+xml"/>
  <Override PartName="/ppt/notesSlides/notesSlide34.xml" ContentType="application/vnd.openxmlformats-officedocument.presentationml.notesSlide+xml"/>
  <Override PartName="/ppt/charts/chart36.xml" ContentType="application/vnd.openxmlformats-officedocument.drawingml.chart+xml"/>
  <Override PartName="/ppt/theme/themeOverride25.xml" ContentType="application/vnd.openxmlformats-officedocument.themeOverride+xml"/>
  <Override PartName="/ppt/tags/tag1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22" r:id="rId1"/>
    <p:sldMasterId id="2147483805" r:id="rId2"/>
  </p:sldMasterIdLst>
  <p:notesMasterIdLst>
    <p:notesMasterId r:id="rId60"/>
  </p:notesMasterIdLst>
  <p:handoutMasterIdLst>
    <p:handoutMasterId r:id="rId61"/>
  </p:handoutMasterIdLst>
  <p:sldIdLst>
    <p:sldId id="576" r:id="rId3"/>
    <p:sldId id="1410" r:id="rId4"/>
    <p:sldId id="582" r:id="rId5"/>
    <p:sldId id="1412" r:id="rId6"/>
    <p:sldId id="1413" r:id="rId7"/>
    <p:sldId id="1414" r:id="rId8"/>
    <p:sldId id="1429" r:id="rId9"/>
    <p:sldId id="1430" r:id="rId10"/>
    <p:sldId id="1431" r:id="rId11"/>
    <p:sldId id="1415" r:id="rId12"/>
    <p:sldId id="1416" r:id="rId13"/>
    <p:sldId id="1432" r:id="rId14"/>
    <p:sldId id="1433" r:id="rId15"/>
    <p:sldId id="1434" r:id="rId16"/>
    <p:sldId id="1437" r:id="rId17"/>
    <p:sldId id="1436" r:id="rId18"/>
    <p:sldId id="1438" r:id="rId19"/>
    <p:sldId id="1459" r:id="rId20"/>
    <p:sldId id="1417" r:id="rId21"/>
    <p:sldId id="1439" r:id="rId22"/>
    <p:sldId id="1443" r:id="rId23"/>
    <p:sldId id="1418" r:id="rId24"/>
    <p:sldId id="1448" r:id="rId25"/>
    <p:sldId id="1446" r:id="rId26"/>
    <p:sldId id="1419" r:id="rId27"/>
    <p:sldId id="1449" r:id="rId28"/>
    <p:sldId id="1450" r:id="rId29"/>
    <p:sldId id="1420" r:id="rId30"/>
    <p:sldId id="1454" r:id="rId31"/>
    <p:sldId id="1455" r:id="rId32"/>
    <p:sldId id="1457" r:id="rId33"/>
    <p:sldId id="1421" r:id="rId34"/>
    <p:sldId id="1458" r:id="rId35"/>
    <p:sldId id="1422" r:id="rId36"/>
    <p:sldId id="1462" r:id="rId37"/>
    <p:sldId id="1463" r:id="rId38"/>
    <p:sldId id="1480" r:id="rId39"/>
    <p:sldId id="1423" r:id="rId40"/>
    <p:sldId id="1466" r:id="rId41"/>
    <p:sldId id="1468" r:id="rId42"/>
    <p:sldId id="1472" r:id="rId43"/>
    <p:sldId id="1471" r:id="rId44"/>
    <p:sldId id="1481" r:id="rId45"/>
    <p:sldId id="1424" r:id="rId46"/>
    <p:sldId id="1473" r:id="rId47"/>
    <p:sldId id="1474" r:id="rId48"/>
    <p:sldId id="1425" r:id="rId49"/>
    <p:sldId id="1475" r:id="rId50"/>
    <p:sldId id="1426" r:id="rId51"/>
    <p:sldId id="1477" r:id="rId52"/>
    <p:sldId id="1478" r:id="rId53"/>
    <p:sldId id="1479" r:id="rId54"/>
    <p:sldId id="1482" r:id="rId55"/>
    <p:sldId id="1427" r:id="rId56"/>
    <p:sldId id="1444" r:id="rId57"/>
    <p:sldId id="1445" r:id="rId58"/>
    <p:sldId id="1428" r:id="rId59"/>
  </p:sldIdLst>
  <p:sldSz cx="9144000" cy="6858000" type="screen4x3"/>
  <p:notesSz cx="6858000" cy="9312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867"/>
    <a:srgbClr val="FFFFFF"/>
    <a:srgbClr val="000000"/>
    <a:srgbClr val="F9C7D1"/>
    <a:srgbClr val="B71234"/>
    <a:srgbClr val="73AE2C"/>
    <a:srgbClr val="86CA34"/>
    <a:srgbClr val="74B052"/>
    <a:srgbClr val="51B54D"/>
    <a:srgbClr val="7CB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242" autoAdjust="0"/>
    <p:restoredTop sz="94691" autoAdjust="0"/>
  </p:normalViewPr>
  <p:slideViewPr>
    <p:cSldViewPr>
      <p:cViewPr>
        <p:scale>
          <a:sx n="97" d="100"/>
          <a:sy n="97" d="100"/>
        </p:scale>
        <p:origin x="-11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604" y="-108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2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3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5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6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7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8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19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0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1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2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23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2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25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64732186254476E-2"/>
          <c:y val="2.1852835256058155E-2"/>
          <c:w val="0.94387600855451625"/>
          <c:h val="0.84006866874198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Population</c:v>
                </c:pt>
              </c:strCache>
            </c:strRef>
          </c:tx>
          <c:spPr>
            <a:solidFill>
              <a:srgbClr val="FDC48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Lbls>
            <c:numFmt formatCode="#,##0.0&quot;%&quot;" sourceLinked="0"/>
            <c:txPr>
              <a:bodyPr rot="0" vert="horz"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White</c:v>
                </c:pt>
                <c:pt idx="6">
                  <c:v>Hispanic</c:v>
                </c:pt>
                <c:pt idx="7">
                  <c:v>Other</c:v>
                </c:pt>
                <c:pt idx="8">
                  <c:v>&lt;200% FPL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49.1</c:v>
                </c:pt>
                <c:pt idx="1">
                  <c:v>50.9</c:v>
                </c:pt>
                <c:pt idx="2">
                  <c:v>35</c:v>
                </c:pt>
                <c:pt idx="3">
                  <c:v>44.7</c:v>
                </c:pt>
                <c:pt idx="4">
                  <c:v>20.3</c:v>
                </c:pt>
                <c:pt idx="5">
                  <c:v>87.1</c:v>
                </c:pt>
                <c:pt idx="6">
                  <c:v>9.8000000000000007</c:v>
                </c:pt>
                <c:pt idx="7">
                  <c:v>3.1</c:v>
                </c:pt>
                <c:pt idx="8">
                  <c:v>37.800000000000004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Weighted Survey Sample</c:v>
                </c:pt>
              </c:strCache>
            </c:strRef>
          </c:tx>
          <c:spPr>
            <a:solidFill>
              <a:srgbClr val="B71234"/>
            </a:solidFill>
            <a:ln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numFmt formatCode="#,##0.0&quot;%&quot;" sourceLinked="0"/>
            <c:txPr>
              <a:bodyPr rot="0" vert="horz"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White</c:v>
                </c:pt>
                <c:pt idx="6">
                  <c:v>Hispanic</c:v>
                </c:pt>
                <c:pt idx="7">
                  <c:v>Other</c:v>
                </c:pt>
                <c:pt idx="8">
                  <c:v>&lt;200% FPL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49.3</c:v>
                </c:pt>
                <c:pt idx="1">
                  <c:v>50.7</c:v>
                </c:pt>
                <c:pt idx="2">
                  <c:v>35</c:v>
                </c:pt>
                <c:pt idx="3">
                  <c:v>44.9</c:v>
                </c:pt>
                <c:pt idx="4">
                  <c:v>20.100000000000001</c:v>
                </c:pt>
                <c:pt idx="5">
                  <c:v>87.2</c:v>
                </c:pt>
                <c:pt idx="6">
                  <c:v>8.9</c:v>
                </c:pt>
                <c:pt idx="7">
                  <c:v>3.9</c:v>
                </c:pt>
                <c:pt idx="8">
                  <c:v>38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Unweighted Survey Sample</c:v>
                </c:pt>
              </c:strCache>
            </c:strRef>
          </c:tx>
          <c:spPr>
            <a:solidFill>
              <a:srgbClr val="FFFFFF">
                <a:lumMod val="95000"/>
              </a:srgbClr>
            </a:solidFill>
            <a:ln>
              <a:noFill/>
            </a:ln>
          </c:spPr>
          <c:invertIfNegative val="0"/>
          <c:dLbls>
            <c:numFmt formatCode="0.0&quot;%&quot;" sourceLinked="0"/>
            <c:txPr>
              <a:bodyPr rot="-5400000" vert="horz"/>
              <a:lstStyle/>
              <a:p>
                <a:pPr algn="ctr">
                  <a:defRPr lang="en-US" sz="900" b="1" i="0" u="none" strike="noStrike" kern="1200" baseline="0">
                    <a:solidFill>
                      <a:srgbClr val="000000"/>
                    </a:solidFill>
                    <a:latin typeface="Frutiger LT 45 Light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White</c:v>
                </c:pt>
                <c:pt idx="6">
                  <c:v>Hispanic</c:v>
                </c:pt>
                <c:pt idx="7">
                  <c:v>Other</c:v>
                </c:pt>
                <c:pt idx="8">
                  <c:v>&lt;200% FPL</c:v>
                </c:pt>
              </c:strCache>
            </c:strRef>
          </c:cat>
          <c:val>
            <c:numRef>
              <c:f>Sheet1!$D$2:$D$10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axId val="109947136"/>
        <c:axId val="109965312"/>
      </c:barChart>
      <c:catAx>
        <c:axId val="109947136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109965312"/>
        <c:crosses val="autoZero"/>
        <c:auto val="1"/>
        <c:lblAlgn val="ctr"/>
        <c:lblOffset val="100"/>
        <c:noMultiLvlLbl val="0"/>
      </c:catAx>
      <c:valAx>
        <c:axId val="109965312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0"/>
            </a:pPr>
            <a:endParaRPr lang="en-US"/>
          </a:p>
        </c:txPr>
        <c:crossAx val="109947136"/>
        <c:crosses val="autoZero"/>
        <c:crossBetween val="between"/>
        <c:majorUnit val="20"/>
      </c:valAx>
      <c:spPr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c:spPr>
    </c:plotArea>
    <c:legend>
      <c:legendPos val="t"/>
      <c:layout>
        <c:manualLayout>
          <c:xMode val="edge"/>
          <c:yMode val="edge"/>
          <c:x val="3.6676387673763015E-2"/>
          <c:y val="4.6511627906976764E-2"/>
          <c:w val="0.4852890784485272"/>
          <c:h val="9.4704571812244578E-2"/>
        </c:manualLayout>
      </c:layout>
      <c:overlay val="0"/>
      <c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1">
          <a:latin typeface="Segoe UI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123991445514131E-2"/>
          <c:y val="7.0620990084572774E-2"/>
          <c:w val="0.94387600855453246"/>
          <c:h val="0.7075942330125406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[All Ages] Healthy People 2020 Target = 95% or Higher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United States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95</c:v>
                </c:pt>
                <c:pt idx="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8492544"/>
        <c:axId val="118494336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C48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1"/>
              <c:numFmt formatCode="#,##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txPr>
              <a:bodyPr rot="0" vert="horz"/>
              <a:lstStyle/>
              <a:p>
                <a:pPr>
                  <a:defRPr sz="1000" b="1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United States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68.7</c:v>
                </c:pt>
                <c:pt idx="1">
                  <c:v>76.3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18501760"/>
        <c:axId val="118495872"/>
      </c:barChart>
      <c:catAx>
        <c:axId val="118492544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8494336"/>
        <c:crosses val="autoZero"/>
        <c:auto val="1"/>
        <c:lblAlgn val="ctr"/>
        <c:lblOffset val="100"/>
        <c:noMultiLvlLbl val="0"/>
      </c:catAx>
      <c:valAx>
        <c:axId val="1184943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8492544"/>
        <c:crosses val="autoZero"/>
        <c:crossBetween val="between"/>
        <c:majorUnit val="20"/>
      </c:valAx>
      <c:valAx>
        <c:axId val="118495872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8501760"/>
        <c:crosses val="max"/>
        <c:crossBetween val="between"/>
        <c:majorUnit val="20"/>
      </c:valAx>
      <c:catAx>
        <c:axId val="118501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8495872"/>
        <c:crosses val="autoZero"/>
        <c:auto val="1"/>
        <c:lblAlgn val="ctr"/>
        <c:lblOffset val="100"/>
        <c:noMultiLvlLbl val="0"/>
      </c:catAx>
      <c:spPr>
        <a:solidFill>
          <a:srgbClr val="A5D867">
            <a:lumMod val="75000"/>
            <a:alpha val="20000"/>
          </a:srgbClr>
        </a:solidFill>
        <a:effectLst/>
        <a:scene3d>
          <a:camera prst="orthographicFront"/>
          <a:lightRig rig="threePt" dir="t"/>
        </a:scene3d>
        <a:sp3d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5.3942597453096534E-2"/>
          <c:y val="0"/>
          <c:w val="0.4774187080781605"/>
          <c:h val="7.2934589773500522E-2"/>
        </c:manualLayout>
      </c:layout>
      <c:overlay val="0"/>
      <c:txPr>
        <a:bodyPr/>
        <a:lstStyle/>
        <a:p>
          <a:pPr>
            <a:defRPr sz="1100" b="1">
              <a:solidFill>
                <a:schemeClr val="accent4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695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Healthy People 2020 Target = 160.6 or Lower</c:v>
                </c:pt>
              </c:strCache>
            </c:strRef>
          </c:tx>
          <c:spPr>
            <a:solidFill>
              <a:srgbClr val="A5D867">
                <a:lumMod val="75000"/>
                <a:alpha val="20000"/>
              </a:srgbClr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160.6</c:v>
                </c:pt>
                <c:pt idx="1">
                  <c:v>160.6</c:v>
                </c:pt>
                <c:pt idx="2">
                  <c:v>160.6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18283264"/>
        <c:axId val="118362880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C48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2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1"/>
              <c:numFmt formatCode="#,##0.0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0" vert="horz"/>
              <a:lstStyle/>
              <a:p>
                <a:pPr>
                  <a:defRPr sz="1000" b="1">
                    <a:solidFill>
                      <a:sysClr val="windowText" lastClr="000000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193.9</c:v>
                </c:pt>
                <c:pt idx="1">
                  <c:v>191.1</c:v>
                </c:pt>
                <c:pt idx="2">
                  <c:v>174.2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18366208"/>
        <c:axId val="118364416"/>
      </c:barChart>
      <c:catAx>
        <c:axId val="118283264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8362880"/>
        <c:crosses val="autoZero"/>
        <c:auto val="1"/>
        <c:lblAlgn val="ctr"/>
        <c:lblOffset val="100"/>
        <c:noMultiLvlLbl val="0"/>
      </c:catAx>
      <c:valAx>
        <c:axId val="118362880"/>
        <c:scaling>
          <c:orientation val="minMax"/>
          <c:max val="400"/>
          <c:min val="0"/>
        </c:scaling>
        <c:delete val="0"/>
        <c:axPos val="l"/>
        <c:majorGridlines>
          <c:spPr>
            <a:ln cmpd="sng">
              <a:solidFill>
                <a:srgbClr val="000000">
                  <a:alpha val="10000"/>
                </a:srgbClr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8283264"/>
        <c:crosses val="autoZero"/>
        <c:crossBetween val="between"/>
        <c:majorUnit val="100"/>
      </c:valAx>
      <c:valAx>
        <c:axId val="118364416"/>
        <c:scaling>
          <c:orientation val="minMax"/>
          <c:max val="6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8366208"/>
        <c:crosses val="max"/>
        <c:crossBetween val="between"/>
        <c:majorUnit val="100"/>
      </c:valAx>
      <c:catAx>
        <c:axId val="118366208"/>
        <c:scaling>
          <c:orientation val="minMax"/>
        </c:scaling>
        <c:delete val="1"/>
        <c:axPos val="b"/>
        <c:majorTickMark val="out"/>
        <c:minorTickMark val="none"/>
        <c:tickLblPos val="none"/>
        <c:crossAx val="118364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/>
      </c:spPr>
    </c:plotArea>
    <c:legend>
      <c:legendPos val="l"/>
      <c:legendEntry>
        <c:idx val="1"/>
        <c:delete val="1"/>
      </c:legendEntry>
      <c:layout>
        <c:manualLayout>
          <c:xMode val="edge"/>
          <c:yMode val="edge"/>
          <c:x val="0.22993827160493829"/>
          <c:y val="3.3737715925044452E-2"/>
          <c:w val="0.5419630358705162"/>
          <c:h val="8.3687358847586268E-2"/>
        </c:manualLayout>
      </c:layout>
      <c:overlay val="0"/>
      <c:txPr>
        <a:bodyPr/>
        <a:lstStyle/>
        <a:p>
          <a:pPr>
            <a:defRPr sz="1100" b="1">
              <a:solidFill>
                <a:schemeClr val="accent4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123991445514131E-2"/>
          <c:y val="7.0620990084572774E-2"/>
          <c:w val="0.94387600855453191"/>
          <c:h val="0.7075942330125406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Healthy People 2020 Target = 93.0% or Higher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Indiana*</c:v>
                </c:pt>
                <c:pt idx="2">
                  <c:v>United States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93</c:v>
                </c:pt>
                <c:pt idx="1">
                  <c:v>93</c:v>
                </c:pt>
                <c:pt idx="2">
                  <c:v>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Indiana*</c:v>
                </c:pt>
                <c:pt idx="2">
                  <c:v>United States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8825728"/>
        <c:axId val="118827264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C48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2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1"/>
              <c:numFmt formatCode="#,##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txPr>
              <a:bodyPr rot="0" vert="horz"/>
              <a:lstStyle/>
              <a:p>
                <a:pPr>
                  <a:defRPr sz="1000" b="1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Indiana*</c:v>
                </c:pt>
                <c:pt idx="2">
                  <c:v>United States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71.7</c:v>
                </c:pt>
                <c:pt idx="1">
                  <c:v>80.2</c:v>
                </c:pt>
                <c:pt idx="2">
                  <c:v>84.7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18830592"/>
        <c:axId val="118829056"/>
      </c:barChart>
      <c:catAx>
        <c:axId val="118825728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8827264"/>
        <c:crosses val="autoZero"/>
        <c:auto val="1"/>
        <c:lblAlgn val="ctr"/>
        <c:lblOffset val="100"/>
        <c:noMultiLvlLbl val="0"/>
      </c:catAx>
      <c:valAx>
        <c:axId val="11882726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8825728"/>
        <c:crosses val="autoZero"/>
        <c:crossBetween val="between"/>
        <c:majorUnit val="20"/>
      </c:valAx>
      <c:valAx>
        <c:axId val="118829056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8830592"/>
        <c:crosses val="max"/>
        <c:crossBetween val="between"/>
        <c:majorUnit val="20"/>
      </c:valAx>
      <c:catAx>
        <c:axId val="118830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8829056"/>
        <c:crosses val="autoZero"/>
        <c:auto val="1"/>
        <c:lblAlgn val="ctr"/>
        <c:lblOffset val="100"/>
        <c:noMultiLvlLbl val="0"/>
      </c:catAx>
      <c:spPr>
        <a:solidFill>
          <a:srgbClr val="A5D867">
            <a:lumMod val="75000"/>
            <a:alpha val="20000"/>
          </a:srgb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1.227589339794064E-2"/>
          <c:y val="0"/>
          <c:w val="0.44007315057838725"/>
          <c:h val="7.2934589773500522E-2"/>
        </c:manualLayout>
      </c:layout>
      <c:overlay val="0"/>
      <c:txPr>
        <a:bodyPr/>
        <a:lstStyle/>
        <a:p>
          <a:pPr>
            <a:defRPr sz="1100" b="1">
              <a:solidFill>
                <a:schemeClr val="accent4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123991445514131E-2"/>
          <c:y val="2.432469378827647E-2"/>
          <c:w val="0.94387600855453224"/>
          <c:h val="0.7538905293088580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8880128"/>
        <c:axId val="118881664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C48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2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2"/>
              <c:numFmt formatCode="#,##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spPr>
              <a:ln>
                <a:noFill/>
              </a:ln>
            </c:spPr>
            <c:txPr>
              <a:bodyPr rot="0" vert="horz"/>
              <a:lstStyle/>
              <a:p>
                <a:pPr>
                  <a:defRPr sz="1000" b="1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59.6</c:v>
                </c:pt>
                <c:pt idx="1">
                  <c:v>62.8</c:v>
                </c:pt>
                <c:pt idx="2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18884992"/>
        <c:axId val="118883456"/>
      </c:barChart>
      <c:catAx>
        <c:axId val="118880128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8881664"/>
        <c:crosses val="autoZero"/>
        <c:auto val="1"/>
        <c:lblAlgn val="ctr"/>
        <c:lblOffset val="100"/>
        <c:noMultiLvlLbl val="0"/>
      </c:catAx>
      <c:valAx>
        <c:axId val="11888166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8880128"/>
        <c:crosses val="autoZero"/>
        <c:crossBetween val="between"/>
        <c:majorUnit val="20"/>
      </c:valAx>
      <c:valAx>
        <c:axId val="118883456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8884992"/>
        <c:crosses val="max"/>
        <c:crossBetween val="between"/>
        <c:majorUnit val="20"/>
      </c:valAx>
      <c:catAx>
        <c:axId val="118884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8883456"/>
        <c:crosses val="autoZero"/>
        <c:auto val="1"/>
        <c:lblAlgn val="ctr"/>
        <c:lblOffset val="100"/>
        <c:noMultiLvlLbl val="0"/>
      </c:catAx>
      <c:spPr>
        <a:noFill/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64732186254476E-2"/>
          <c:y val="1.4614018835880802E-2"/>
          <c:w val="0.94387600855453102"/>
          <c:h val="0.8214519207826006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A5D867">
                <a:lumMod val="75000"/>
                <a:alpha val="20000"/>
              </a:srgbClr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Indiana</c:v>
                </c:pt>
                <c:pt idx="9">
                  <c:v>US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Indiana</c:v>
                </c:pt>
                <c:pt idx="9">
                  <c:v>US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9073792"/>
        <c:axId val="118964992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DD9C3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4"/>
            <c:invertIfNegative val="0"/>
            <c:bubble3D val="0"/>
            <c:spPr>
              <a:solidFill>
                <a:srgbClr val="DDD9C3"/>
              </a:solidFill>
              <a:ln w="9525" cap="rnd" cmpd="sng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7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8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9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3"/>
              <c:numFmt formatCode="#,##0.0&quot;%&quot;" sourceLinked="0"/>
              <c:spPr>
                <a:solidFill>
                  <a:srgbClr val="FFFF00"/>
                </a:solidFill>
              </c:spPr>
              <c:txPr>
                <a:bodyPr rot="0" vert="horz"/>
                <a:lstStyle/>
                <a:p>
                  <a:pPr>
                    <a:defRPr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&quot;%&quot;" sourceLinked="0"/>
              <c:spPr>
                <a:solidFill>
                  <a:srgbClr val="FFFF00"/>
                </a:solidFill>
              </c:spPr>
              <c:txPr>
                <a:bodyPr rot="0" vert="horz"/>
                <a:lstStyle/>
                <a:p>
                  <a:pPr>
                    <a:defRPr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&quot;%&quot;" sourceLinked="0"/>
              <c:spPr/>
              <c:txPr>
                <a:bodyPr rot="0" vert="horz"/>
                <a:lstStyle/>
                <a:p>
                  <a:pPr>
                    <a:defRPr sz="1100">
                      <a:solidFill>
                        <a:schemeClr val="accent2"/>
                      </a:solidFill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txPr>
              <a:bodyPr rot="0" vert="horz"/>
              <a:lstStyle/>
              <a:p>
                <a:pPr>
                  <a:defRPr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Indiana</c:v>
                </c:pt>
                <c:pt idx="9">
                  <c:v>US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15.3</c:v>
                </c:pt>
                <c:pt idx="1">
                  <c:v>13.6</c:v>
                </c:pt>
                <c:pt idx="2">
                  <c:v>1.8</c:v>
                </c:pt>
                <c:pt idx="3">
                  <c:v>18.600000000000001</c:v>
                </c:pt>
                <c:pt idx="4">
                  <c:v>27.3</c:v>
                </c:pt>
                <c:pt idx="5">
                  <c:v>18.600000000000001</c:v>
                </c:pt>
                <c:pt idx="6">
                  <c:v>11</c:v>
                </c:pt>
                <c:pt idx="7">
                  <c:v>14.4</c:v>
                </c:pt>
                <c:pt idx="8">
                  <c:v>10.199999999999999</c:v>
                </c:pt>
                <c:pt idx="9">
                  <c:v>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18972416"/>
        <c:axId val="118966528"/>
      </c:barChart>
      <c:catAx>
        <c:axId val="119073792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8964992"/>
        <c:crosses val="autoZero"/>
        <c:auto val="1"/>
        <c:lblAlgn val="ctr"/>
        <c:lblOffset val="100"/>
        <c:noMultiLvlLbl val="0"/>
      </c:catAx>
      <c:valAx>
        <c:axId val="118964992"/>
        <c:scaling>
          <c:orientation val="minMax"/>
          <c:max val="100"/>
          <c:min val="0"/>
        </c:scaling>
        <c:delete val="0"/>
        <c:axPos val="l"/>
        <c:majorGridlines>
          <c:spPr>
            <a:ln cmpd="sng"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9073792"/>
        <c:crosses val="autoZero"/>
        <c:crossBetween val="between"/>
        <c:majorUnit val="20"/>
      </c:valAx>
      <c:valAx>
        <c:axId val="118966528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8972416"/>
        <c:crosses val="max"/>
        <c:crossBetween val="between"/>
        <c:majorUnit val="20"/>
      </c:valAx>
      <c:catAx>
        <c:axId val="118972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8966528"/>
        <c:crosses val="autoZero"/>
        <c:auto val="1"/>
        <c:lblAlgn val="ctr"/>
        <c:lblOffset val="100"/>
        <c:noMultiLvlLbl val="0"/>
      </c:catAx>
      <c:spPr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c:spPr>
    </c:plotArea>
    <c:plotVisOnly val="1"/>
    <c:dispBlanksAs val="gap"/>
    <c:showDLblsOverMax val="0"/>
  </c:chart>
  <c:txPr>
    <a:bodyPr/>
    <a:lstStyle/>
    <a:p>
      <a:pPr>
        <a:defRPr sz="1000" b="1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716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Healthy People 2020 Target = 19.6 or Lower (Adjusted)</c:v>
                </c:pt>
              </c:strCache>
            </c:strRef>
          </c:tx>
          <c:spPr>
            <a:solidFill>
              <a:srgbClr val="A5D867">
                <a:lumMod val="75000"/>
                <a:alpha val="20000"/>
              </a:srgbClr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19.600000000000001</c:v>
                </c:pt>
                <c:pt idx="1">
                  <c:v>19.600000000000001</c:v>
                </c:pt>
                <c:pt idx="2">
                  <c:v>19.600000000000001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18568832"/>
        <c:axId val="118570368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C48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2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2"/>
              <c:numFmt formatCode="#,##0.0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0" vert="horz"/>
              <a:lstStyle/>
              <a:p>
                <a:pPr>
                  <a:defRPr sz="1000" b="1">
                    <a:solidFill>
                      <a:schemeClr val="tx1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24.4</c:v>
                </c:pt>
                <c:pt idx="1">
                  <c:v>23.9</c:v>
                </c:pt>
                <c:pt idx="2">
                  <c:v>21.3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18585984"/>
        <c:axId val="118584448"/>
      </c:barChart>
      <c:catAx>
        <c:axId val="118568832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8570368"/>
        <c:crosses val="autoZero"/>
        <c:auto val="1"/>
        <c:lblAlgn val="ctr"/>
        <c:lblOffset val="100"/>
        <c:noMultiLvlLbl val="0"/>
      </c:catAx>
      <c:valAx>
        <c:axId val="118570368"/>
        <c:scaling>
          <c:orientation val="minMax"/>
          <c:max val="140"/>
          <c:min val="0"/>
        </c:scaling>
        <c:delete val="0"/>
        <c:axPos val="l"/>
        <c:majorGridlines>
          <c:spPr>
            <a:ln cmpd="sng">
              <a:solidFill>
                <a:srgbClr val="000000">
                  <a:alpha val="10000"/>
                </a:srgbClr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8568832"/>
        <c:crosses val="autoZero"/>
        <c:crossBetween val="between"/>
        <c:majorUnit val="20"/>
      </c:valAx>
      <c:valAx>
        <c:axId val="118584448"/>
        <c:scaling>
          <c:orientation val="minMax"/>
          <c:max val="600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18585984"/>
        <c:crosses val="max"/>
        <c:crossBetween val="between"/>
        <c:majorUnit val="100"/>
      </c:valAx>
      <c:catAx>
        <c:axId val="118585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8584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/>
      </c:spPr>
    </c:plotArea>
    <c:legend>
      <c:legendPos val="l"/>
      <c:legendEntry>
        <c:idx val="1"/>
        <c:delete val="1"/>
      </c:legendEntry>
      <c:layout>
        <c:manualLayout>
          <c:xMode val="edge"/>
          <c:yMode val="edge"/>
          <c:x val="3.7037037037037056E-2"/>
          <c:y val="3.3737715925044452E-2"/>
          <c:w val="0.48949390006804738"/>
          <c:h val="8.3687358847586268E-2"/>
        </c:manualLayout>
      </c:layout>
      <c:overlay val="0"/>
      <c:txPr>
        <a:bodyPr/>
        <a:lstStyle/>
        <a:p>
          <a:pPr>
            <a:defRPr sz="1100" b="1">
              <a:solidFill>
                <a:schemeClr val="accent4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688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Healthy People 2020 Target = 152.7 or Lower (Adjusted)</c:v>
                </c:pt>
              </c:strCache>
            </c:strRef>
          </c:tx>
          <c:spPr>
            <a:solidFill>
              <a:srgbClr val="A5D867">
                <a:lumMod val="75000"/>
                <a:alpha val="20000"/>
              </a:srgbClr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152.69999999999999</c:v>
                </c:pt>
                <c:pt idx="1">
                  <c:v>152.69999999999999</c:v>
                </c:pt>
                <c:pt idx="2">
                  <c:v>152.69999999999999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07166336"/>
        <c:axId val="107172224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C48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2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2"/>
              <c:numFmt formatCode="#,##0.0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0" vert="horz"/>
              <a:lstStyle/>
              <a:p>
                <a:pPr>
                  <a:defRPr sz="1000" b="1">
                    <a:solidFill>
                      <a:sysClr val="windowText" lastClr="000000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195</c:v>
                </c:pt>
                <c:pt idx="1">
                  <c:v>196.7</c:v>
                </c:pt>
                <c:pt idx="2">
                  <c:v>184.6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7175296"/>
        <c:axId val="107173760"/>
      </c:barChart>
      <c:catAx>
        <c:axId val="107166336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07172224"/>
        <c:crosses val="autoZero"/>
        <c:auto val="1"/>
        <c:lblAlgn val="ctr"/>
        <c:lblOffset val="100"/>
        <c:noMultiLvlLbl val="0"/>
      </c:catAx>
      <c:valAx>
        <c:axId val="107172224"/>
        <c:scaling>
          <c:orientation val="minMax"/>
          <c:max val="600"/>
          <c:min val="0"/>
        </c:scaling>
        <c:delete val="0"/>
        <c:axPos val="l"/>
        <c:majorGridlines>
          <c:spPr>
            <a:ln cmpd="sng">
              <a:solidFill>
                <a:srgbClr val="000000">
                  <a:alpha val="10000"/>
                </a:srgbClr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07166336"/>
        <c:crosses val="autoZero"/>
        <c:crossBetween val="between"/>
      </c:valAx>
      <c:valAx>
        <c:axId val="107173760"/>
        <c:scaling>
          <c:orientation val="minMax"/>
          <c:max val="6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07175296"/>
        <c:crosses val="max"/>
        <c:crossBetween val="between"/>
        <c:majorUnit val="100"/>
      </c:valAx>
      <c:catAx>
        <c:axId val="107175296"/>
        <c:scaling>
          <c:orientation val="minMax"/>
        </c:scaling>
        <c:delete val="1"/>
        <c:axPos val="b"/>
        <c:majorTickMark val="out"/>
        <c:minorTickMark val="none"/>
        <c:tickLblPos val="none"/>
        <c:crossAx val="107173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/>
      </c:spPr>
    </c:plotArea>
    <c:legend>
      <c:legendPos val="l"/>
      <c:legendEntry>
        <c:idx val="1"/>
        <c:delete val="1"/>
      </c:legendEntry>
      <c:layout>
        <c:manualLayout>
          <c:xMode val="edge"/>
          <c:yMode val="edge"/>
          <c:x val="0.22993827160493829"/>
          <c:y val="3.3737715925044452E-2"/>
          <c:w val="0.5419630358705162"/>
          <c:h val="8.3687358847586268E-2"/>
        </c:manualLayout>
      </c:layout>
      <c:overlay val="0"/>
      <c:txPr>
        <a:bodyPr/>
        <a:lstStyle/>
        <a:p>
          <a:pPr>
            <a:defRPr sz="1100" b="1">
              <a:solidFill>
                <a:schemeClr val="accent4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64732186254476E-2"/>
          <c:y val="1.4614018835880802E-2"/>
          <c:w val="0.94387600855453102"/>
          <c:h val="0.8214519207826006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Healthy People 2020 Target = 26.9% or Lower</c:v>
                </c:pt>
              </c:strCache>
            </c:strRef>
          </c:tx>
          <c:spPr>
            <a:solidFill>
              <a:srgbClr val="A5D867">
                <a:lumMod val="75000"/>
                <a:alpha val="20000"/>
              </a:srgbClr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Indiana</c:v>
                </c:pt>
                <c:pt idx="9">
                  <c:v>US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26.9</c:v>
                </c:pt>
                <c:pt idx="1">
                  <c:v>26.9</c:v>
                </c:pt>
                <c:pt idx="2">
                  <c:v>26.9</c:v>
                </c:pt>
                <c:pt idx="3">
                  <c:v>26.9</c:v>
                </c:pt>
                <c:pt idx="4">
                  <c:v>26.9</c:v>
                </c:pt>
                <c:pt idx="5">
                  <c:v>26.9</c:v>
                </c:pt>
                <c:pt idx="6">
                  <c:v>26.9</c:v>
                </c:pt>
                <c:pt idx="7">
                  <c:v>26.9</c:v>
                </c:pt>
                <c:pt idx="8">
                  <c:v>26.9</c:v>
                </c:pt>
                <c:pt idx="9">
                  <c:v>26.9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Indiana</c:v>
                </c:pt>
                <c:pt idx="9">
                  <c:v>US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7256448"/>
        <c:axId val="107266432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DD9C3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4"/>
            <c:invertIfNegative val="0"/>
            <c:bubble3D val="0"/>
            <c:spPr>
              <a:solidFill>
                <a:srgbClr val="DDD9C3"/>
              </a:solidFill>
              <a:ln w="9525" cap="rnd" cmpd="sng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7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8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9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3"/>
              <c:numFmt formatCode="#,##0.0&quot;%&quot;" sourceLinked="0"/>
              <c:spPr>
                <a:solidFill>
                  <a:srgbClr val="FFFF00"/>
                </a:solidFill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296296296296328E-3"/>
                  <c:y val="0"/>
                </c:manualLayout>
              </c:layout>
              <c:numFmt formatCode="#,##0.0&quot;%&quot;" sourceLinked="0"/>
              <c:spPr>
                <a:solidFill>
                  <a:srgbClr val="FFFF00"/>
                </a:solidFill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&quot;%&quot;" sourceLinked="0"/>
              <c:spPr/>
              <c:txPr>
                <a:bodyPr rot="0" vert="horz"/>
                <a:lstStyle/>
                <a:p>
                  <a:pPr>
                    <a:defRPr sz="1100" b="1">
                      <a:solidFill>
                        <a:schemeClr val="accent2"/>
                      </a:solidFill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txPr>
              <a:bodyPr rot="0" vert="horz"/>
              <a:lstStyle/>
              <a:p>
                <a:pPr>
                  <a:defRPr sz="1000" b="1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Indiana</c:v>
                </c:pt>
                <c:pt idx="9">
                  <c:v>US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45.8</c:v>
                </c:pt>
                <c:pt idx="1">
                  <c:v>41.5</c:v>
                </c:pt>
                <c:pt idx="2">
                  <c:v>18</c:v>
                </c:pt>
                <c:pt idx="3">
                  <c:v>52.4</c:v>
                </c:pt>
                <c:pt idx="4">
                  <c:v>68.5</c:v>
                </c:pt>
                <c:pt idx="5">
                  <c:v>49.4</c:v>
                </c:pt>
                <c:pt idx="6">
                  <c:v>41.3</c:v>
                </c:pt>
                <c:pt idx="7">
                  <c:v>43.6</c:v>
                </c:pt>
                <c:pt idx="8">
                  <c:v>32.799999999999997</c:v>
                </c:pt>
                <c:pt idx="9">
                  <c:v>34.299999999999997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7269504"/>
        <c:axId val="107267968"/>
      </c:barChart>
      <c:catAx>
        <c:axId val="107256448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07266432"/>
        <c:crosses val="autoZero"/>
        <c:auto val="1"/>
        <c:lblAlgn val="ctr"/>
        <c:lblOffset val="100"/>
        <c:noMultiLvlLbl val="0"/>
      </c:catAx>
      <c:valAx>
        <c:axId val="107266432"/>
        <c:scaling>
          <c:orientation val="minMax"/>
          <c:max val="100"/>
          <c:min val="0"/>
        </c:scaling>
        <c:delete val="0"/>
        <c:axPos val="l"/>
        <c:majorGridlines>
          <c:spPr>
            <a:ln cmpd="sng"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07256448"/>
        <c:crosses val="autoZero"/>
        <c:crossBetween val="between"/>
        <c:majorUnit val="20"/>
      </c:valAx>
      <c:valAx>
        <c:axId val="107267968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07269504"/>
        <c:crosses val="max"/>
        <c:crossBetween val="between"/>
        <c:majorUnit val="20"/>
      </c:valAx>
      <c:catAx>
        <c:axId val="107269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7267968"/>
        <c:crosses val="autoZero"/>
        <c:auto val="1"/>
        <c:lblAlgn val="ctr"/>
        <c:lblOffset val="100"/>
        <c:noMultiLvlLbl val="0"/>
      </c:catAx>
      <c:spPr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c:spPr>
    </c:plotArea>
    <c:legend>
      <c:legendPos val="t"/>
      <c:legendEntry>
        <c:idx val="0"/>
        <c:txPr>
          <a:bodyPr/>
          <a:lstStyle/>
          <a:p>
            <a:pPr>
              <a:defRPr sz="1100" b="1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7810051521337631"/>
          <c:y val="4.5454545454545463E-2"/>
          <c:w val="0.44379896957324788"/>
          <c:h val="7.1608506323073237E-2"/>
        </c:manualLayout>
      </c:layout>
      <c:overlay val="0"/>
      <c:txPr>
        <a:bodyPr/>
        <a:lstStyle/>
        <a:p>
          <a:pPr>
            <a:defRPr sz="1100">
              <a:latin typeface="Segoe UI" pitchFamily="34" charset="0"/>
              <a:ea typeface="Segoe UI" pitchFamily="34" charset="0"/>
              <a:cs typeface="Segoe U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716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Healthy People 2020 Target = 12.4 or Lower</c:v>
                </c:pt>
              </c:strCache>
            </c:strRef>
          </c:tx>
          <c:spPr>
            <a:solidFill>
              <a:srgbClr val="A5D867">
                <a:lumMod val="75000"/>
                <a:alpha val="20000"/>
              </a:srgbClr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Cass County (2001-2010)</c:v>
                </c:pt>
                <c:pt idx="1">
                  <c:v>IN (2008-2010)</c:v>
                </c:pt>
                <c:pt idx="2">
                  <c:v>US (2008-2010)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12.4</c:v>
                </c:pt>
                <c:pt idx="1">
                  <c:v>12.4</c:v>
                </c:pt>
                <c:pt idx="2">
                  <c:v>12.4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18801920"/>
        <c:axId val="118803456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C48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2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1"/>
              <c:numFmt formatCode="#,##0.0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Cass County (2001-2010)</c:v>
                </c:pt>
                <c:pt idx="1">
                  <c:v>IN (2008-2010)</c:v>
                </c:pt>
                <c:pt idx="2">
                  <c:v>US (2008-2010)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15.5</c:v>
                </c:pt>
                <c:pt idx="1">
                  <c:v>12.1</c:v>
                </c:pt>
                <c:pt idx="2">
                  <c:v>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18814976"/>
        <c:axId val="118813440"/>
      </c:barChart>
      <c:catAx>
        <c:axId val="118801920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118803456"/>
        <c:crosses val="autoZero"/>
        <c:auto val="1"/>
        <c:lblAlgn val="ctr"/>
        <c:lblOffset val="100"/>
        <c:noMultiLvlLbl val="0"/>
      </c:catAx>
      <c:valAx>
        <c:axId val="118803456"/>
        <c:scaling>
          <c:orientation val="minMax"/>
          <c:max val="50"/>
          <c:min val="0"/>
        </c:scaling>
        <c:delete val="0"/>
        <c:axPos val="l"/>
        <c:majorGridlines>
          <c:spPr>
            <a:ln cmpd="sng">
              <a:solidFill>
                <a:srgbClr val="000000">
                  <a:alpha val="10000"/>
                </a:srgbClr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0"/>
            </a:pPr>
            <a:endParaRPr lang="en-US"/>
          </a:p>
        </c:txPr>
        <c:crossAx val="118801920"/>
        <c:crosses val="autoZero"/>
        <c:crossBetween val="between"/>
        <c:majorUnit val="10"/>
      </c:valAx>
      <c:valAx>
        <c:axId val="118813440"/>
        <c:scaling>
          <c:orientation val="minMax"/>
          <c:max val="6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8814976"/>
        <c:crosses val="max"/>
        <c:crossBetween val="between"/>
        <c:majorUnit val="100"/>
      </c:valAx>
      <c:catAx>
        <c:axId val="118814976"/>
        <c:scaling>
          <c:orientation val="minMax"/>
        </c:scaling>
        <c:delete val="1"/>
        <c:axPos val="b"/>
        <c:majorTickMark val="out"/>
        <c:minorTickMark val="none"/>
        <c:tickLblPos val="none"/>
        <c:crossAx val="118813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/>
      </c:spPr>
    </c:plotArea>
    <c:legend>
      <c:legendPos val="l"/>
      <c:legendEntry>
        <c:idx val="1"/>
        <c:delete val="1"/>
      </c:legendEntry>
      <c:layout>
        <c:manualLayout>
          <c:xMode val="edge"/>
          <c:yMode val="edge"/>
          <c:x val="3.7037037037037056E-2"/>
          <c:y val="3.3737715925044452E-2"/>
          <c:w val="0.39690130747547786"/>
          <c:h val="8.3687358847586268E-2"/>
        </c:manualLayout>
      </c:layout>
      <c:overlay val="0"/>
      <c:txPr>
        <a:bodyPr/>
        <a:lstStyle/>
        <a:p>
          <a:pPr>
            <a:defRPr sz="1100">
              <a:solidFill>
                <a:schemeClr val="accent4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000" b="1">
          <a:latin typeface="Segoe UI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123991445514131E-2"/>
          <c:y val="0.14006543452901724"/>
          <c:w val="0.94387600855453135"/>
          <c:h val="0.7616062749100808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Healthy People 2020 Target = 92.4% or Higher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92.4</c:v>
                </c:pt>
                <c:pt idx="1">
                  <c:v>92.4</c:v>
                </c:pt>
                <c:pt idx="2">
                  <c:v>92.4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9690368"/>
        <c:axId val="119691904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C48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2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0"/>
              <c:numFmt formatCode="#,##0.0&quot;%&quot;" sourceLinked="0"/>
              <c:spPr>
                <a:ln>
                  <a:noFill/>
                </a:ln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spPr>
              <a:ln>
                <a:solidFill>
                  <a:srgbClr val="B71234"/>
                </a:solidFill>
              </a:ln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79.2</c:v>
                </c:pt>
                <c:pt idx="1">
                  <c:v>93.9</c:v>
                </c:pt>
                <c:pt idx="2">
                  <c:v>85.3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19699328"/>
        <c:axId val="119697792"/>
      </c:barChart>
      <c:catAx>
        <c:axId val="119690368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119691904"/>
        <c:crosses val="autoZero"/>
        <c:auto val="1"/>
        <c:lblAlgn val="ctr"/>
        <c:lblOffset val="100"/>
        <c:noMultiLvlLbl val="0"/>
      </c:catAx>
      <c:valAx>
        <c:axId val="11969190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0"/>
            </a:pPr>
            <a:endParaRPr lang="en-US"/>
          </a:p>
        </c:txPr>
        <c:crossAx val="119690368"/>
        <c:crosses val="autoZero"/>
        <c:crossBetween val="between"/>
        <c:majorUnit val="20"/>
      </c:valAx>
      <c:valAx>
        <c:axId val="119697792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9699328"/>
        <c:crosses val="max"/>
        <c:crossBetween val="between"/>
        <c:majorUnit val="20"/>
      </c:valAx>
      <c:catAx>
        <c:axId val="119699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9697792"/>
        <c:crosses val="autoZero"/>
        <c:auto val="1"/>
        <c:lblAlgn val="ctr"/>
        <c:lblOffset val="100"/>
        <c:noMultiLvlLbl val="0"/>
      </c:catAx>
      <c:spPr>
        <a:solidFill>
          <a:srgbClr val="A5D867">
            <a:alpha val="20000"/>
          </a:srgb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2.6035287255760972E-2"/>
          <c:y val="2.3148148148148147E-2"/>
          <c:w val="0.41647163896179645"/>
          <c:h val="7.2934589773500522E-2"/>
        </c:manualLayout>
      </c:layout>
      <c:overlay val="0"/>
      <c:txPr>
        <a:bodyPr/>
        <a:lstStyle/>
        <a:p>
          <a:pPr>
            <a:defRPr sz="1100">
              <a:solidFill>
                <a:schemeClr val="accent4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1">
          <a:latin typeface="Segoe UI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hPercent val="100"/>
      <c:rotY val="7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592592592592629E-2"/>
          <c:y val="0.16059207715314655"/>
          <c:w val="0.81481481481481965"/>
          <c:h val="0.771470426661841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5A85D7"/>
              </a:solidFill>
              <a:ln w="25400"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solidFill>
                <a:srgbClr val="A5D867"/>
              </a:solidFill>
              <a:ln w="25400">
                <a:solidFill>
                  <a:srgbClr val="000000"/>
                </a:solidFill>
              </a:ln>
            </c:spPr>
          </c:dPt>
          <c:dPt>
            <c:idx val="2"/>
            <c:bubble3D val="0"/>
            <c:spPr>
              <a:solidFill>
                <a:srgbClr val="93509E"/>
              </a:solidFill>
              <a:ln w="25400">
                <a:solidFill>
                  <a:srgbClr val="000000"/>
                </a:solidFill>
              </a:ln>
            </c:spPr>
          </c:dPt>
          <c:dPt>
            <c:idx val="3"/>
            <c:bubble3D val="0"/>
            <c:spPr>
              <a:solidFill>
                <a:srgbClr val="FDC480"/>
              </a:solidFill>
              <a:ln w="25400">
                <a:solidFill>
                  <a:srgbClr val="000000"/>
                </a:solidFill>
              </a:ln>
            </c:spPr>
          </c:dPt>
          <c:dPt>
            <c:idx val="4"/>
            <c:bubble3D val="0"/>
            <c:spPr>
              <a:solidFill>
                <a:srgbClr val="B71234"/>
              </a:solidFill>
              <a:ln w="25400">
                <a:solidFill>
                  <a:srgbClr val="000000"/>
                </a:solidFill>
              </a:ln>
            </c:spPr>
          </c:dPt>
          <c:dLbls>
            <c:dLbl>
              <c:idx val="4"/>
              <c:layout>
                <c:manualLayout>
                  <c:x val="-7.2463768115942045E-2"/>
                  <c:y val="-3.87596899224806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numFmt formatCode="#,##0.0&quot;%&quot;" sourceLinked="0"/>
            <c:txPr>
              <a:bodyPr rot="0" vert="horz"/>
              <a:lstStyle/>
              <a:p>
                <a:pPr>
                  <a:defRPr sz="1200" b="1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Sheet1!$A$2:$A$6</c:f>
              <c:strCache>
                <c:ptCount val="5"/>
                <c:pt idx="0">
                  <c:v>Excellent  </c:v>
                </c:pt>
                <c:pt idx="1">
                  <c:v>Very Good  </c:v>
                </c:pt>
                <c:pt idx="2">
                  <c:v>Good  </c:v>
                </c:pt>
                <c:pt idx="3">
                  <c:v>Fair  </c:v>
                </c:pt>
                <c:pt idx="4">
                  <c:v>Poor 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14.6</c:v>
                </c:pt>
                <c:pt idx="1">
                  <c:v>31.7</c:v>
                </c:pt>
                <c:pt idx="2">
                  <c:v>41.2</c:v>
                </c:pt>
                <c:pt idx="3">
                  <c:v>10.4</c:v>
                </c:pt>
                <c:pt idx="4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>
          <a:latin typeface="Frutiger LT 45 Light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452991452992933E-2"/>
          <c:y val="2.0466669096918397E-2"/>
          <c:w val="0.94387600855453091"/>
          <c:h val="0.75774825021881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C480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71234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5A85D7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1"/>
              <c:numFmt formatCode="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txPr>
              <a:bodyPr/>
              <a:lstStyle/>
              <a:p>
                <a:pPr>
                  <a:defRPr sz="1000" b="1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United States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44.9</c:v>
                </c:pt>
                <c:pt idx="1">
                  <c:v>37.9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19368320"/>
        <c:axId val="119374208"/>
      </c:barChart>
      <c:catAx>
        <c:axId val="119368320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9374208"/>
        <c:crosses val="autoZero"/>
        <c:auto val="1"/>
        <c:lblAlgn val="ctr"/>
        <c:lblOffset val="100"/>
        <c:noMultiLvlLbl val="0"/>
      </c:catAx>
      <c:valAx>
        <c:axId val="11937420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9368320"/>
        <c:crosses val="autoZero"/>
        <c:crossBetween val="between"/>
        <c:majorUnit val="20"/>
      </c:valAx>
      <c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123991445514131E-2"/>
          <c:y val="7.0620990084572774E-2"/>
          <c:w val="0.94387600855453191"/>
          <c:h val="0.8079028749878486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Healthy People 2020 Target = 22.1% or Lower</c:v>
                </c:pt>
              </c:strCache>
            </c:strRef>
          </c:tx>
          <c:spPr>
            <a:solidFill>
              <a:srgbClr val="A5D867">
                <a:alpha val="30196"/>
              </a:srgb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Indiana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22.1</c:v>
                </c:pt>
                <c:pt idx="1">
                  <c:v>22.1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Indiana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9494144"/>
        <c:axId val="119495680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C48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2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1"/>
              <c:numFmt formatCode="#,##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txPr>
              <a:bodyPr rot="0" vert="horz"/>
              <a:lstStyle/>
              <a:p>
                <a:pPr>
                  <a:defRPr sz="1000" b="1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Indiana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37.800000000000004</c:v>
                </c:pt>
                <c:pt idx="1">
                  <c:v>33.4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19499008"/>
        <c:axId val="119497472"/>
      </c:barChart>
      <c:catAx>
        <c:axId val="119494144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9495680"/>
        <c:crosses val="autoZero"/>
        <c:auto val="1"/>
        <c:lblAlgn val="ctr"/>
        <c:lblOffset val="100"/>
        <c:noMultiLvlLbl val="0"/>
      </c:catAx>
      <c:valAx>
        <c:axId val="11949568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9494144"/>
        <c:crosses val="autoZero"/>
        <c:crossBetween val="between"/>
        <c:majorUnit val="20"/>
      </c:valAx>
      <c:valAx>
        <c:axId val="119497472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9499008"/>
        <c:crosses val="max"/>
        <c:crossBetween val="between"/>
        <c:majorUnit val="20"/>
      </c:valAx>
      <c:catAx>
        <c:axId val="119499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9497472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1.227589339794064E-2"/>
          <c:y val="0"/>
          <c:w val="0.44007315057838714"/>
          <c:h val="7.2934589773500522E-2"/>
        </c:manualLayout>
      </c:layout>
      <c:overlay val="0"/>
      <c:txPr>
        <a:bodyPr/>
        <a:lstStyle/>
        <a:p>
          <a:pPr>
            <a:defRPr sz="1100" b="1">
              <a:solidFill>
                <a:schemeClr val="accent4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704359871682707E-2"/>
          <c:y val="1.4614018835880802E-2"/>
          <c:w val="0.9602956401283349"/>
          <c:h val="0.77383277090363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A5D867">
                <a:lumMod val="75000"/>
                <a:alpha val="20000"/>
              </a:srgb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0272384"/>
        <c:axId val="120273920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DD9C3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4"/>
            <c:invertIfNegative val="0"/>
            <c:bubble3D val="0"/>
            <c:spPr>
              <a:solidFill>
                <a:srgbClr val="DDD9C3"/>
              </a:solidFill>
              <a:ln w="9525" cap="rnd" cmpd="sng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7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9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5"/>
              <c:numFmt formatCode="#,##0.0&quot;%&quot;" sourceLinked="0"/>
              <c:spPr>
                <a:solidFill>
                  <a:srgbClr val="FFFF00"/>
                </a:solidFill>
              </c:spPr>
              <c:txPr>
                <a:bodyPr rot="0" vert="horz"/>
                <a:lstStyle/>
                <a:p>
                  <a:pPr algn="ctr">
                    <a:defRPr lang="en-US" sz="1000" b="1" i="0" u="none" strike="noStrike" kern="1200" baseline="0">
                      <a:solidFill>
                        <a:srgbClr val="000000"/>
                      </a:solidFill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txPr>
              <a:bodyPr rot="0" vert="horz"/>
              <a:lstStyle/>
              <a:p>
                <a:pPr algn="ctr">
                  <a:defRPr lang="en-US" sz="1000" b="1" i="0" u="none" strike="noStrike" kern="1200" baseline="0">
                    <a:solidFill>
                      <a:srgbClr val="000000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6.6</c:v>
                </c:pt>
                <c:pt idx="1">
                  <c:v>9</c:v>
                </c:pt>
                <c:pt idx="2">
                  <c:v>4.9000000000000004</c:v>
                </c:pt>
                <c:pt idx="3">
                  <c:v>10.3</c:v>
                </c:pt>
                <c:pt idx="4">
                  <c:v>6.1</c:v>
                </c:pt>
                <c:pt idx="5">
                  <c:v>15.6</c:v>
                </c:pt>
                <c:pt idx="6">
                  <c:v>1.2</c:v>
                </c:pt>
                <c:pt idx="7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20285440"/>
        <c:axId val="120283904"/>
      </c:barChart>
      <c:catAx>
        <c:axId val="120272384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0273920"/>
        <c:crosses val="autoZero"/>
        <c:auto val="1"/>
        <c:lblAlgn val="ctr"/>
        <c:lblOffset val="100"/>
        <c:noMultiLvlLbl val="0"/>
      </c:catAx>
      <c:valAx>
        <c:axId val="120273920"/>
        <c:scaling>
          <c:orientation val="minMax"/>
          <c:max val="100"/>
          <c:min val="0"/>
        </c:scaling>
        <c:delete val="0"/>
        <c:axPos val="l"/>
        <c:majorGridlines>
          <c:spPr>
            <a:ln cmpd="sng"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0272384"/>
        <c:crosses val="autoZero"/>
        <c:crossBetween val="between"/>
        <c:majorUnit val="20"/>
      </c:valAx>
      <c:valAx>
        <c:axId val="120283904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20285440"/>
        <c:crosses val="max"/>
        <c:crossBetween val="between"/>
        <c:majorUnit val="20"/>
      </c:valAx>
      <c:catAx>
        <c:axId val="120285440"/>
        <c:scaling>
          <c:orientation val="minMax"/>
        </c:scaling>
        <c:delete val="1"/>
        <c:axPos val="b"/>
        <c:majorTickMark val="out"/>
        <c:minorTickMark val="none"/>
        <c:tickLblPos val="none"/>
        <c:crossAx val="120283904"/>
        <c:crosses val="autoZero"/>
        <c:auto val="1"/>
        <c:lblAlgn val="ctr"/>
        <c:lblOffset val="100"/>
        <c:noMultiLvlLbl val="0"/>
      </c:catAx>
      <c:spPr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64732186254476E-2"/>
          <c:y val="1.4614018835880802E-2"/>
          <c:w val="0.9438760085545308"/>
          <c:h val="0.8214519207826008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A5D867">
                <a:lumMod val="75000"/>
                <a:alpha val="20000"/>
              </a:srgb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6020992"/>
        <c:axId val="126022784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DD9C3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4"/>
            <c:invertIfNegative val="0"/>
            <c:bubble3D val="0"/>
            <c:spPr>
              <a:solidFill>
                <a:srgbClr val="DDD9C3"/>
              </a:solidFill>
              <a:ln w="9525" cap="rnd" cmpd="sng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7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9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3"/>
              <c:numFmt formatCode="#,##0.0&quot;%&quot;" sourceLinked="0"/>
              <c:spPr>
                <a:solidFill>
                  <a:srgbClr val="FFFF00"/>
                </a:solidFill>
              </c:spPr>
              <c:txPr>
                <a:bodyPr rot="0" vert="horz"/>
                <a:lstStyle/>
                <a:p>
                  <a:pPr>
                    <a:defRPr sz="900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&quot;%&quot;" sourceLinked="0"/>
              <c:spPr>
                <a:solidFill>
                  <a:srgbClr val="FFFF00"/>
                </a:solidFill>
              </c:spPr>
              <c:txPr>
                <a:bodyPr rot="0" vert="horz"/>
                <a:lstStyle/>
                <a:p>
                  <a:pPr>
                    <a:defRPr sz="900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txPr>
              <a:bodyPr rot="0" vert="horz"/>
              <a:lstStyle/>
              <a:p>
                <a:pPr>
                  <a:defRPr sz="900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6.5</c:v>
                </c:pt>
                <c:pt idx="1">
                  <c:v>11.8</c:v>
                </c:pt>
                <c:pt idx="2">
                  <c:v>4.2</c:v>
                </c:pt>
                <c:pt idx="3">
                  <c:v>13.1</c:v>
                </c:pt>
                <c:pt idx="4">
                  <c:v>8.6</c:v>
                </c:pt>
                <c:pt idx="5">
                  <c:v>17.3</c:v>
                </c:pt>
                <c:pt idx="6">
                  <c:v>4.4000000000000004</c:v>
                </c:pt>
                <c:pt idx="7">
                  <c:v>9.2000000000000011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26034304"/>
        <c:axId val="126024320"/>
      </c:barChart>
      <c:catAx>
        <c:axId val="126020992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6022784"/>
        <c:crosses val="autoZero"/>
        <c:auto val="1"/>
        <c:lblAlgn val="ctr"/>
        <c:lblOffset val="100"/>
        <c:noMultiLvlLbl val="0"/>
      </c:catAx>
      <c:valAx>
        <c:axId val="126022784"/>
        <c:scaling>
          <c:orientation val="minMax"/>
          <c:max val="100"/>
          <c:min val="0"/>
        </c:scaling>
        <c:delete val="0"/>
        <c:axPos val="l"/>
        <c:majorGridlines>
          <c:spPr>
            <a:ln cmpd="sng"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6020992"/>
        <c:crosses val="autoZero"/>
        <c:crossBetween val="between"/>
        <c:majorUnit val="20"/>
      </c:valAx>
      <c:valAx>
        <c:axId val="126024320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26034304"/>
        <c:crosses val="max"/>
        <c:crossBetween val="between"/>
        <c:majorUnit val="20"/>
      </c:valAx>
      <c:catAx>
        <c:axId val="126034304"/>
        <c:scaling>
          <c:orientation val="minMax"/>
        </c:scaling>
        <c:delete val="1"/>
        <c:axPos val="b"/>
        <c:majorTickMark val="out"/>
        <c:minorTickMark val="none"/>
        <c:tickLblPos val="none"/>
        <c:crossAx val="126024320"/>
        <c:crosses val="autoZero"/>
        <c:auto val="1"/>
        <c:lblAlgn val="ctr"/>
        <c:lblOffset val="100"/>
        <c:noMultiLvlLbl val="0"/>
      </c:catAx>
      <c:spPr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64732186254476E-2"/>
          <c:y val="1.4614018835880802E-2"/>
          <c:w val="0.94387600855453102"/>
          <c:h val="0.8214519207826006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A5D867">
                <a:lumMod val="75000"/>
                <a:alpha val="20000"/>
              </a:srgb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6081664"/>
        <c:axId val="126361984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DD9C3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4"/>
            <c:invertIfNegative val="0"/>
            <c:bubble3D val="0"/>
            <c:spPr>
              <a:solidFill>
                <a:srgbClr val="DDD9C3"/>
              </a:solidFill>
              <a:ln w="9525" cap="rnd" cmpd="sng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7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9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1"/>
              <c:numFmt formatCode="#,##0.0&quot;%&quot;" sourceLinked="0"/>
              <c:spPr>
                <a:solidFill>
                  <a:srgbClr val="FFFF00"/>
                </a:solidFill>
              </c:spPr>
              <c:txPr>
                <a:bodyPr rot="0" vert="horz"/>
                <a:lstStyle/>
                <a:p>
                  <a:pPr algn="ctr">
                    <a:defRPr sz="900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&quot;%&quot;" sourceLinked="0"/>
              <c:spPr>
                <a:solidFill>
                  <a:srgbClr val="FFFF00"/>
                </a:solidFill>
              </c:spPr>
              <c:txPr>
                <a:bodyPr rot="0" vert="horz"/>
                <a:lstStyle/>
                <a:p>
                  <a:pPr algn="ctr">
                    <a:defRPr sz="900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txPr>
              <a:bodyPr rot="0" vert="horz"/>
              <a:lstStyle/>
              <a:p>
                <a:pPr algn="ctr">
                  <a:defRPr sz="900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18</c:v>
                </c:pt>
                <c:pt idx="1">
                  <c:v>27.5</c:v>
                </c:pt>
                <c:pt idx="2">
                  <c:v>24.3</c:v>
                </c:pt>
                <c:pt idx="3">
                  <c:v>20.2</c:v>
                </c:pt>
                <c:pt idx="4">
                  <c:v>25.4</c:v>
                </c:pt>
                <c:pt idx="5">
                  <c:v>37.700000000000003</c:v>
                </c:pt>
                <c:pt idx="6">
                  <c:v>15.6</c:v>
                </c:pt>
                <c:pt idx="7">
                  <c:v>22.8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26365056"/>
        <c:axId val="126363520"/>
      </c:barChart>
      <c:catAx>
        <c:axId val="126081664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6361984"/>
        <c:crosses val="autoZero"/>
        <c:auto val="1"/>
        <c:lblAlgn val="ctr"/>
        <c:lblOffset val="100"/>
        <c:noMultiLvlLbl val="0"/>
      </c:catAx>
      <c:valAx>
        <c:axId val="126361984"/>
        <c:scaling>
          <c:orientation val="minMax"/>
          <c:max val="100"/>
          <c:min val="0"/>
        </c:scaling>
        <c:delete val="0"/>
        <c:axPos val="l"/>
        <c:majorGridlines>
          <c:spPr>
            <a:ln cmpd="sng"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6081664"/>
        <c:crosses val="autoZero"/>
        <c:crossBetween val="between"/>
        <c:majorUnit val="20"/>
      </c:valAx>
      <c:valAx>
        <c:axId val="126363520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26365056"/>
        <c:crosses val="max"/>
        <c:crossBetween val="between"/>
        <c:majorUnit val="20"/>
      </c:valAx>
      <c:catAx>
        <c:axId val="126365056"/>
        <c:scaling>
          <c:orientation val="minMax"/>
        </c:scaling>
        <c:delete val="1"/>
        <c:axPos val="b"/>
        <c:majorTickMark val="out"/>
        <c:minorTickMark val="none"/>
        <c:tickLblPos val="none"/>
        <c:crossAx val="126363520"/>
        <c:crosses val="autoZero"/>
        <c:auto val="1"/>
        <c:lblAlgn val="ctr"/>
        <c:lblOffset val="100"/>
        <c:noMultiLvlLbl val="0"/>
      </c:catAx>
      <c:spPr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c:spPr>
    </c:plotArea>
    <c:plotVisOnly val="1"/>
    <c:dispBlanksAs val="gap"/>
    <c:showDLblsOverMax val="0"/>
  </c:chart>
  <c:txPr>
    <a:bodyPr/>
    <a:lstStyle/>
    <a:p>
      <a:pPr>
        <a:defRPr sz="1000" b="1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123991445514131E-2"/>
          <c:y val="2.0466669096918397E-2"/>
          <c:w val="0.94387600855453113"/>
          <c:h val="0.75774825021881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C480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71234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5A85D7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1"/>
              <c:numFmt formatCode="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txPr>
              <a:bodyPr/>
              <a:lstStyle/>
              <a:p>
                <a:pPr>
                  <a:defRPr sz="1000" b="1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United States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37.4</c:v>
                </c:pt>
                <c:pt idx="1">
                  <c:v>48.8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26471168"/>
        <c:axId val="126481152"/>
      </c:barChart>
      <c:catAx>
        <c:axId val="126471168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6481152"/>
        <c:crosses val="autoZero"/>
        <c:auto val="1"/>
        <c:lblAlgn val="ctr"/>
        <c:lblOffset val="100"/>
        <c:noMultiLvlLbl val="0"/>
      </c:catAx>
      <c:valAx>
        <c:axId val="126481152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6471168"/>
        <c:crosses val="autoZero"/>
        <c:crossBetween val="between"/>
        <c:majorUnit val="20"/>
      </c:valAx>
      <c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123991445514131E-2"/>
          <c:y val="2.0466669096918397E-2"/>
          <c:w val="0.94387600855453235"/>
          <c:h val="0.8349087440458832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Healthy People 2020 Target = 32.6% or Lower</c:v>
                </c:pt>
              </c:strCache>
            </c:strRef>
          </c:tx>
          <c:spPr>
            <a:solidFill>
              <a:srgbClr val="A5D867">
                <a:lumMod val="75000"/>
                <a:alpha val="20000"/>
              </a:srgb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32.6</c:v>
                </c:pt>
                <c:pt idx="1">
                  <c:v>32.6</c:v>
                </c:pt>
                <c:pt idx="2">
                  <c:v>32.6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065472"/>
        <c:axId val="127075456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C48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2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1"/>
              <c:numFmt formatCode="#,##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txPr>
              <a:bodyPr rot="0" vert="horz"/>
              <a:lstStyle/>
              <a:p>
                <a:pPr>
                  <a:defRPr sz="1000" b="1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42.8</c:v>
                </c:pt>
                <c:pt idx="1">
                  <c:v>29.2</c:v>
                </c:pt>
                <c:pt idx="2">
                  <c:v>28.7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27091072"/>
        <c:axId val="127076992"/>
      </c:barChart>
      <c:catAx>
        <c:axId val="127065472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7075456"/>
        <c:crosses val="autoZero"/>
        <c:auto val="1"/>
        <c:lblAlgn val="ctr"/>
        <c:lblOffset val="100"/>
        <c:noMultiLvlLbl val="0"/>
      </c:catAx>
      <c:valAx>
        <c:axId val="12707545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7065472"/>
        <c:crosses val="autoZero"/>
        <c:crossBetween val="between"/>
        <c:majorUnit val="20"/>
      </c:valAx>
      <c:valAx>
        <c:axId val="127076992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27091072"/>
        <c:crosses val="max"/>
        <c:crossBetween val="between"/>
        <c:majorUnit val="20"/>
      </c:valAx>
      <c:catAx>
        <c:axId val="127091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7076992"/>
        <c:crosses val="autoZero"/>
        <c:auto val="1"/>
        <c:lblAlgn val="ctr"/>
        <c:lblOffset val="100"/>
        <c:noMultiLvlLbl val="0"/>
      </c:catAx>
      <c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4.6030912802566423E-2"/>
          <c:y val="2.3148148148148147E-2"/>
          <c:w val="0.86680355688297595"/>
          <c:h val="7.2934589773500536E-2"/>
        </c:manualLayout>
      </c:layout>
      <c:overlay val="0"/>
      <c:txPr>
        <a:bodyPr/>
        <a:lstStyle/>
        <a:p>
          <a:pPr>
            <a:defRPr sz="1100" b="1">
              <a:solidFill>
                <a:schemeClr val="accent4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Vigorous Physical Activity</a:t>
            </a:r>
            <a:endParaRPr lang="en-US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c:rich>
      </c:tx>
      <c:layout>
        <c:manualLayout>
          <c:xMode val="edge"/>
          <c:yMode val="edge"/>
          <c:x val="0.22922061825605117"/>
          <c:y val="0.78048780487804859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699084911684518"/>
          <c:y val="9.8387389076365447E-2"/>
          <c:w val="0.68910158189685256"/>
          <c:h val="0.607065679290124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B30303"/>
              </a:solidFill>
              <a:ln w="25400"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solidFill>
                <a:srgbClr val="DDD9C3"/>
              </a:solidFill>
              <a:ln w="25400">
                <a:solidFill>
                  <a:srgbClr val="000000"/>
                </a:solidFill>
              </a:ln>
            </c:spPr>
          </c:dPt>
          <c:dLbls>
            <c:numFmt formatCode="#,##0.0&quot;%&quot;" sourceLinked="0"/>
            <c:txPr>
              <a:bodyPr rot="0" vert="horz"/>
              <a:lstStyle/>
              <a:p>
                <a:pPr algn="ctr" rtl="0">
                  <a:defRPr lang="en-US" sz="1100" b="1" i="0" u="none" strike="noStrike" kern="1200" baseline="0" dirty="0">
                    <a:solidFill>
                      <a:srgbClr val="000000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25.8</c:v>
                </c:pt>
                <c:pt idx="1">
                  <c:v>74.2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8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Moderate</a:t>
            </a:r>
            <a:r>
              <a:rPr lang="en-US" sz="1400" baseline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Physical Activity</a:t>
            </a:r>
            <a:endParaRPr lang="en-US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c:rich>
      </c:tx>
      <c:layout>
        <c:manualLayout>
          <c:xMode val="edge"/>
          <c:yMode val="edge"/>
          <c:x val="0.20987987078538256"/>
          <c:y val="0.78048780487804859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699084911684518"/>
          <c:y val="9.8387389076365447E-2"/>
          <c:w val="0.68910158189685256"/>
          <c:h val="0.607065679290124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B30303"/>
              </a:solidFill>
              <a:ln w="25400"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solidFill>
                <a:srgbClr val="DDD9C3"/>
              </a:solidFill>
              <a:ln w="25400">
                <a:solidFill>
                  <a:srgbClr val="000000"/>
                </a:solidFill>
              </a:ln>
            </c:spPr>
          </c:dPt>
          <c:dLbls>
            <c:numFmt formatCode="#,##0.0&quot;%&quot;" sourceLinked="0"/>
            <c:txPr>
              <a:bodyPr rot="0" vert="horz"/>
              <a:lstStyle/>
              <a:p>
                <a:pPr algn="ctr" rtl="0">
                  <a:defRPr lang="en-US" sz="1100" b="1" i="0" u="none" strike="noStrike" kern="1200" baseline="0" dirty="0">
                    <a:solidFill>
                      <a:srgbClr val="000000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18.8</c:v>
                </c:pt>
                <c:pt idx="1">
                  <c:v>81.2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64732186254476E-2"/>
          <c:y val="1.4614018835880802E-2"/>
          <c:w val="0.9438760085545318"/>
          <c:h val="0.8214519207825999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A5D867">
                <a:lumMod val="75000"/>
                <a:alpha val="20000"/>
              </a:srgbClr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US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US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355136"/>
        <c:axId val="127369216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DD9C3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4"/>
            <c:invertIfNegative val="0"/>
            <c:bubble3D val="0"/>
            <c:spPr>
              <a:solidFill>
                <a:srgbClr val="DDD9C3"/>
              </a:solidFill>
              <a:ln w="9525" cap="rnd" cmpd="sng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7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8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9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5"/>
              <c:numFmt formatCode="#,##0.0&quot;%&quot;" sourceLinked="0"/>
              <c:spPr>
                <a:solidFill>
                  <a:srgbClr val="FFFF00"/>
                </a:solidFill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&quot;%&quot;" sourceLinked="0"/>
              <c:spPr/>
              <c:txPr>
                <a:bodyPr rot="0" vert="horz"/>
                <a:lstStyle/>
                <a:p>
                  <a:pPr>
                    <a:defRPr sz="1100" b="1">
                      <a:solidFill>
                        <a:schemeClr val="accent2"/>
                      </a:solidFill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txPr>
              <a:bodyPr rot="0" vert="horz"/>
              <a:lstStyle/>
              <a:p>
                <a:pPr>
                  <a:defRPr sz="1000" b="1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US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35.700000000000003</c:v>
                </c:pt>
                <c:pt idx="1">
                  <c:v>32.9</c:v>
                </c:pt>
                <c:pt idx="2">
                  <c:v>35.4</c:v>
                </c:pt>
                <c:pt idx="3">
                  <c:v>32.9</c:v>
                </c:pt>
                <c:pt idx="4">
                  <c:v>33.300000000000011</c:v>
                </c:pt>
                <c:pt idx="5">
                  <c:v>27.2</c:v>
                </c:pt>
                <c:pt idx="6">
                  <c:v>39.9</c:v>
                </c:pt>
                <c:pt idx="7">
                  <c:v>34.300000000000011</c:v>
                </c:pt>
                <c:pt idx="8">
                  <c:v>42.7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27372288"/>
        <c:axId val="127370752"/>
      </c:barChart>
      <c:catAx>
        <c:axId val="127355136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7369216"/>
        <c:crosses val="autoZero"/>
        <c:auto val="1"/>
        <c:lblAlgn val="ctr"/>
        <c:lblOffset val="100"/>
        <c:noMultiLvlLbl val="0"/>
      </c:catAx>
      <c:valAx>
        <c:axId val="127369216"/>
        <c:scaling>
          <c:orientation val="minMax"/>
          <c:max val="100"/>
          <c:min val="0"/>
        </c:scaling>
        <c:delete val="0"/>
        <c:axPos val="l"/>
        <c:majorGridlines>
          <c:spPr>
            <a:ln cmpd="sng"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7355136"/>
        <c:crosses val="autoZero"/>
        <c:crossBetween val="between"/>
        <c:majorUnit val="20"/>
      </c:valAx>
      <c:valAx>
        <c:axId val="127370752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27372288"/>
        <c:crosses val="max"/>
        <c:crossBetween val="between"/>
        <c:majorUnit val="20"/>
      </c:valAx>
      <c:catAx>
        <c:axId val="127372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7370752"/>
        <c:crosses val="autoZero"/>
        <c:auto val="1"/>
        <c:lblAlgn val="ctr"/>
        <c:lblOffset val="100"/>
        <c:noMultiLvlLbl val="0"/>
      </c:catAx>
      <c:spPr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123991445514131E-2"/>
          <c:y val="1.8240703320407461E-2"/>
          <c:w val="0.94387600855453069"/>
          <c:h val="0.77345609859645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A5D867">
                <a:lumMod val="75000"/>
                <a:alpha val="20000"/>
              </a:srgb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2155648"/>
        <c:axId val="112161536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C48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2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1"/>
              <c:numFmt formatCode="#,##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txPr>
              <a:bodyPr rot="0" vert="horz"/>
              <a:lstStyle/>
              <a:p>
                <a:pPr>
                  <a:defRPr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12.5</c:v>
                </c:pt>
                <c:pt idx="1">
                  <c:v>18.899999999999999</c:v>
                </c:pt>
                <c:pt idx="2">
                  <c:v>16.8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12168960"/>
        <c:axId val="112163072"/>
      </c:barChart>
      <c:catAx>
        <c:axId val="112155648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2161536"/>
        <c:crosses val="autoZero"/>
        <c:auto val="1"/>
        <c:lblAlgn val="ctr"/>
        <c:lblOffset val="100"/>
        <c:noMultiLvlLbl val="0"/>
      </c:catAx>
      <c:valAx>
        <c:axId val="112161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2155648"/>
        <c:crosses val="autoZero"/>
        <c:crossBetween val="between"/>
        <c:majorUnit val="20"/>
      </c:valAx>
      <c:valAx>
        <c:axId val="112163072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2168960"/>
        <c:crosses val="max"/>
        <c:crossBetween val="between"/>
        <c:majorUnit val="20"/>
      </c:valAx>
      <c:catAx>
        <c:axId val="112168960"/>
        <c:scaling>
          <c:orientation val="minMax"/>
        </c:scaling>
        <c:delete val="1"/>
        <c:axPos val="b"/>
        <c:majorTickMark val="out"/>
        <c:minorTickMark val="none"/>
        <c:tickLblPos val="none"/>
        <c:crossAx val="112163072"/>
        <c:crosses val="autoZero"/>
        <c:auto val="1"/>
        <c:lblAlgn val="ctr"/>
        <c:lblOffset val="100"/>
        <c:noMultiLvlLbl val="0"/>
      </c:catAx>
      <c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c:spPr>
    </c:plotArea>
    <c:plotVisOnly val="1"/>
    <c:dispBlanksAs val="gap"/>
    <c:showDLblsOverMax val="0"/>
  </c:chart>
  <c:txPr>
    <a:bodyPr/>
    <a:lstStyle/>
    <a:p>
      <a:pPr>
        <a:defRPr sz="1000" b="1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123991445514131E-2"/>
          <c:y val="7.0620990084572774E-2"/>
          <c:w val="0.94387600855453224"/>
          <c:h val="0.8079028749878486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Healthy People 2020 Target = 49.0% or Higher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49</c:v>
                </c:pt>
                <c:pt idx="1">
                  <c:v>49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8289792"/>
        <c:axId val="128295680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C48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2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1"/>
              <c:numFmt formatCode="#,##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txPr>
              <a:bodyPr rot="0" vert="horz"/>
              <a:lstStyle/>
              <a:p>
                <a:pPr>
                  <a:defRPr sz="1000" b="1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60.4</c:v>
                </c:pt>
                <c:pt idx="1">
                  <c:v>68.8</c:v>
                </c:pt>
                <c:pt idx="2">
                  <c:v>66.900000000000006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28303104"/>
        <c:axId val="128297216"/>
      </c:barChart>
      <c:catAx>
        <c:axId val="128289792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8295680"/>
        <c:crosses val="autoZero"/>
        <c:auto val="1"/>
        <c:lblAlgn val="ctr"/>
        <c:lblOffset val="100"/>
        <c:noMultiLvlLbl val="0"/>
      </c:catAx>
      <c:valAx>
        <c:axId val="12829568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8289792"/>
        <c:crosses val="autoZero"/>
        <c:crossBetween val="between"/>
        <c:majorUnit val="20"/>
      </c:valAx>
      <c:valAx>
        <c:axId val="128297216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28303104"/>
        <c:crosses val="max"/>
        <c:crossBetween val="between"/>
        <c:majorUnit val="20"/>
      </c:valAx>
      <c:catAx>
        <c:axId val="128303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8297216"/>
        <c:crosses val="autoZero"/>
        <c:auto val="1"/>
        <c:lblAlgn val="ctr"/>
        <c:lblOffset val="100"/>
        <c:noMultiLvlLbl val="0"/>
      </c:catAx>
      <c:spPr>
        <a:solidFill>
          <a:srgbClr val="A5D867">
            <a:lumMod val="75000"/>
            <a:alpha val="20000"/>
          </a:srgbClr>
        </a:solidFill>
        <a:effectLst/>
        <a:scene3d>
          <a:camera prst="orthographicFront"/>
          <a:lightRig rig="threePt" dir="t"/>
        </a:scene3d>
        <a:sp3d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1.227589339794064E-2"/>
          <c:y val="0"/>
          <c:w val="0.4496409303003791"/>
          <c:h val="7.2934589773500522E-2"/>
        </c:manualLayout>
      </c:layout>
      <c:overlay val="0"/>
      <c:txPr>
        <a:bodyPr/>
        <a:lstStyle/>
        <a:p>
          <a:pPr>
            <a:defRPr sz="1100" b="1">
              <a:solidFill>
                <a:schemeClr val="accent4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64732186254476E-2"/>
          <c:y val="1.4614018835880802E-2"/>
          <c:w val="0.94387600855453102"/>
          <c:h val="0.8214519207826006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Healthy People 2020 Target = 49.0% or Higher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Dental Insurance</c:v>
                </c:pt>
                <c:pt idx="8">
                  <c:v>No Dental
Insurance</c:v>
                </c:pt>
                <c:pt idx="9">
                  <c:v>Cass
County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49</c:v>
                </c:pt>
                <c:pt idx="1">
                  <c:v>49</c:v>
                </c:pt>
                <c:pt idx="2">
                  <c:v>49</c:v>
                </c:pt>
                <c:pt idx="3">
                  <c:v>49</c:v>
                </c:pt>
                <c:pt idx="4">
                  <c:v>49</c:v>
                </c:pt>
                <c:pt idx="5">
                  <c:v>49</c:v>
                </c:pt>
                <c:pt idx="6">
                  <c:v>49</c:v>
                </c:pt>
                <c:pt idx="7">
                  <c:v>49</c:v>
                </c:pt>
                <c:pt idx="8">
                  <c:v>49</c:v>
                </c:pt>
                <c:pt idx="9">
                  <c:v>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Dental Insurance</c:v>
                </c:pt>
                <c:pt idx="8">
                  <c:v>No Dental
Insurance</c:v>
                </c:pt>
                <c:pt idx="9">
                  <c:v>Cass
County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8488960"/>
        <c:axId val="128490496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DD9C3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4"/>
            <c:invertIfNegative val="0"/>
            <c:bubble3D val="0"/>
            <c:spPr>
              <a:solidFill>
                <a:srgbClr val="DDD9C3"/>
              </a:solidFill>
              <a:ln w="9525" cap="rnd" cmpd="sng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9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1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2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5"/>
              <c:numFmt formatCode="#,##0.0&quot;%&quot;" sourceLinked="0"/>
              <c:spPr>
                <a:solidFill>
                  <a:srgbClr val="FFFF00"/>
                </a:solidFill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&quot;%&quot;" sourceLinked="0"/>
              <c:spPr>
                <a:solidFill>
                  <a:srgbClr val="FFFF00"/>
                </a:solidFill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txPr>
              <a:bodyPr rot="0" vert="horz"/>
              <a:lstStyle/>
              <a:p>
                <a:pPr>
                  <a:defRPr sz="1000" b="1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Dental Insurance</c:v>
                </c:pt>
                <c:pt idx="8">
                  <c:v>No Dental
Insurance</c:v>
                </c:pt>
                <c:pt idx="9">
                  <c:v>Cass
County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58.6</c:v>
                </c:pt>
                <c:pt idx="1">
                  <c:v>62.2</c:v>
                </c:pt>
                <c:pt idx="2">
                  <c:v>60.4</c:v>
                </c:pt>
                <c:pt idx="3">
                  <c:v>61.3</c:v>
                </c:pt>
                <c:pt idx="4">
                  <c:v>59.1</c:v>
                </c:pt>
                <c:pt idx="5">
                  <c:v>40.700000000000003</c:v>
                </c:pt>
                <c:pt idx="6">
                  <c:v>70.599999999999994</c:v>
                </c:pt>
                <c:pt idx="7">
                  <c:v>71.599999999999994</c:v>
                </c:pt>
                <c:pt idx="8">
                  <c:v>44.4</c:v>
                </c:pt>
                <c:pt idx="9">
                  <c:v>60.4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28497920"/>
        <c:axId val="128496384"/>
      </c:barChart>
      <c:catAx>
        <c:axId val="128488960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8490496"/>
        <c:crosses val="autoZero"/>
        <c:auto val="1"/>
        <c:lblAlgn val="ctr"/>
        <c:lblOffset val="100"/>
        <c:noMultiLvlLbl val="0"/>
      </c:catAx>
      <c:valAx>
        <c:axId val="128490496"/>
        <c:scaling>
          <c:orientation val="minMax"/>
          <c:max val="100"/>
          <c:min val="0"/>
        </c:scaling>
        <c:delete val="0"/>
        <c:axPos val="l"/>
        <c:majorGridlines>
          <c:spPr>
            <a:ln cmpd="sng"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8488960"/>
        <c:crosses val="autoZero"/>
        <c:crossBetween val="between"/>
        <c:majorUnit val="20"/>
      </c:valAx>
      <c:valAx>
        <c:axId val="128496384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28497920"/>
        <c:crosses val="max"/>
        <c:crossBetween val="between"/>
        <c:majorUnit val="20"/>
      </c:valAx>
      <c:catAx>
        <c:axId val="128497920"/>
        <c:scaling>
          <c:orientation val="minMax"/>
        </c:scaling>
        <c:delete val="1"/>
        <c:axPos val="b"/>
        <c:majorTickMark val="out"/>
        <c:minorTickMark val="none"/>
        <c:tickLblPos val="none"/>
        <c:crossAx val="128496384"/>
        <c:crosses val="autoZero"/>
        <c:auto val="1"/>
        <c:lblAlgn val="ctr"/>
        <c:lblOffset val="100"/>
        <c:noMultiLvlLbl val="0"/>
      </c:catAx>
      <c:spPr>
        <a:solidFill>
          <a:srgbClr val="A5D867">
            <a:alpha val="20000"/>
          </a:srgbClr>
        </a:solidFill>
        <a:ln>
          <a:noFill/>
        </a:ln>
        <a:effectLst/>
        <a:scene3d>
          <a:camera prst="orthographicFront"/>
          <a:lightRig rig="threePt" dir="t"/>
        </a:scene3d>
        <a:sp3d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2.8927651404685548E-2"/>
          <c:y val="2.2727272727274699E-2"/>
          <c:w val="0.4483175366968018"/>
          <c:h val="7.1608506323073251E-2"/>
        </c:manualLayout>
      </c:layout>
      <c:overlay val="0"/>
      <c:txPr>
        <a:bodyPr/>
        <a:lstStyle/>
        <a:p>
          <a:pPr>
            <a:defRPr sz="1100" b="1">
              <a:solidFill>
                <a:schemeClr val="accent4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764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A5D867">
                <a:lumMod val="75000"/>
                <a:alpha val="20000"/>
              </a:srgbClr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28580608"/>
        <c:axId val="128656128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C48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2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2"/>
              <c:numFmt formatCode="#,##0.0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0" vert="horz"/>
              <a:lstStyle/>
              <a:p>
                <a:pPr>
                  <a:defRPr sz="1000" b="1">
                    <a:solidFill>
                      <a:schemeClr val="tx1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54.9</c:v>
                </c:pt>
                <c:pt idx="1">
                  <c:v>56.3</c:v>
                </c:pt>
                <c:pt idx="2">
                  <c:v>43.2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28659456"/>
        <c:axId val="128657664"/>
      </c:barChart>
      <c:catAx>
        <c:axId val="128580608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8656128"/>
        <c:crosses val="autoZero"/>
        <c:auto val="1"/>
        <c:lblAlgn val="ctr"/>
        <c:lblOffset val="100"/>
        <c:noMultiLvlLbl val="0"/>
      </c:catAx>
      <c:valAx>
        <c:axId val="128656128"/>
        <c:scaling>
          <c:orientation val="minMax"/>
          <c:max val="100"/>
          <c:min val="0"/>
        </c:scaling>
        <c:delete val="0"/>
        <c:axPos val="l"/>
        <c:majorGridlines>
          <c:spPr>
            <a:ln cmpd="sng">
              <a:solidFill>
                <a:srgbClr val="000000">
                  <a:alpha val="10000"/>
                </a:srgbClr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8580608"/>
        <c:crosses val="autoZero"/>
        <c:crossBetween val="between"/>
        <c:majorUnit val="20"/>
      </c:valAx>
      <c:valAx>
        <c:axId val="128657664"/>
        <c:scaling>
          <c:orientation val="minMax"/>
          <c:max val="6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28659456"/>
        <c:crosses val="max"/>
        <c:crossBetween val="between"/>
        <c:majorUnit val="100"/>
      </c:valAx>
      <c:catAx>
        <c:axId val="128659456"/>
        <c:scaling>
          <c:orientation val="minMax"/>
        </c:scaling>
        <c:delete val="1"/>
        <c:axPos val="b"/>
        <c:majorTickMark val="out"/>
        <c:minorTickMark val="none"/>
        <c:tickLblPos val="none"/>
        <c:crossAx val="128657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5472926997792E-2"/>
          <c:y val="2.4588903131294637E-2"/>
          <c:w val="0.96239452707300865"/>
          <c:h val="0.8362897515717512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A5D867">
                <a:lumMod val="75000"/>
                <a:alpha val="20000"/>
              </a:srgbClr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29326080"/>
        <c:axId val="129340160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C48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2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0"/>
              <c:numFmt formatCode="#,##0.0" sourceLinked="0"/>
              <c:spPr>
                <a:ln>
                  <a:noFill/>
                </a:ln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ln>
                <a:solidFill>
                  <a:srgbClr val="B71234"/>
                </a:solidFill>
              </a:ln>
            </c:spPr>
            <c:txPr>
              <a:bodyPr rot="0" vert="horz"/>
              <a:lstStyle/>
              <a:p>
                <a:pPr>
                  <a:defRPr sz="1000" b="1">
                    <a:solidFill>
                      <a:schemeClr val="tx1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30.3</c:v>
                </c:pt>
                <c:pt idx="1">
                  <c:v>17.899999999999999</c:v>
                </c:pt>
                <c:pt idx="2">
                  <c:v>16.399999999999999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29343488"/>
        <c:axId val="129341696"/>
      </c:barChart>
      <c:catAx>
        <c:axId val="129326080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9340160"/>
        <c:crosses val="autoZero"/>
        <c:auto val="1"/>
        <c:lblAlgn val="ctr"/>
        <c:lblOffset val="100"/>
        <c:noMultiLvlLbl val="0"/>
      </c:catAx>
      <c:valAx>
        <c:axId val="129340160"/>
        <c:scaling>
          <c:orientation val="minMax"/>
          <c:max val="100"/>
          <c:min val="0"/>
        </c:scaling>
        <c:delete val="0"/>
        <c:axPos val="l"/>
        <c:majorGridlines>
          <c:spPr>
            <a:ln cmpd="sng">
              <a:solidFill>
                <a:srgbClr val="000000">
                  <a:alpha val="10000"/>
                </a:srgbClr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9326080"/>
        <c:crosses val="autoZero"/>
        <c:crossBetween val="between"/>
        <c:majorUnit val="20"/>
      </c:valAx>
      <c:valAx>
        <c:axId val="129341696"/>
        <c:scaling>
          <c:orientation val="minMax"/>
          <c:max val="6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29343488"/>
        <c:crosses val="max"/>
        <c:crossBetween val="between"/>
        <c:majorUnit val="100"/>
      </c:valAx>
      <c:catAx>
        <c:axId val="129343488"/>
        <c:scaling>
          <c:orientation val="minMax"/>
        </c:scaling>
        <c:delete val="1"/>
        <c:axPos val="b"/>
        <c:majorTickMark val="out"/>
        <c:minorTickMark val="none"/>
        <c:tickLblPos val="none"/>
        <c:crossAx val="129341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64732186254476E-2"/>
          <c:y val="1.4614018835880802E-2"/>
          <c:w val="0.9438760085545318"/>
          <c:h val="0.8214519207825999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Healthy People 2020 Target = 12% or Lower</c:v>
                </c:pt>
              </c:strCache>
            </c:strRef>
          </c:tx>
          <c:spPr>
            <a:solidFill>
              <a:srgbClr val="A5D867">
                <a:lumMod val="75000"/>
                <a:alpha val="20000"/>
              </a:srgbClr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Indiana</c:v>
                </c:pt>
                <c:pt idx="9">
                  <c:v>US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Indiana</c:v>
                </c:pt>
                <c:pt idx="9">
                  <c:v>US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9040384"/>
        <c:axId val="129041920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DD9C3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4"/>
            <c:invertIfNegative val="0"/>
            <c:bubble3D val="0"/>
            <c:spPr>
              <a:solidFill>
                <a:srgbClr val="DDD9C3"/>
              </a:solidFill>
              <a:ln w="9525" cap="rnd" cmpd="sng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7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8"/>
            <c:invertIfNegative val="0"/>
            <c:bubble3D val="0"/>
            <c:spPr>
              <a:solidFill>
                <a:srgbClr val="A5D86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9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3"/>
              <c:numFmt formatCode="#,##0.0&quot;%&quot;" sourceLinked="0"/>
              <c:spPr>
                <a:solidFill>
                  <a:srgbClr val="FFFF00"/>
                </a:solidFill>
              </c:spPr>
              <c:txPr>
                <a:bodyPr rot="0" vert="horz"/>
                <a:lstStyle/>
                <a:p>
                  <a:pPr>
                    <a:defRPr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&quot;%&quot;" sourceLinked="0"/>
              <c:spPr/>
              <c:txPr>
                <a:bodyPr rot="0" vert="horz"/>
                <a:lstStyle/>
                <a:p>
                  <a:pPr>
                    <a:defRPr sz="1100">
                      <a:solidFill>
                        <a:schemeClr val="accent2"/>
                      </a:solidFill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txPr>
              <a:bodyPr rot="0" vert="horz"/>
              <a:lstStyle/>
              <a:p>
                <a:pPr>
                  <a:defRPr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Indiana</c:v>
                </c:pt>
                <c:pt idx="9">
                  <c:v>US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15</c:v>
                </c:pt>
                <c:pt idx="1">
                  <c:v>15.1</c:v>
                </c:pt>
                <c:pt idx="2">
                  <c:v>9.8000000000000007</c:v>
                </c:pt>
                <c:pt idx="3">
                  <c:v>22.8</c:v>
                </c:pt>
                <c:pt idx="4">
                  <c:v>5.9</c:v>
                </c:pt>
                <c:pt idx="5">
                  <c:v>19</c:v>
                </c:pt>
                <c:pt idx="6">
                  <c:v>11.7</c:v>
                </c:pt>
                <c:pt idx="7">
                  <c:v>15.1</c:v>
                </c:pt>
                <c:pt idx="8" formatCode="0.0">
                  <c:v>25.6</c:v>
                </c:pt>
                <c:pt idx="9" formatCode="0.0">
                  <c:v>16.600000000000001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29045248"/>
        <c:axId val="129043456"/>
      </c:barChart>
      <c:catAx>
        <c:axId val="129040384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9041920"/>
        <c:crosses val="autoZero"/>
        <c:auto val="1"/>
        <c:lblAlgn val="ctr"/>
        <c:lblOffset val="100"/>
        <c:noMultiLvlLbl val="0"/>
      </c:catAx>
      <c:valAx>
        <c:axId val="129041920"/>
        <c:scaling>
          <c:orientation val="minMax"/>
          <c:max val="100"/>
          <c:min val="0"/>
        </c:scaling>
        <c:delete val="0"/>
        <c:axPos val="l"/>
        <c:majorGridlines>
          <c:spPr>
            <a:ln cmpd="sng"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9040384"/>
        <c:crosses val="autoZero"/>
        <c:crossBetween val="between"/>
        <c:majorUnit val="20"/>
      </c:valAx>
      <c:valAx>
        <c:axId val="129043456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29045248"/>
        <c:crosses val="max"/>
        <c:crossBetween val="between"/>
        <c:majorUnit val="20"/>
      </c:valAx>
      <c:catAx>
        <c:axId val="129045248"/>
        <c:scaling>
          <c:orientation val="minMax"/>
        </c:scaling>
        <c:delete val="1"/>
        <c:axPos val="b"/>
        <c:majorTickMark val="out"/>
        <c:minorTickMark val="none"/>
        <c:tickLblPos val="none"/>
        <c:crossAx val="129043456"/>
        <c:crosses val="autoZero"/>
        <c:auto val="1"/>
        <c:lblAlgn val="ctr"/>
        <c:lblOffset val="100"/>
        <c:noMultiLvlLbl val="0"/>
      </c:catAx>
      <c:spPr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54507582385535169"/>
          <c:y val="4.5454545454545463E-2"/>
          <c:w val="0.44379896957324788"/>
          <c:h val="7.1608506323073251E-2"/>
        </c:manualLayout>
      </c:layout>
      <c:overlay val="0"/>
      <c:txPr>
        <a:bodyPr/>
        <a:lstStyle/>
        <a:p>
          <a:pPr>
            <a:defRPr sz="1100">
              <a:solidFill>
                <a:schemeClr val="accent4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1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756820535047933E-2"/>
          <c:y val="2.0466669096918397E-2"/>
          <c:w val="0.95424317946495218"/>
          <c:h val="0.8595071449402158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Healthy People 2020 Target = 80% or Higher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United States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9138048"/>
        <c:axId val="129148032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C48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1"/>
              <c:numFmt formatCode="#,##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txPr>
              <a:bodyPr rot="0" vert="horz"/>
              <a:lstStyle/>
              <a:p>
                <a:pPr>
                  <a:defRPr sz="1000" b="1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United States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40.1</c:v>
                </c:pt>
                <c:pt idx="1">
                  <c:v>56.2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29163648"/>
        <c:axId val="129149568"/>
      </c:barChart>
      <c:catAx>
        <c:axId val="129138048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9148032"/>
        <c:crosses val="autoZero"/>
        <c:auto val="1"/>
        <c:lblAlgn val="ctr"/>
        <c:lblOffset val="100"/>
        <c:noMultiLvlLbl val="0"/>
      </c:catAx>
      <c:valAx>
        <c:axId val="129148032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9138048"/>
        <c:crosses val="autoZero"/>
        <c:crossBetween val="between"/>
        <c:majorUnit val="20"/>
      </c:valAx>
      <c:valAx>
        <c:axId val="129149568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29163648"/>
        <c:crosses val="max"/>
        <c:crossBetween val="between"/>
        <c:majorUnit val="20"/>
      </c:valAx>
      <c:catAx>
        <c:axId val="129163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9149568"/>
        <c:crosses val="autoZero"/>
        <c:auto val="1"/>
        <c:lblAlgn val="ctr"/>
        <c:lblOffset val="100"/>
        <c:noMultiLvlLbl val="0"/>
      </c:catAx>
      <c:spPr>
        <a:solidFill>
          <a:srgbClr val="A5D867">
            <a:alpha val="20000"/>
          </a:srgb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21752076861951467"/>
          <c:y val="4.6296296296296523E-2"/>
          <c:w val="0.56093983444383755"/>
          <c:h val="7.2934589773500522E-2"/>
        </c:manualLayout>
      </c:layout>
      <c:overlay val="0"/>
      <c:txPr>
        <a:bodyPr/>
        <a:lstStyle/>
        <a:p>
          <a:pPr>
            <a:defRPr sz="1100" b="1">
              <a:solidFill>
                <a:schemeClr val="accent4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123991445514131E-2"/>
          <c:y val="2.0466669096918397E-2"/>
          <c:w val="0.94387600855453313"/>
          <c:h val="0.8580568921940312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Healthy People 2020 Target = 0.3% or Lower</c:v>
                </c:pt>
              </c:strCache>
            </c:strRef>
          </c:tx>
          <c:spPr>
            <a:solidFill>
              <a:srgbClr val="A5D867">
                <a:lumMod val="75000"/>
                <a:alpha val="20000"/>
              </a:srgb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United States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.0">
                  <c:v>0.32000000000000051</c:v>
                </c:pt>
                <c:pt idx="1">
                  <c:v>0.30000000000000032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9300736"/>
        <c:axId val="129372160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C480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1"/>
              <c:numFmt formatCode="#,##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txPr>
              <a:bodyPr rot="0" vert="horz"/>
              <a:lstStyle/>
              <a:p>
                <a:pPr>
                  <a:defRPr sz="1000" b="1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Cass County</c:v>
                </c:pt>
                <c:pt idx="1">
                  <c:v>United States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6.8</c:v>
                </c:pt>
                <c:pt idx="1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29375232"/>
        <c:axId val="129373696"/>
      </c:barChart>
      <c:catAx>
        <c:axId val="129300736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9372160"/>
        <c:crosses val="autoZero"/>
        <c:auto val="1"/>
        <c:lblAlgn val="ctr"/>
        <c:lblOffset val="100"/>
        <c:noMultiLvlLbl val="0"/>
      </c:catAx>
      <c:valAx>
        <c:axId val="12937216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29300736"/>
        <c:crosses val="autoZero"/>
        <c:crossBetween val="between"/>
        <c:majorUnit val="20"/>
      </c:valAx>
      <c:valAx>
        <c:axId val="129373696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29375232"/>
        <c:crosses val="max"/>
        <c:crossBetween val="between"/>
        <c:majorUnit val="20"/>
      </c:valAx>
      <c:catAx>
        <c:axId val="129375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9373696"/>
        <c:crosses val="autoZero"/>
        <c:auto val="1"/>
        <c:lblAlgn val="ctr"/>
        <c:lblOffset val="100"/>
        <c:noMultiLvlLbl val="0"/>
      </c:catAx>
      <c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6.4549431321084871E-2"/>
          <c:y val="4.6296296296296523E-2"/>
          <c:w val="0.39737314085739833"/>
          <c:h val="7.2934589773500536E-2"/>
        </c:manualLayout>
      </c:layout>
      <c:overlay val="0"/>
      <c:txPr>
        <a:bodyPr/>
        <a:lstStyle/>
        <a:p>
          <a:pPr>
            <a:defRPr sz="1100" b="1">
              <a:solidFill>
                <a:schemeClr val="accent4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704359871682707E-2"/>
          <c:y val="1.4614018835880802E-2"/>
          <c:w val="0.9602956401283349"/>
          <c:h val="0.8214519207826008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A5D867">
                <a:lumMod val="75000"/>
                <a:alpha val="20000"/>
              </a:srgb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689344"/>
        <c:axId val="115690880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DD9C3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4"/>
            <c:invertIfNegative val="0"/>
            <c:bubble3D val="0"/>
            <c:spPr>
              <a:solidFill>
                <a:srgbClr val="DDD9C3"/>
              </a:solidFill>
              <a:ln w="9525" cap="rnd" cmpd="sng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7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9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3"/>
              <c:numFmt formatCode="#,##0.0&quot;%&quot;" sourceLinked="0"/>
              <c:spPr>
                <a:solidFill>
                  <a:srgbClr val="FFFF00"/>
                </a:solidFill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&quot;%&quot;" sourceLinked="0"/>
              <c:spPr>
                <a:solidFill>
                  <a:srgbClr val="FFFF00"/>
                </a:solidFill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&quot;%&quot;" sourceLinked="0"/>
              <c:spPr>
                <a:solidFill>
                  <a:srgbClr val="FFFF00"/>
                </a:solidFill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12.6</c:v>
                </c:pt>
                <c:pt idx="1">
                  <c:v>12.3</c:v>
                </c:pt>
                <c:pt idx="2">
                  <c:v>2.2000000000000002</c:v>
                </c:pt>
                <c:pt idx="3">
                  <c:v>15.3</c:v>
                </c:pt>
                <c:pt idx="4">
                  <c:v>21.5</c:v>
                </c:pt>
                <c:pt idx="5">
                  <c:v>19.399999999999999</c:v>
                </c:pt>
                <c:pt idx="6">
                  <c:v>8.5</c:v>
                </c:pt>
                <c:pt idx="7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15718784"/>
        <c:axId val="115717248"/>
      </c:barChart>
      <c:catAx>
        <c:axId val="115689344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115690880"/>
        <c:crosses val="autoZero"/>
        <c:auto val="1"/>
        <c:lblAlgn val="ctr"/>
        <c:lblOffset val="100"/>
        <c:noMultiLvlLbl val="0"/>
      </c:catAx>
      <c:valAx>
        <c:axId val="115690880"/>
        <c:scaling>
          <c:orientation val="minMax"/>
          <c:max val="100"/>
          <c:min val="0"/>
        </c:scaling>
        <c:delete val="0"/>
        <c:axPos val="l"/>
        <c:majorGridlines>
          <c:spPr>
            <a:ln cmpd="sng"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0"/>
            </a:pPr>
            <a:endParaRPr lang="en-US"/>
          </a:p>
        </c:txPr>
        <c:crossAx val="115689344"/>
        <c:crosses val="autoZero"/>
        <c:crossBetween val="between"/>
        <c:majorUnit val="20"/>
      </c:valAx>
      <c:valAx>
        <c:axId val="115717248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5718784"/>
        <c:crosses val="max"/>
        <c:crossBetween val="between"/>
        <c:majorUnit val="20"/>
      </c:valAx>
      <c:catAx>
        <c:axId val="115718784"/>
        <c:scaling>
          <c:orientation val="minMax"/>
        </c:scaling>
        <c:delete val="1"/>
        <c:axPos val="b"/>
        <c:majorTickMark val="out"/>
        <c:minorTickMark val="none"/>
        <c:tickLblPos val="none"/>
        <c:crossAx val="115717248"/>
        <c:crosses val="autoZero"/>
        <c:auto val="1"/>
        <c:lblAlgn val="ctr"/>
        <c:lblOffset val="100"/>
        <c:noMultiLvlLbl val="0"/>
      </c:catAx>
      <c:spPr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c:spPr>
    </c:plotArea>
    <c:plotVisOnly val="1"/>
    <c:dispBlanksAs val="gap"/>
    <c:showDLblsOverMax val="0"/>
  </c:chart>
  <c:txPr>
    <a:bodyPr/>
    <a:lstStyle/>
    <a:p>
      <a:pPr>
        <a:defRPr sz="1000" b="1">
          <a:latin typeface="Segoe UI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hPercent val="100"/>
      <c:rotY val="349"/>
      <c:depthPercent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457943925233641E-2"/>
          <c:y val="7.191108605629537E-2"/>
          <c:w val="0.79439252336448662"/>
          <c:h val="0.7717753344115271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rgbClr val="000000"/>
              </a:solidFill>
            </a:ln>
          </c:spPr>
          <c:dPt>
            <c:idx val="1"/>
            <c:bubble3D val="0"/>
            <c:spPr>
              <a:solidFill>
                <a:srgbClr val="5A85D7">
                  <a:lumMod val="60000"/>
                  <a:lumOff val="40000"/>
                </a:srgbClr>
              </a:solidFill>
              <a:ln w="25400">
                <a:solidFill>
                  <a:srgbClr val="000000"/>
                </a:solidFill>
              </a:ln>
            </c:spPr>
          </c:dPt>
          <c:dPt>
            <c:idx val="2"/>
            <c:bubble3D val="0"/>
            <c:spPr>
              <a:solidFill>
                <a:srgbClr val="5A85D7">
                  <a:lumMod val="20000"/>
                  <a:lumOff val="80000"/>
                </a:srgbClr>
              </a:solidFill>
              <a:ln w="25400">
                <a:solidFill>
                  <a:srgbClr val="000000"/>
                </a:solidFill>
              </a:ln>
            </c:spPr>
          </c:dPt>
          <c:dPt>
            <c:idx val="3"/>
            <c:bubble3D val="0"/>
            <c:spPr>
              <a:solidFill>
                <a:srgbClr val="A5D867">
                  <a:lumMod val="50000"/>
                </a:srgbClr>
              </a:solidFill>
              <a:ln w="25400">
                <a:solidFill>
                  <a:srgbClr val="000000"/>
                </a:solidFill>
              </a:ln>
            </c:spPr>
          </c:dPt>
          <c:dPt>
            <c:idx val="4"/>
            <c:bubble3D val="0"/>
            <c:spPr>
              <a:solidFill>
                <a:srgbClr val="A5D867">
                  <a:lumMod val="75000"/>
                </a:srgbClr>
              </a:solidFill>
              <a:ln w="25400">
                <a:solidFill>
                  <a:srgbClr val="000000"/>
                </a:solidFill>
              </a:ln>
            </c:spPr>
          </c:dPt>
          <c:dPt>
            <c:idx val="5"/>
            <c:bubble3D val="0"/>
            <c:spPr>
              <a:solidFill>
                <a:srgbClr val="A5D867"/>
              </a:solidFill>
              <a:ln w="25400">
                <a:solidFill>
                  <a:srgbClr val="000000"/>
                </a:solidFill>
              </a:ln>
            </c:spPr>
          </c:dPt>
          <c:dPt>
            <c:idx val="6"/>
            <c:bubble3D val="0"/>
            <c:spPr>
              <a:solidFill>
                <a:srgbClr val="A5D867">
                  <a:lumMod val="60000"/>
                  <a:lumOff val="40000"/>
                </a:srgbClr>
              </a:solidFill>
              <a:ln w="25400">
                <a:solidFill>
                  <a:srgbClr val="000000"/>
                </a:solidFill>
              </a:ln>
            </c:spPr>
          </c:dPt>
          <c:dPt>
            <c:idx val="7"/>
            <c:bubble3D val="0"/>
            <c:spPr>
              <a:solidFill>
                <a:srgbClr val="A5D867">
                  <a:lumMod val="40000"/>
                  <a:lumOff val="60000"/>
                </a:srgbClr>
              </a:solidFill>
              <a:ln w="25400">
                <a:solidFill>
                  <a:srgbClr val="000000"/>
                </a:solidFill>
              </a:ln>
            </c:spPr>
          </c:dPt>
          <c:dPt>
            <c:idx val="8"/>
            <c:bubble3D val="0"/>
            <c:explosion val="7"/>
            <c:spPr>
              <a:solidFill>
                <a:srgbClr val="B71234"/>
              </a:solidFill>
              <a:ln w="25400">
                <a:solidFill>
                  <a:srgbClr val="000000"/>
                </a:solidFill>
              </a:ln>
            </c:spPr>
          </c:dPt>
          <c:dLbls>
            <c:dLbl>
              <c:idx val="1"/>
              <c:layout>
                <c:manualLayout>
                  <c:x val="0.18691588785046728"/>
                  <c:y val="7.97061989678881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5.1401869158878503E-2"/>
                  <c:y val="0.1204380328104806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3.4267912772585667E-2"/>
                  <c:y val="1.14245961660134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-8.0997007383422873E-2"/>
                  <c:y val="0.146759582717374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-0.10903426791277258"/>
                  <c:y val="7.71436110719629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-9.3457943925233919E-2"/>
                  <c:y val="3.89724768389945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7"/>
              <c:layout>
                <c:manualLayout>
                  <c:x val="-8.566978193146417E-2"/>
                  <c:y val="-0.138697895895241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8"/>
              <c:layout>
                <c:manualLayout>
                  <c:x val="0.11059190031152648"/>
                  <c:y val="0.14000797622724451"/>
                </c:manualLayout>
              </c:layout>
              <c:numFmt formatCode="#,##0.0&quot;%&quot;" sourceLinked="0"/>
              <c:spPr/>
              <c:txPr>
                <a:bodyPr rot="0" vert="horz" anchor="ctr" anchorCtr="1"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#,##0.0&quot;%&quot;" sourceLinked="0"/>
            <c:txPr>
              <a:bodyPr rot="0" vert="horz" anchor="ctr" anchorCtr="1"/>
              <a:lstStyle/>
              <a:p>
                <a:pPr>
                  <a:defRPr sz="1050" b="0">
                    <a:solidFill>
                      <a:schemeClr val="tx1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Sheet1!$A$2:$A$10</c:f>
              <c:strCache>
                <c:ptCount val="9"/>
                <c:pt idx="0">
                  <c:v>Insured, Employer-Based</c:v>
                </c:pt>
                <c:pt idx="1">
                  <c:v>Insured, Self-Purchase</c:v>
                </c:pt>
                <c:pt idx="2">
                  <c:v>Insured, Unknown Type</c:v>
                </c:pt>
                <c:pt idx="3">
                  <c:v>Medicaid</c:v>
                </c:pt>
                <c:pt idx="4">
                  <c:v>Medicare</c:v>
                </c:pt>
                <c:pt idx="5">
                  <c:v>VA/Military</c:v>
                </c:pt>
                <c:pt idx="6">
                  <c:v>Medicaid &amp; Medicare</c:v>
                </c:pt>
                <c:pt idx="7">
                  <c:v>Other Gov't Coverage</c:v>
                </c:pt>
                <c:pt idx="8">
                  <c:v>No Insurance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57.1</c:v>
                </c:pt>
                <c:pt idx="1">
                  <c:v>4.7</c:v>
                </c:pt>
                <c:pt idx="2">
                  <c:v>1.1000000000000001</c:v>
                </c:pt>
                <c:pt idx="3">
                  <c:v>15</c:v>
                </c:pt>
                <c:pt idx="4">
                  <c:v>5.0999999999999996</c:v>
                </c:pt>
                <c:pt idx="5">
                  <c:v>1.6</c:v>
                </c:pt>
                <c:pt idx="6">
                  <c:v>0.6</c:v>
                </c:pt>
                <c:pt idx="7">
                  <c:v>1.3</c:v>
                </c:pt>
                <c:pt idx="8">
                  <c:v>13.6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123991445514013E-2"/>
          <c:y val="2.0534412365121036E-2"/>
          <c:w val="0.94387600855453291"/>
          <c:h val="0.7577482502188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C480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71234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A5D867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5A85D7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1"/>
              <c:numFmt formatCode="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txPr>
              <a:bodyPr/>
              <a:lstStyle/>
              <a:p>
                <a:pPr>
                  <a:defRPr sz="1000" b="1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Cass County</c:v>
                </c:pt>
                <c:pt idx="1">
                  <c:v>Indiana</c:v>
                </c:pt>
                <c:pt idx="2">
                  <c:v>United States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13.6</c:v>
                </c:pt>
                <c:pt idx="1">
                  <c:v>23.6</c:v>
                </c:pt>
                <c:pt idx="2">
                  <c:v>14.9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15586944"/>
        <c:axId val="115588480"/>
      </c:barChart>
      <c:catAx>
        <c:axId val="115586944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5588480"/>
        <c:crosses val="autoZero"/>
        <c:auto val="1"/>
        <c:lblAlgn val="ctr"/>
        <c:lblOffset val="100"/>
        <c:noMultiLvlLbl val="0"/>
      </c:catAx>
      <c:valAx>
        <c:axId val="11558848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5586944"/>
        <c:crosses val="autoZero"/>
        <c:crossBetween val="between"/>
        <c:majorUnit val="20"/>
      </c:valAx>
      <c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64732186254476E-2"/>
          <c:y val="1.4614018835880802E-2"/>
          <c:w val="0.94387600855453224"/>
          <c:h val="0.8214519207825999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A5D867">
                <a:lumMod val="75000"/>
                <a:alpha val="20000"/>
              </a:srgbClr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Low
Income</c:v>
                </c:pt>
                <c:pt idx="5">
                  <c:v>Mid/High
Income</c:v>
                </c:pt>
                <c:pt idx="6">
                  <c:v>Cass County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Low
Income</c:v>
                </c:pt>
                <c:pt idx="5">
                  <c:v>Mid/High
Income</c:v>
                </c:pt>
                <c:pt idx="6">
                  <c:v>Cass County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7161984"/>
        <c:axId val="117163520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DD9C3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4"/>
            <c:invertIfNegative val="0"/>
            <c:bubble3D val="0"/>
            <c:spPr>
              <a:solidFill>
                <a:srgbClr val="93509E"/>
              </a:solidFill>
              <a:ln w="9525" cap="rnd" cmpd="sng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6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8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9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4"/>
              <c:numFmt formatCode="#,##0.0&quot;%&quot;" sourceLinked="0"/>
              <c:spPr>
                <a:solidFill>
                  <a:srgbClr val="FFFF00"/>
                </a:solidFill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txPr>
              <a:bodyPr rot="0" vert="horz"/>
              <a:lstStyle/>
              <a:p>
                <a:pPr>
                  <a:defRPr sz="1000" b="1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Low
Income</c:v>
                </c:pt>
                <c:pt idx="5">
                  <c:v>Mid/High
Income</c:v>
                </c:pt>
                <c:pt idx="6">
                  <c:v>Cass County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14.4</c:v>
                </c:pt>
                <c:pt idx="1">
                  <c:v>12.8</c:v>
                </c:pt>
                <c:pt idx="2">
                  <c:v>18.3</c:v>
                </c:pt>
                <c:pt idx="3">
                  <c:v>9.9</c:v>
                </c:pt>
                <c:pt idx="4">
                  <c:v>23.9</c:v>
                </c:pt>
                <c:pt idx="5">
                  <c:v>7.3</c:v>
                </c:pt>
                <c:pt idx="6">
                  <c:v>13.6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17170944"/>
        <c:axId val="117165056"/>
      </c:barChart>
      <c:catAx>
        <c:axId val="117161984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7163520"/>
        <c:crosses val="autoZero"/>
        <c:auto val="1"/>
        <c:lblAlgn val="ctr"/>
        <c:lblOffset val="100"/>
        <c:noMultiLvlLbl val="0"/>
      </c:catAx>
      <c:valAx>
        <c:axId val="117163520"/>
        <c:scaling>
          <c:orientation val="minMax"/>
          <c:max val="100"/>
          <c:min val="0"/>
        </c:scaling>
        <c:delete val="0"/>
        <c:axPos val="l"/>
        <c:majorGridlines>
          <c:spPr>
            <a:ln cmpd="sng"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7161984"/>
        <c:crosses val="autoZero"/>
        <c:crossBetween val="between"/>
        <c:majorUnit val="20"/>
      </c:valAx>
      <c:valAx>
        <c:axId val="117165056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7170944"/>
        <c:crosses val="max"/>
        <c:crossBetween val="between"/>
        <c:majorUnit val="20"/>
      </c:valAx>
      <c:catAx>
        <c:axId val="117170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7165056"/>
        <c:crosses val="autoZero"/>
        <c:auto val="1"/>
        <c:lblAlgn val="ctr"/>
        <c:lblOffset val="100"/>
        <c:noMultiLvlLbl val="0"/>
      </c:catAx>
      <c:spPr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64732186254476E-2"/>
          <c:y val="2.4324693788276466E-2"/>
          <c:w val="0.95313526781374569"/>
          <c:h val="0.83105071935455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County</c:v>
                </c:pt>
              </c:strCache>
            </c:strRef>
          </c:tx>
          <c:spPr>
            <a:solidFill>
              <a:srgbClr val="B71234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&quot;%&quot;" sourceLinked="0"/>
            <c:txPr>
              <a:bodyPr/>
              <a:lstStyle/>
              <a:p>
                <a:pPr>
                  <a:defRPr sz="1000" b="1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Getting a
Dr Appointment</c:v>
                </c:pt>
                <c:pt idx="1">
                  <c:v>Cost
(Prescriptions)</c:v>
                </c:pt>
                <c:pt idx="2">
                  <c:v>Cost
(Doctor Visit)</c:v>
                </c:pt>
                <c:pt idx="3">
                  <c:v>Finding
a Doctor</c:v>
                </c:pt>
                <c:pt idx="4">
                  <c:v>Inconvenient
Office Hours</c:v>
                </c:pt>
                <c:pt idx="5">
                  <c:v>Lack of
Transportation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10.8</c:v>
                </c:pt>
                <c:pt idx="1">
                  <c:v>9.7000000000000011</c:v>
                </c:pt>
                <c:pt idx="2">
                  <c:v>8.4</c:v>
                </c:pt>
                <c:pt idx="3">
                  <c:v>8</c:v>
                </c:pt>
                <c:pt idx="4">
                  <c:v>7.5</c:v>
                </c:pt>
                <c:pt idx="5">
                  <c:v>3.4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rgbClr val="5A85D7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3"/>
              <c:numFmt formatCode="0.0&quot;%&quot;" sourceLinked="0"/>
              <c:spPr>
                <a:ln>
                  <a:noFill/>
                </a:ln>
              </c:spPr>
              <c:txPr>
                <a:bodyPr/>
                <a:lstStyle/>
                <a:p>
                  <a:pPr algn="ctr">
                    <a:defRPr lang="en-US" sz="1000" b="1" i="0" u="none" strike="noStrike" kern="1200" baseline="0">
                      <a:solidFill>
                        <a:srgbClr val="000000"/>
                      </a:solidFill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ln>
                <a:solidFill>
                  <a:srgbClr val="B71234"/>
                </a:solidFill>
              </a:ln>
            </c:spPr>
            <c:txPr>
              <a:bodyPr/>
              <a:lstStyle/>
              <a:p>
                <a:pPr algn="ctr">
                  <a:defRPr lang="en-US" sz="1000" b="1" i="0" u="none" strike="noStrike" kern="1200" baseline="0">
                    <a:solidFill>
                      <a:srgbClr val="000000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Getting a
Dr Appointment</c:v>
                </c:pt>
                <c:pt idx="1">
                  <c:v>Cost
(Prescriptions)</c:v>
                </c:pt>
                <c:pt idx="2">
                  <c:v>Cost
(Doctor Visit)</c:v>
                </c:pt>
                <c:pt idx="3">
                  <c:v>Finding
a Doctor</c:v>
                </c:pt>
                <c:pt idx="4">
                  <c:v>Inconvenient
Office Hours</c:v>
                </c:pt>
                <c:pt idx="5">
                  <c:v>Lack of
Transportation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16.5</c:v>
                </c:pt>
                <c:pt idx="1">
                  <c:v>15</c:v>
                </c:pt>
                <c:pt idx="2">
                  <c:v>14</c:v>
                </c:pt>
                <c:pt idx="3">
                  <c:v>10.7</c:v>
                </c:pt>
                <c:pt idx="4">
                  <c:v>14.3</c:v>
                </c:pt>
                <c:pt idx="5">
                  <c:v>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16880128"/>
        <c:axId val="116881664"/>
      </c:barChart>
      <c:catAx>
        <c:axId val="116880128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6881664"/>
        <c:crosses val="autoZero"/>
        <c:auto val="1"/>
        <c:lblAlgn val="ctr"/>
        <c:lblOffset val="100"/>
        <c:noMultiLvlLbl val="0"/>
      </c:catAx>
      <c:valAx>
        <c:axId val="11688166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6880128"/>
        <c:crosses val="autoZero"/>
        <c:crossBetween val="between"/>
        <c:majorUnit val="20"/>
      </c:valAx>
      <c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c:spPr>
    </c:plotArea>
    <c:legend>
      <c:legendPos val="t"/>
      <c:overlay val="0"/>
      <c:txPr>
        <a:bodyPr/>
        <a:lstStyle/>
        <a:p>
          <a:pPr>
            <a:defRPr sz="1200" b="1">
              <a:latin typeface="Segoe UI" pitchFamily="34" charset="0"/>
              <a:ea typeface="Segoe UI" pitchFamily="34" charset="0"/>
              <a:cs typeface="Segoe U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64732186254476E-2"/>
          <c:y val="1.4614018835880802E-2"/>
          <c:w val="0.94387600855453224"/>
          <c:h val="0.8214519207825999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A5D867">
                <a:lumMod val="75000"/>
                <a:alpha val="20000"/>
              </a:srgbClr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US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US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7016448"/>
        <c:axId val="117017984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DD9C3"/>
            </a:solidFill>
            <a:ln cap="rnd">
              <a:solidFill>
                <a:srgbClr val="000000"/>
              </a:solidFill>
              <a:round/>
            </a:ln>
            <a:effectLst/>
            <a:scene3d>
              <a:camera prst="orthographicFront"/>
              <a:lightRig rig="sof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4"/>
            <c:invertIfNegative val="0"/>
            <c:bubble3D val="0"/>
            <c:spPr>
              <a:solidFill>
                <a:srgbClr val="DDD9C3"/>
              </a:solidFill>
              <a:ln w="9525" cap="rnd" cmpd="sng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7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8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9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Pt>
            <c:idx val="10"/>
            <c:invertIfNegative val="0"/>
            <c:bubble3D val="0"/>
            <c:spPr>
              <a:solidFill>
                <a:srgbClr val="B71234"/>
              </a:solidFill>
              <a:ln cap="rnd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soft" dir="t"/>
              </a:scene3d>
              <a:sp3d prstMaterial="softEdge"/>
            </c:spPr>
          </c:dPt>
          <c:dLbls>
            <c:dLbl>
              <c:idx val="2"/>
              <c:numFmt formatCode="#,##0.0&quot;%&quot;" sourceLinked="0"/>
              <c:spPr>
                <a:solidFill>
                  <a:srgbClr val="FFFF00"/>
                </a:solidFill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&quot;%&quot;" sourceLinked="0"/>
              <c:spPr>
                <a:solidFill>
                  <a:srgbClr val="FFFF00"/>
                </a:solidFill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&quot;%&quot;" sourceLinked="0"/>
              <c:spPr>
                <a:solidFill>
                  <a:srgbClr val="FFFF00"/>
                </a:solidFill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&quot;%&quot;" sourceLinked="0"/>
              <c:spPr/>
              <c:txPr>
                <a:bodyPr rot="0" vert="horz"/>
                <a:lstStyle/>
                <a:p>
                  <a:pPr>
                    <a:defRPr sz="1400" b="1">
                      <a:solidFill>
                        <a:schemeClr val="accent2"/>
                      </a:solidFill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&quot;%&quot;" sourceLinked="0"/>
              <c:spPr>
                <a:ln>
                  <a:solidFill>
                    <a:srgbClr val="B71234"/>
                  </a:solidFill>
                </a:ln>
              </c:spPr>
              <c:txPr>
                <a:bodyPr rot="0" vert="horz"/>
                <a:lstStyle/>
                <a:p>
                  <a:pPr>
                    <a:defRPr sz="1000" b="1">
                      <a:latin typeface="Segoe UI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txPr>
              <a:bodyPr rot="0" vert="horz"/>
              <a:lstStyle/>
              <a:p>
                <a:pPr>
                  <a:defRPr sz="1000" b="1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Men</c:v>
                </c:pt>
                <c:pt idx="1">
                  <c:v>Women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Low
Income</c:v>
                </c:pt>
                <c:pt idx="6">
                  <c:v>Mid/High
Income</c:v>
                </c:pt>
                <c:pt idx="7">
                  <c:v>Cass County</c:v>
                </c:pt>
                <c:pt idx="8">
                  <c:v>US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26.7</c:v>
                </c:pt>
                <c:pt idx="1">
                  <c:v>29.8</c:v>
                </c:pt>
                <c:pt idx="2">
                  <c:v>25.9</c:v>
                </c:pt>
                <c:pt idx="3">
                  <c:v>38.300000000000011</c:v>
                </c:pt>
                <c:pt idx="4">
                  <c:v>8.8000000000000007</c:v>
                </c:pt>
                <c:pt idx="5">
                  <c:v>40.9</c:v>
                </c:pt>
                <c:pt idx="6">
                  <c:v>20.2</c:v>
                </c:pt>
                <c:pt idx="7">
                  <c:v>28.3</c:v>
                </c:pt>
                <c:pt idx="8">
                  <c:v>37.300000000000011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17029504"/>
        <c:axId val="117027968"/>
      </c:barChart>
      <c:catAx>
        <c:axId val="117016448"/>
        <c:scaling>
          <c:orientation val="minMax"/>
        </c:scaling>
        <c:delete val="0"/>
        <c:axPos val="b"/>
        <c:numFmt formatCode="#,##0.0&quot;%&quot;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7017984"/>
        <c:crosses val="autoZero"/>
        <c:auto val="1"/>
        <c:lblAlgn val="ctr"/>
        <c:lblOffset val="100"/>
        <c:noMultiLvlLbl val="0"/>
      </c:catAx>
      <c:valAx>
        <c:axId val="117017984"/>
        <c:scaling>
          <c:orientation val="minMax"/>
          <c:max val="100"/>
          <c:min val="0"/>
        </c:scaling>
        <c:delete val="0"/>
        <c:axPos val="l"/>
        <c:majorGridlines>
          <c:spPr>
            <a:ln cmpd="sng">
              <a:solidFill>
                <a:srgbClr val="000000">
                  <a:alpha val="10000"/>
                </a:srgbClr>
              </a:solidFill>
            </a:ln>
          </c:spPr>
        </c:majorGridlines>
        <c:numFmt formatCode="#,##0&quot;%&quot;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117016448"/>
        <c:crosses val="autoZero"/>
        <c:crossBetween val="between"/>
        <c:majorUnit val="20"/>
      </c:valAx>
      <c:valAx>
        <c:axId val="117027968"/>
        <c:scaling>
          <c:orientation val="minMax"/>
          <c:max val="100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7029504"/>
        <c:crosses val="max"/>
        <c:crossBetween val="between"/>
        <c:majorUnit val="20"/>
      </c:valAx>
      <c:catAx>
        <c:axId val="117029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7027968"/>
        <c:crosses val="autoZero"/>
        <c:auto val="1"/>
        <c:lblAlgn val="ctr"/>
        <c:lblOffset val="100"/>
        <c:noMultiLvlLbl val="0"/>
      </c:catAx>
      <c:spPr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8EC48-6955-4C13-BD73-E6794D170B5E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</dgm:pt>
    <dgm:pt modelId="{8BBBACE6-2B40-4F8B-A3E1-90EA56E7FD5D}">
      <dgm:prSet phldrT="[Text]" custT="1"/>
      <dgm:spPr>
        <a:scene3d>
          <a:camera prst="orthographicFront"/>
          <a:lightRig rig="flat" dir="t">
            <a:rot lat="0" lon="0" rev="0"/>
          </a:lightRig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6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Prioritize</a:t>
          </a:r>
          <a:endParaRPr lang="en-US" sz="16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668AEE7B-88A4-45F4-92EE-585F82520BE9}" type="parTrans" cxnId="{1D5C1678-CEA9-4A5C-A5FE-6D54E92FAD9C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98505199-1E18-49CD-A46B-46F3DE9754FB}" type="sibTrans" cxnId="{1D5C1678-CEA9-4A5C-A5FE-6D54E92FAD9C}">
      <dgm:prSet/>
      <dgm:spPr/>
      <dgm:t>
        <a:bodyPr/>
        <a:lstStyle/>
        <a:p>
          <a:endParaRPr lang="en-US" sz="1600" dirty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D2DA7F0-4FA4-494E-9432-5CB7EFF55728}">
      <dgm:prSet phldrT="[Text]" custT="1"/>
      <dgm:spPr>
        <a:scene3d>
          <a:camera prst="orthographicFront"/>
          <a:lightRig rig="flat" dir="t">
            <a:rot lat="0" lon="0" rev="0"/>
          </a:lightRig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6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Disseminate</a:t>
          </a:r>
          <a:endParaRPr lang="en-US" sz="16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8BA367BC-88F2-4C9B-A777-C37364376473}" type="parTrans" cxnId="{AF788B2D-E86B-41D3-B261-F2CFC471A515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352847B-38C4-421E-9BD6-317B1DE1A660}" type="sibTrans" cxnId="{AF788B2D-E86B-41D3-B261-F2CFC471A515}">
      <dgm:prSet/>
      <dgm:spPr/>
      <dgm:t>
        <a:bodyPr/>
        <a:lstStyle/>
        <a:p>
          <a:endParaRPr lang="en-US" sz="1600" dirty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1B1725B-DFF6-4FE5-B6BA-DB555E828F8A}">
      <dgm:prSet phldrT="[Text]" custT="1"/>
      <dgm:spPr>
        <a:scene3d>
          <a:camera prst="orthographicFront"/>
          <a:lightRig rig="flat" dir="t">
            <a:rot lat="0" lon="0" rev="0"/>
          </a:lightRig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6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Adopt</a:t>
          </a:r>
          <a:endParaRPr lang="en-US" sz="16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C36617C-F499-407F-AD79-51E9B970E376}" type="parTrans" cxnId="{7F39FE93-5330-4F61-A3E3-4DAB807D7AC2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E70D5DCB-F8B1-44B0-A863-38D230F1720A}" type="sibTrans" cxnId="{7F39FE93-5330-4F61-A3E3-4DAB807D7AC2}">
      <dgm:prSet/>
      <dgm:spPr/>
      <dgm:t>
        <a:bodyPr/>
        <a:lstStyle/>
        <a:p>
          <a:endParaRPr lang="en-US" sz="1600" dirty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EA9BD18-87E2-4040-A6A6-960D4AB1D872}">
      <dgm:prSet phldrT="[Text]" custT="1"/>
      <dgm:spPr>
        <a:scene3d>
          <a:camera prst="orthographicFront"/>
          <a:lightRig rig="flat" dir="t">
            <a:rot lat="0" lon="0" rev="0"/>
          </a:lightRig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6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Strategize</a:t>
          </a:r>
          <a:endParaRPr lang="en-US" sz="16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3377DEF-5179-4564-90C9-2363F2A2A2BF}" type="parTrans" cxnId="{D2228221-93DD-4F58-B525-B0BE941DC31C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20A39519-8D12-4AFB-8395-116CA96CC921}" type="sibTrans" cxnId="{D2228221-93DD-4F58-B525-B0BE941DC31C}">
      <dgm:prSet/>
      <dgm:spPr/>
      <dgm:t>
        <a:bodyPr/>
        <a:lstStyle/>
        <a:p>
          <a:endParaRPr lang="en-US" sz="1600" dirty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8E6FA52-7B30-480D-9EB5-779D43C2A8FA}">
      <dgm:prSet phldrT="[Text]" custT="1"/>
      <dgm:spPr>
        <a:scene3d>
          <a:camera prst="orthographicFront"/>
          <a:lightRig rig="flat" dir="t">
            <a:rot lat="0" lon="0" rev="0"/>
          </a:lightRig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6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Submit</a:t>
          </a:r>
          <a:endParaRPr lang="en-US" sz="16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0AF06CE-1A01-47FB-9872-79957AE070ED}" type="parTrans" cxnId="{2406EC4B-BDCB-4307-9915-3463BD942A73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F179879-15B3-4204-A0A9-4DCF5A2DA574}" type="sibTrans" cxnId="{2406EC4B-BDCB-4307-9915-3463BD942A73}">
      <dgm:prSet/>
      <dgm:spPr/>
      <dgm:t>
        <a:bodyPr/>
        <a:lstStyle/>
        <a:p>
          <a:endParaRPr lang="en-US" sz="1600" dirty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2A42B0E-EEEA-4CD5-9A26-3A18F71EE767}">
      <dgm:prSet phldrT="[Text]" custT="1"/>
      <dgm:spPr>
        <a:scene3d>
          <a:camera prst="orthographicFront"/>
          <a:lightRig rig="flat" dir="t">
            <a:rot lat="0" lon="0" rev="0"/>
          </a:lightRig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6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Implement</a:t>
          </a:r>
          <a:endParaRPr lang="en-US" sz="16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2A4249D1-18BF-4215-AFBC-45A6B54BFF2C}" type="parTrans" cxnId="{6B16427A-7F7A-4091-AFBD-33A3D6D969CC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E8748A7-5CD1-40E1-93B9-35DA7A6082D4}" type="sibTrans" cxnId="{6B16427A-7F7A-4091-AFBD-33A3D6D969CC}">
      <dgm:prSet/>
      <dgm:spPr/>
      <dgm:t>
        <a:bodyPr/>
        <a:lstStyle/>
        <a:p>
          <a:endParaRPr lang="en-US" sz="1600" dirty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B748E5E-6204-4163-9F69-285D3497A615}">
      <dgm:prSet phldrT="[Text]" custT="1"/>
      <dgm:spPr>
        <a:scene3d>
          <a:camera prst="orthographicFront"/>
          <a:lightRig rig="flat" dir="t">
            <a:rot lat="0" lon="0" rev="0"/>
          </a:lightRig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1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Conduct Community Health Needs Assessment (CHNA)</a:t>
          </a:r>
          <a:endParaRPr lang="en-US" sz="11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BD534BF-8911-4EB9-9D7F-78BBCBFE9AAA}" type="parTrans" cxnId="{3F753347-A3F8-46F1-B85D-7FCE8FCDCBBE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56590FC-2E00-4932-AB8A-9869782E8EB9}" type="sibTrans" cxnId="{3F753347-A3F8-46F1-B85D-7FCE8FCDCBBE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9D7AD34-AD11-4DD1-AAE0-881180977E53}">
      <dgm:prSet phldrT="[Text]" custT="1"/>
      <dgm:spPr>
        <a:scene3d>
          <a:camera prst="orthographicFront"/>
          <a:lightRig rig="flat" dir="t">
            <a:rot lat="0" lon="0" rev="0"/>
          </a:lightRig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1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Review Data and Prioritize Health Needs</a:t>
          </a:r>
          <a:endParaRPr lang="en-US" sz="11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BFC6103-56C5-41EA-A95E-B0AECB60F654}" type="parTrans" cxnId="{0DC0EFB2-F035-41CB-B8ED-B3E0A37D2C9E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199E5A3C-3850-4C39-8C01-0BD6888DC3D7}" type="sibTrans" cxnId="{0DC0EFB2-F035-41CB-B8ED-B3E0A37D2C9E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75EF68E6-4499-406A-A5AB-25079A0C98AB}">
      <dgm:prSet phldrT="[Text]" custT="1"/>
      <dgm:spPr>
        <a:scene3d>
          <a:camera prst="orthographicFront"/>
          <a:lightRig rig="flat" dir="t">
            <a:rot lat="0" lon="0" rev="0"/>
          </a:lightRig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1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Formally Adopt CHNA Report</a:t>
          </a:r>
          <a:endParaRPr lang="en-US" sz="11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28B88CA0-FBDC-4A3F-B5BB-2FB10E305639}" type="parTrans" cxnId="{67DB67D0-7953-45FC-A480-EFA0E3623BAC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C3BFF026-74FA-4579-A9D6-F37536E3329F}" type="sibTrans" cxnId="{67DB67D0-7953-45FC-A480-EFA0E3623BAC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9789DCD1-86A8-4258-A186-736633A8D373}">
      <dgm:prSet phldrT="[Text]" custT="1"/>
      <dgm:spPr>
        <a:scene3d>
          <a:camera prst="orthographicFront"/>
          <a:lightRig rig="flat" dir="t">
            <a:rot lat="0" lon="0" rev="0"/>
          </a:lightRig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1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Develop an Implementation Strategy for CHNA-Identified Issues</a:t>
          </a:r>
          <a:endParaRPr lang="en-US" sz="11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6E531FC0-5ADC-4384-BC28-00C9A93399A5}" type="parTrans" cxnId="{AF55A7F0-04B9-4826-B399-1D8F293A4B9A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689BD7C-3C21-4007-99E4-8581091EDCB6}" type="sibTrans" cxnId="{AF55A7F0-04B9-4826-B399-1D8F293A4B9A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859C99F3-ABDF-4989-9C71-3543F8BC6938}">
      <dgm:prSet phldrT="[Text]" custT="1"/>
      <dgm:spPr>
        <a:scene3d>
          <a:camera prst="orthographicFront"/>
          <a:lightRig rig="flat" dir="t">
            <a:rot lat="0" lon="0" rev="0"/>
          </a:lightRig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1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Create &amp; Formally Adopt an Implementation Strategy Document</a:t>
          </a:r>
          <a:endParaRPr lang="en-US" sz="11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F03CE1B-41EF-4009-AED6-83AF0CD2FD80}" type="parTrans" cxnId="{92A81229-7474-4A4B-A098-3CBCC53A5B0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95DB31B7-FFDE-425B-AD93-03ABE87B44AA}" type="sibTrans" cxnId="{92A81229-7474-4A4B-A098-3CBCC53A5B0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046DAEBE-B26C-42E9-AEA6-CB0199CC1ECF}">
      <dgm:prSet phldrT="[Text]" custT="1"/>
      <dgm:spPr>
        <a:scene3d>
          <a:camera prst="orthographicFront"/>
          <a:lightRig rig="flat" dir="t">
            <a:rot lat="0" lon="0" rev="0"/>
          </a:lightRig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1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Attach Implementation Strategy to Form 990 </a:t>
          </a:r>
          <a:br>
            <a:rPr lang="en-US" sz="1100" dirty="0" smtClean="0">
              <a:latin typeface="Segoe UI" pitchFamily="34" charset="0"/>
              <a:ea typeface="Segoe UI" pitchFamily="34" charset="0"/>
              <a:cs typeface="Segoe UI" pitchFamily="34" charset="0"/>
            </a:rPr>
          </a:br>
          <a:r>
            <a:rPr lang="en-US" sz="11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Schedule H</a:t>
          </a:r>
          <a:endParaRPr lang="en-US" sz="11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447E666-9E5A-4A3C-87E6-539FC1ED53C8}" type="parTrans" cxnId="{553B9A79-BD6B-42C8-ABDD-1FC03BA426DF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D074ECC-6029-4A41-BCA9-3BC41FCE44A0}" type="sibTrans" cxnId="{553B9A79-BD6B-42C8-ABDD-1FC03BA426DF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B97AF8A-FB51-4CF5-BFD7-B7B6C8123E81}">
      <dgm:prSet phldrT="[Text]" custT="1"/>
      <dgm:spPr>
        <a:scene3d>
          <a:camera prst="orthographicFront"/>
          <a:lightRig rig="flat" dir="t">
            <a:rot lat="0" lon="0" rev="0"/>
          </a:lightRig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6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Repeat</a:t>
          </a:r>
          <a:endParaRPr lang="en-US" sz="16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CD9C379A-5AA8-41A8-B31B-B2BB472E2106}" type="parTrans" cxnId="{648D54E0-421B-4A48-BFF6-C70AFF632FE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1EBF6567-7399-4CCF-ACE8-4C48831615AC}" type="sibTrans" cxnId="{648D54E0-421B-4A48-BFF6-C70AFF632FE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4974335-CF64-4774-B8D3-1FB2322C1031}">
      <dgm:prSet phldrT="[Text]" custT="1"/>
      <dgm:spPr>
        <a:scene3d>
          <a:camera prst="orthographicFront"/>
          <a:lightRig rig="flat" dir="t">
            <a:rot lat="0" lon="0" rev="0"/>
          </a:lightRig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1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Implement Planned Strategies for FY2013-FY2015</a:t>
          </a:r>
          <a:endParaRPr lang="en-US" sz="11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9D65877-3275-426F-AA30-A35D1EF663E8}" type="parTrans" cxnId="{ADE79E5A-309C-4729-8CCD-816B6B9EECF1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21C36871-A5D6-4285-9548-234E428979C6}" type="sibTrans" cxnId="{ADE79E5A-309C-4729-8CCD-816B6B9EECF1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0C7E3EF2-10A5-4243-95ED-525B0164E961}">
      <dgm:prSet phldrT="[Text]" custT="1"/>
      <dgm:spPr>
        <a:scene3d>
          <a:camera prst="orthographicFront"/>
          <a:lightRig rig="flat" dir="t">
            <a:rot lat="0" lon="0" rev="0"/>
          </a:lightRig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1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CHNA/Implementation Strategy Must Be Completed Every 3 Years</a:t>
          </a:r>
          <a:endParaRPr lang="en-US" sz="11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7AC7409-EC4F-487B-B88C-0C944424F586}" type="parTrans" cxnId="{2C7499C1-F739-43FA-AE28-E1482BB85D44}">
      <dgm:prSet/>
      <dgm:spPr/>
      <dgm:t>
        <a:bodyPr/>
        <a:lstStyle/>
        <a:p>
          <a:endParaRPr lang="en-US" sz="16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864F2023-1792-42E0-A220-A4835CBC632B}" type="sibTrans" cxnId="{2C7499C1-F739-43FA-AE28-E1482BB85D44}">
      <dgm:prSet/>
      <dgm:spPr/>
      <dgm:t>
        <a:bodyPr/>
        <a:lstStyle/>
        <a:p>
          <a:endParaRPr lang="en-US" sz="16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EC8B1413-FA01-412C-B23D-47318AE401F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>
            <a:rot lat="0" lon="0" rev="0"/>
          </a:lightRig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 sz="1600" b="1" dirty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89B5F635-9768-4793-87DE-6CD4B52D7F08}" type="parTrans" cxnId="{6294B3D9-0A4F-4397-88BE-08337235AD63}">
      <dgm:prSet/>
      <dgm:spPr/>
      <dgm:t>
        <a:bodyPr/>
        <a:lstStyle/>
        <a:p>
          <a:endParaRPr lang="en-US" sz="16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7CAC92D-8503-42F5-9F0E-419D37A17958}" type="sibTrans" cxnId="{6294B3D9-0A4F-4397-88BE-08337235AD63}">
      <dgm:prSet/>
      <dgm:spPr/>
      <dgm:t>
        <a:bodyPr/>
        <a:lstStyle/>
        <a:p>
          <a:endParaRPr lang="en-US" sz="16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608E4719-E20D-4DDF-A12B-C60409647E1A}">
      <dgm:prSet phldrT="[Text]" custT="1"/>
      <dgm:spPr>
        <a:scene3d>
          <a:camera prst="orthographicFront"/>
          <a:lightRig rig="flat" dir="t">
            <a:rot lat="0" lon="0" rev="0"/>
          </a:lightRig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6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Assess</a:t>
          </a:r>
          <a:endParaRPr lang="en-US" sz="16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66BF6084-E6BA-4864-9D92-6B6A99968D46}" type="sibTrans" cxnId="{81341178-739E-45CE-9BD2-59EDC29D94DC}">
      <dgm:prSet/>
      <dgm:spPr/>
      <dgm:t>
        <a:bodyPr/>
        <a:lstStyle/>
        <a:p>
          <a:endParaRPr lang="en-US" sz="1600" dirty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67EB1611-68EA-49A2-99BE-49F0341B2400}" type="parTrans" cxnId="{81341178-739E-45CE-9BD2-59EDC29D94DC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D7779B72-416E-4045-B17B-D0536ABD328F}">
      <dgm:prSet phldrT="[Text]" custT="1"/>
      <dgm:spPr>
        <a:scene3d>
          <a:camera prst="orthographicFront"/>
          <a:lightRig rig="flat" dir="t">
            <a:rot lat="0" lon="0" rev="0"/>
          </a:lightRig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1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Update CHNA Report With Prioritization Method/Results</a:t>
          </a:r>
          <a:endParaRPr lang="en-US" sz="11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DF91E9FA-D360-4B42-BBD3-F3351C3CCF9A}" type="parTrans" cxnId="{81D47B0F-F2EB-4E9F-830C-0910E2BDCC6D}">
      <dgm:prSet/>
      <dgm:spPr/>
      <dgm:t>
        <a:bodyPr/>
        <a:lstStyle/>
        <a:p>
          <a:endParaRPr lang="en-US"/>
        </a:p>
      </dgm:t>
    </dgm:pt>
    <dgm:pt modelId="{38F20C36-F4F3-4D4D-8977-E44BC516E565}" type="sibTrans" cxnId="{81D47B0F-F2EB-4E9F-830C-0910E2BDCC6D}">
      <dgm:prSet/>
      <dgm:spPr/>
      <dgm:t>
        <a:bodyPr/>
        <a:lstStyle/>
        <a:p>
          <a:endParaRPr lang="en-US"/>
        </a:p>
      </dgm:t>
    </dgm:pt>
    <dgm:pt modelId="{609C413E-DE51-4D04-A5E8-2ED004E352C6}">
      <dgm:prSet phldrT="[Text]" custT="1"/>
      <dgm:spPr>
        <a:scene3d>
          <a:camera prst="orthographicFront"/>
          <a:lightRig rig="flat" dir="t">
            <a:rot lat="0" lon="0" rev="0"/>
          </a:lightRig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1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Share CHNA Report/Data With the Community</a:t>
          </a:r>
          <a:br>
            <a:rPr lang="en-US" sz="1100" dirty="0" smtClean="0">
              <a:latin typeface="Segoe UI" pitchFamily="34" charset="0"/>
              <a:ea typeface="Segoe UI" pitchFamily="34" charset="0"/>
              <a:cs typeface="Segoe UI" pitchFamily="34" charset="0"/>
            </a:rPr>
          </a:br>
          <a:r>
            <a:rPr lang="en-US" sz="10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[e.g., HealthForecast.net™]</a:t>
          </a:r>
          <a:endParaRPr lang="en-US" sz="11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52251BA-468C-45D0-A3B5-302203362381}" type="parTrans" cxnId="{26AEFEA6-3080-4664-BC40-C3625F1D4A2B}">
      <dgm:prSet/>
      <dgm:spPr/>
      <dgm:t>
        <a:bodyPr/>
        <a:lstStyle/>
        <a:p>
          <a:endParaRPr lang="en-US"/>
        </a:p>
      </dgm:t>
    </dgm:pt>
    <dgm:pt modelId="{908A6901-D525-42C9-8B92-CBCB29EC27C5}" type="sibTrans" cxnId="{26AEFEA6-3080-4664-BC40-C3625F1D4A2B}">
      <dgm:prSet/>
      <dgm:spPr/>
      <dgm:t>
        <a:bodyPr/>
        <a:lstStyle/>
        <a:p>
          <a:endParaRPr lang="en-US"/>
        </a:p>
      </dgm:t>
    </dgm:pt>
    <dgm:pt modelId="{72B8017D-2699-487A-9A7A-87A48B26B469}">
      <dgm:prSet phldrT="[Text]" custT="1"/>
      <dgm:spPr>
        <a:scene3d>
          <a:camera prst="orthographicFront"/>
          <a:lightRig rig="flat" dir="t">
            <a:rot lat="0" lon="0" rev="0"/>
          </a:lightRig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1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Report Progress to IRS Annually</a:t>
          </a:r>
          <a:endParaRPr lang="en-US" sz="11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632E0CF-CF7F-4E6D-95D7-BC174D0892AC}" type="parTrans" cxnId="{01EFEFA4-49BD-43AA-908C-5469DA3F17C7}">
      <dgm:prSet/>
      <dgm:spPr/>
      <dgm:t>
        <a:bodyPr/>
        <a:lstStyle/>
        <a:p>
          <a:endParaRPr lang="en-US"/>
        </a:p>
      </dgm:t>
    </dgm:pt>
    <dgm:pt modelId="{CECF0DDB-94D0-40FF-A6DB-8AF2E8B2F4A0}" type="sibTrans" cxnId="{01EFEFA4-49BD-43AA-908C-5469DA3F17C7}">
      <dgm:prSet/>
      <dgm:spPr/>
      <dgm:t>
        <a:bodyPr/>
        <a:lstStyle/>
        <a:p>
          <a:endParaRPr lang="en-US"/>
        </a:p>
      </dgm:t>
    </dgm:pt>
    <dgm:pt modelId="{0F2B0B7F-0873-4FA7-89E5-18EB913A42FA}" type="pres">
      <dgm:prSet presAssocID="{D458EC48-6955-4C13-BD73-E6794D170B5E}" presName="Name0" presStyleCnt="0">
        <dgm:presLayoutVars>
          <dgm:dir/>
          <dgm:resizeHandles/>
        </dgm:presLayoutVars>
      </dgm:prSet>
      <dgm:spPr/>
    </dgm:pt>
    <dgm:pt modelId="{08CC5A43-1CE0-4F07-9150-FA2A88AD5872}" type="pres">
      <dgm:prSet presAssocID="{EC8B1413-FA01-412C-B23D-47318AE401F9}" presName="compNode" presStyleCnt="0"/>
      <dgm:spPr/>
    </dgm:pt>
    <dgm:pt modelId="{7923E39D-66AD-43D9-970B-71EE77594864}" type="pres">
      <dgm:prSet presAssocID="{EC8B1413-FA01-412C-B23D-47318AE401F9}" presName="dummyConnPt" presStyleCnt="0"/>
      <dgm:spPr/>
    </dgm:pt>
    <dgm:pt modelId="{0FD4EB16-F267-40BF-905E-6B514CE1E02B}" type="pres">
      <dgm:prSet presAssocID="{EC8B1413-FA01-412C-B23D-47318AE401F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C3F93-979F-41FA-82D0-37C7962482B5}" type="pres">
      <dgm:prSet presAssocID="{F7CAC92D-8503-42F5-9F0E-419D37A17958}" presName="sibTrans" presStyleLbl="bgSibTrans2D1" presStyleIdx="0" presStyleCnt="8" custScaleX="22230" custLinFactY="55076" custLinFactNeighborY="100000"/>
      <dgm:spPr/>
      <dgm:t>
        <a:bodyPr/>
        <a:lstStyle/>
        <a:p>
          <a:endParaRPr lang="en-US"/>
        </a:p>
      </dgm:t>
    </dgm:pt>
    <dgm:pt modelId="{F63746FF-5212-4F24-BA9C-5DFB0FEA8B3A}" type="pres">
      <dgm:prSet presAssocID="{608E4719-E20D-4DDF-A12B-C60409647E1A}" presName="compNode" presStyleCnt="0"/>
      <dgm:spPr/>
    </dgm:pt>
    <dgm:pt modelId="{A367F6BE-4F69-478C-9FE3-2F1FE2653EE0}" type="pres">
      <dgm:prSet presAssocID="{608E4719-E20D-4DDF-A12B-C60409647E1A}" presName="dummyConnPt" presStyleCnt="0"/>
      <dgm:spPr/>
    </dgm:pt>
    <dgm:pt modelId="{28218C27-4287-426B-A7D7-04889C4B7F68}" type="pres">
      <dgm:prSet presAssocID="{608E4719-E20D-4DDF-A12B-C60409647E1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F0334-4042-4C87-BDA9-62993886176C}" type="pres">
      <dgm:prSet presAssocID="{66BF6084-E6BA-4864-9D92-6B6A99968D46}" presName="sibTrans" presStyleLbl="bgSibTrans2D1" presStyleIdx="1" presStyleCnt="8" custScaleX="22961" custLinFactY="77692" custLinFactNeighborY="100000"/>
      <dgm:spPr/>
      <dgm:t>
        <a:bodyPr/>
        <a:lstStyle/>
        <a:p>
          <a:endParaRPr lang="en-US"/>
        </a:p>
      </dgm:t>
    </dgm:pt>
    <dgm:pt modelId="{3FBDCC7E-A423-4332-BD49-B6BBE6910F2D}" type="pres">
      <dgm:prSet presAssocID="{8BBBACE6-2B40-4F8B-A3E1-90EA56E7FD5D}" presName="compNode" presStyleCnt="0"/>
      <dgm:spPr/>
    </dgm:pt>
    <dgm:pt modelId="{AC9D5066-D8AC-4DFC-AD7E-44790204BBCD}" type="pres">
      <dgm:prSet presAssocID="{8BBBACE6-2B40-4F8B-A3E1-90EA56E7FD5D}" presName="dummyConnPt" presStyleCnt="0"/>
      <dgm:spPr/>
    </dgm:pt>
    <dgm:pt modelId="{71335F5D-38C0-4C97-8CBB-EE828ED8638C}" type="pres">
      <dgm:prSet presAssocID="{8BBBACE6-2B40-4F8B-A3E1-90EA56E7FD5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3EC1C-3196-479F-B7AB-9291F177C189}" type="pres">
      <dgm:prSet presAssocID="{98505199-1E18-49CD-A46B-46F3DE9754FB}" presName="sibTrans" presStyleLbl="bgSibTrans2D1" presStyleIdx="2" presStyleCnt="8" custScaleX="30665" custLinFactNeighborX="23472"/>
      <dgm:spPr/>
      <dgm:t>
        <a:bodyPr/>
        <a:lstStyle/>
        <a:p>
          <a:endParaRPr lang="en-US"/>
        </a:p>
      </dgm:t>
    </dgm:pt>
    <dgm:pt modelId="{6B917AE8-DC66-4022-8C4D-BC8D49F9019C}" type="pres">
      <dgm:prSet presAssocID="{4D2DA7F0-4FA4-494E-9432-5CB7EFF55728}" presName="compNode" presStyleCnt="0"/>
      <dgm:spPr/>
    </dgm:pt>
    <dgm:pt modelId="{FFB16CA2-BD7E-4267-AC9B-A67CC8D01D7E}" type="pres">
      <dgm:prSet presAssocID="{4D2DA7F0-4FA4-494E-9432-5CB7EFF55728}" presName="dummyConnPt" presStyleCnt="0"/>
      <dgm:spPr/>
    </dgm:pt>
    <dgm:pt modelId="{4EAC0394-1C9E-430B-8F52-24A3F6624CA7}" type="pres">
      <dgm:prSet presAssocID="{4D2DA7F0-4FA4-494E-9432-5CB7EFF5572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27480-2229-4188-A292-1B93102F2868}" type="pres">
      <dgm:prSet presAssocID="{4352847B-38C4-421E-9BD6-317B1DE1A660}" presName="sibTrans" presStyleLbl="bgSibTrans2D1" presStyleIdx="3" presStyleCnt="8" custScaleX="31051" custLinFactY="86607" custLinFactNeighborX="0" custLinFactNeighborY="100000"/>
      <dgm:spPr/>
      <dgm:t>
        <a:bodyPr/>
        <a:lstStyle/>
        <a:p>
          <a:endParaRPr lang="en-US"/>
        </a:p>
      </dgm:t>
    </dgm:pt>
    <dgm:pt modelId="{87471B3A-36B5-48F4-B6FC-F208C259685A}" type="pres">
      <dgm:prSet presAssocID="{3EA9BD18-87E2-4040-A6A6-960D4AB1D872}" presName="compNode" presStyleCnt="0"/>
      <dgm:spPr/>
    </dgm:pt>
    <dgm:pt modelId="{F7114E65-7E85-4E3C-ADF0-EB0D69E8EB62}" type="pres">
      <dgm:prSet presAssocID="{3EA9BD18-87E2-4040-A6A6-960D4AB1D872}" presName="dummyConnPt" presStyleCnt="0"/>
      <dgm:spPr/>
    </dgm:pt>
    <dgm:pt modelId="{A83D3265-F9F1-4218-87D6-F2626EF9F400}" type="pres">
      <dgm:prSet presAssocID="{3EA9BD18-87E2-4040-A6A6-960D4AB1D87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2BE97-C137-4574-9268-CEF90A47D690}" type="pres">
      <dgm:prSet presAssocID="{20A39519-8D12-4AFB-8395-116CA96CC921}" presName="sibTrans" presStyleLbl="bgSibTrans2D1" presStyleIdx="4" presStyleCnt="8" custScaleX="31051" custLinFactY="67019" custLinFactNeighborX="0" custLinFactNeighborY="100000"/>
      <dgm:spPr/>
      <dgm:t>
        <a:bodyPr/>
        <a:lstStyle/>
        <a:p>
          <a:endParaRPr lang="en-US"/>
        </a:p>
      </dgm:t>
    </dgm:pt>
    <dgm:pt modelId="{6F559594-51E5-4E05-A95E-DD98B9A4BE08}" type="pres">
      <dgm:prSet presAssocID="{B1B1725B-DFF6-4FE5-B6BA-DB555E828F8A}" presName="compNode" presStyleCnt="0"/>
      <dgm:spPr/>
    </dgm:pt>
    <dgm:pt modelId="{3AFAAA93-0F72-4A79-BECF-31AA0ED85E1C}" type="pres">
      <dgm:prSet presAssocID="{B1B1725B-DFF6-4FE5-B6BA-DB555E828F8A}" presName="dummyConnPt" presStyleCnt="0"/>
      <dgm:spPr/>
    </dgm:pt>
    <dgm:pt modelId="{3C7B9A1C-ED1E-403D-840C-2043C6244A15}" type="pres">
      <dgm:prSet presAssocID="{B1B1725B-DFF6-4FE5-B6BA-DB555E828F8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C4C23-A9F3-4DB9-95BB-F2BD6A00C57E}" type="pres">
      <dgm:prSet presAssocID="{E70D5DCB-F8B1-44B0-A863-38D230F1720A}" presName="sibTrans" presStyleLbl="bgSibTrans2D1" presStyleIdx="5" presStyleCnt="8" custScaleX="31559" custLinFactNeighborX="23610"/>
      <dgm:spPr/>
      <dgm:t>
        <a:bodyPr/>
        <a:lstStyle/>
        <a:p>
          <a:endParaRPr lang="en-US"/>
        </a:p>
      </dgm:t>
    </dgm:pt>
    <dgm:pt modelId="{BE5FECAB-B92C-4928-9130-995536E9D00E}" type="pres">
      <dgm:prSet presAssocID="{B8E6FA52-7B30-480D-9EB5-779D43C2A8FA}" presName="compNode" presStyleCnt="0"/>
      <dgm:spPr/>
    </dgm:pt>
    <dgm:pt modelId="{3F88CA32-3C0C-4909-8EE3-D3D038370A3F}" type="pres">
      <dgm:prSet presAssocID="{B8E6FA52-7B30-480D-9EB5-779D43C2A8FA}" presName="dummyConnPt" presStyleCnt="0"/>
      <dgm:spPr/>
    </dgm:pt>
    <dgm:pt modelId="{E032665D-F624-434A-98F4-367BC5646287}" type="pres">
      <dgm:prSet presAssocID="{B8E6FA52-7B30-480D-9EB5-779D43C2A8F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F610F-3F3A-4410-A4EA-DE988670BEA7}" type="pres">
      <dgm:prSet presAssocID="{AF179879-15B3-4204-A0A9-4DCF5A2DA574}" presName="sibTrans" presStyleLbl="bgSibTrans2D1" presStyleIdx="6" presStyleCnt="8" custScaleX="31051" custLinFactY="67020" custLinFactNeighborY="100000"/>
      <dgm:spPr/>
      <dgm:t>
        <a:bodyPr/>
        <a:lstStyle/>
        <a:p>
          <a:endParaRPr lang="en-US"/>
        </a:p>
      </dgm:t>
    </dgm:pt>
    <dgm:pt modelId="{31A66690-EAB3-4B34-9AA9-B83D0F754C8D}" type="pres">
      <dgm:prSet presAssocID="{A2A42B0E-EEEA-4CD5-9A26-3A18F71EE767}" presName="compNode" presStyleCnt="0"/>
      <dgm:spPr/>
    </dgm:pt>
    <dgm:pt modelId="{BDB781EE-4876-4A71-AC58-DB5CA1B8AF1D}" type="pres">
      <dgm:prSet presAssocID="{A2A42B0E-EEEA-4CD5-9A26-3A18F71EE767}" presName="dummyConnPt" presStyleCnt="0"/>
      <dgm:spPr/>
    </dgm:pt>
    <dgm:pt modelId="{A49019FE-0D2B-4E5A-9741-5AA02E060BA0}" type="pres">
      <dgm:prSet presAssocID="{A2A42B0E-EEEA-4CD5-9A26-3A18F71EE76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5124C-7B4B-449D-9E8C-3859084AF479}" type="pres">
      <dgm:prSet presAssocID="{AE8748A7-5CD1-40E1-93B9-35DA7A6082D4}" presName="sibTrans" presStyleLbl="bgSibTrans2D1" presStyleIdx="7" presStyleCnt="8" custScaleX="31051" custLinFactY="47838" custLinFactNeighborY="100000"/>
      <dgm:spPr/>
      <dgm:t>
        <a:bodyPr/>
        <a:lstStyle/>
        <a:p>
          <a:endParaRPr lang="en-US"/>
        </a:p>
      </dgm:t>
    </dgm:pt>
    <dgm:pt modelId="{1D5A5CFB-5C6B-4DCC-BEE0-2954888790F6}" type="pres">
      <dgm:prSet presAssocID="{BB97AF8A-FB51-4CF5-BFD7-B7B6C8123E81}" presName="compNode" presStyleCnt="0"/>
      <dgm:spPr/>
    </dgm:pt>
    <dgm:pt modelId="{5D0C8B7F-9F17-4C36-A7EA-43209F595360}" type="pres">
      <dgm:prSet presAssocID="{BB97AF8A-FB51-4CF5-BFD7-B7B6C8123E81}" presName="dummyConnPt" presStyleCnt="0"/>
      <dgm:spPr/>
    </dgm:pt>
    <dgm:pt modelId="{289AB9FB-48AB-4ED2-9374-CC50A22F0610}" type="pres">
      <dgm:prSet presAssocID="{BB97AF8A-FB51-4CF5-BFD7-B7B6C8123E8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39FE93-5330-4F61-A3E3-4DAB807D7AC2}" srcId="{D458EC48-6955-4C13-BD73-E6794D170B5E}" destId="{B1B1725B-DFF6-4FE5-B6BA-DB555E828F8A}" srcOrd="5" destOrd="0" parTransId="{AC36617C-F499-407F-AD79-51E9B970E376}" sibTransId="{E70D5DCB-F8B1-44B0-A863-38D230F1720A}"/>
    <dgm:cxn modelId="{2406EC4B-BDCB-4307-9915-3463BD942A73}" srcId="{D458EC48-6955-4C13-BD73-E6794D170B5E}" destId="{B8E6FA52-7B30-480D-9EB5-779D43C2A8FA}" srcOrd="6" destOrd="0" parTransId="{A0AF06CE-1A01-47FB-9872-79957AE070ED}" sibTransId="{AF179879-15B3-4204-A0A9-4DCF5A2DA574}"/>
    <dgm:cxn modelId="{AF55A7F0-04B9-4826-B399-1D8F293A4B9A}" srcId="{3EA9BD18-87E2-4040-A6A6-960D4AB1D872}" destId="{9789DCD1-86A8-4258-A186-736633A8D373}" srcOrd="0" destOrd="0" parTransId="{6E531FC0-5ADC-4384-BC28-00C9A93399A5}" sibTransId="{F689BD7C-3C21-4007-99E4-8581091EDCB6}"/>
    <dgm:cxn modelId="{68C78025-4F1D-4020-9167-18AF22A817AF}" type="presOf" srcId="{D458EC48-6955-4C13-BD73-E6794D170B5E}" destId="{0F2B0B7F-0873-4FA7-89E5-18EB913A42FA}" srcOrd="0" destOrd="0" presId="urn:microsoft.com/office/officeart/2005/8/layout/bProcess4"/>
    <dgm:cxn modelId="{81341178-739E-45CE-9BD2-59EDC29D94DC}" srcId="{D458EC48-6955-4C13-BD73-E6794D170B5E}" destId="{608E4719-E20D-4DDF-A12B-C60409647E1A}" srcOrd="1" destOrd="0" parTransId="{67EB1611-68EA-49A2-99BE-49F0341B2400}" sibTransId="{66BF6084-E6BA-4864-9D92-6B6A99968D46}"/>
    <dgm:cxn modelId="{43028314-232E-4684-A521-8A825C9AF24B}" type="presOf" srcId="{9789DCD1-86A8-4258-A186-736633A8D373}" destId="{A83D3265-F9F1-4218-87D6-F2626EF9F400}" srcOrd="0" destOrd="1" presId="urn:microsoft.com/office/officeart/2005/8/layout/bProcess4"/>
    <dgm:cxn modelId="{0DC0EFB2-F035-41CB-B8ED-B3E0A37D2C9E}" srcId="{8BBBACE6-2B40-4F8B-A3E1-90EA56E7FD5D}" destId="{F9D7AD34-AD11-4DD1-AAE0-881180977E53}" srcOrd="0" destOrd="0" parTransId="{ABFC6103-56C5-41EA-A95E-B0AECB60F654}" sibTransId="{199E5A3C-3850-4C39-8C01-0BD6888DC3D7}"/>
    <dgm:cxn modelId="{92A81229-7474-4A4B-A098-3CBCC53A5B0D}" srcId="{B1B1725B-DFF6-4FE5-B6BA-DB555E828F8A}" destId="{859C99F3-ABDF-4989-9C71-3543F8BC6938}" srcOrd="0" destOrd="0" parTransId="{BF03CE1B-41EF-4009-AED6-83AF0CD2FD80}" sibTransId="{95DB31B7-FFDE-425B-AD93-03ABE87B44AA}"/>
    <dgm:cxn modelId="{2684CEA0-13E8-4187-B359-EA7BC08E3952}" type="presOf" srcId="{046DAEBE-B26C-42E9-AEA6-CB0199CC1ECF}" destId="{E032665D-F624-434A-98F4-367BC5646287}" srcOrd="0" destOrd="1" presId="urn:microsoft.com/office/officeart/2005/8/layout/bProcess4"/>
    <dgm:cxn modelId="{67DB67D0-7953-45FC-A480-EFA0E3623BAC}" srcId="{4D2DA7F0-4FA4-494E-9432-5CB7EFF55728}" destId="{75EF68E6-4499-406A-A5AB-25079A0C98AB}" srcOrd="0" destOrd="0" parTransId="{28B88CA0-FBDC-4A3F-B5BB-2FB10E305639}" sibTransId="{C3BFF026-74FA-4579-A9D6-F37536E3329F}"/>
    <dgm:cxn modelId="{0FB59393-EB7E-46A8-AED7-A2A906253D26}" type="presOf" srcId="{72B8017D-2699-487A-9A7A-87A48B26B469}" destId="{A49019FE-0D2B-4E5A-9741-5AA02E060BA0}" srcOrd="0" destOrd="2" presId="urn:microsoft.com/office/officeart/2005/8/layout/bProcess4"/>
    <dgm:cxn modelId="{553B9A79-BD6B-42C8-ABDD-1FC03BA426DF}" srcId="{B8E6FA52-7B30-480D-9EB5-779D43C2A8FA}" destId="{046DAEBE-B26C-42E9-AEA6-CB0199CC1ECF}" srcOrd="0" destOrd="0" parTransId="{F447E666-9E5A-4A3C-87E6-539FC1ED53C8}" sibTransId="{FD074ECC-6029-4A41-BCA9-3BC41FCE44A0}"/>
    <dgm:cxn modelId="{D2228221-93DD-4F58-B525-B0BE941DC31C}" srcId="{D458EC48-6955-4C13-BD73-E6794D170B5E}" destId="{3EA9BD18-87E2-4040-A6A6-960D4AB1D872}" srcOrd="4" destOrd="0" parTransId="{F3377DEF-5179-4564-90C9-2363F2A2A2BF}" sibTransId="{20A39519-8D12-4AFB-8395-116CA96CC921}"/>
    <dgm:cxn modelId="{ED690C6E-C649-4B15-8091-888F8F7D0699}" type="presOf" srcId="{4D2DA7F0-4FA4-494E-9432-5CB7EFF55728}" destId="{4EAC0394-1C9E-430B-8F52-24A3F6624CA7}" srcOrd="0" destOrd="0" presId="urn:microsoft.com/office/officeart/2005/8/layout/bProcess4"/>
    <dgm:cxn modelId="{FE010F97-BF63-48D8-96A4-A0F85833223A}" type="presOf" srcId="{859C99F3-ABDF-4989-9C71-3543F8BC6938}" destId="{3C7B9A1C-ED1E-403D-840C-2043C6244A15}" srcOrd="0" destOrd="1" presId="urn:microsoft.com/office/officeart/2005/8/layout/bProcess4"/>
    <dgm:cxn modelId="{ADE79E5A-309C-4729-8CCD-816B6B9EECF1}" srcId="{A2A42B0E-EEEA-4CD5-9A26-3A18F71EE767}" destId="{A4974335-CF64-4774-B8D3-1FB2322C1031}" srcOrd="0" destOrd="0" parTransId="{B9D65877-3275-426F-AA30-A35D1EF663E8}" sibTransId="{21C36871-A5D6-4285-9548-234E428979C6}"/>
    <dgm:cxn modelId="{AF788B2D-E86B-41D3-B261-F2CFC471A515}" srcId="{D458EC48-6955-4C13-BD73-E6794D170B5E}" destId="{4D2DA7F0-4FA4-494E-9432-5CB7EFF55728}" srcOrd="3" destOrd="0" parTransId="{8BA367BC-88F2-4C9B-A777-C37364376473}" sibTransId="{4352847B-38C4-421E-9BD6-317B1DE1A660}"/>
    <dgm:cxn modelId="{2C7499C1-F739-43FA-AE28-E1482BB85D44}" srcId="{BB97AF8A-FB51-4CF5-BFD7-B7B6C8123E81}" destId="{0C7E3EF2-10A5-4243-95ED-525B0164E961}" srcOrd="0" destOrd="0" parTransId="{B7AC7409-EC4F-487B-B88C-0C944424F586}" sibTransId="{864F2023-1792-42E0-A220-A4835CBC632B}"/>
    <dgm:cxn modelId="{7AA78DB5-0D27-4605-A0B6-275C3B5C578B}" type="presOf" srcId="{20A39519-8D12-4AFB-8395-116CA96CC921}" destId="{9742BE97-C137-4574-9268-CEF90A47D690}" srcOrd="0" destOrd="0" presId="urn:microsoft.com/office/officeart/2005/8/layout/bProcess4"/>
    <dgm:cxn modelId="{53E44954-8699-43A9-AE16-FC757DF21980}" type="presOf" srcId="{75EF68E6-4499-406A-A5AB-25079A0C98AB}" destId="{4EAC0394-1C9E-430B-8F52-24A3F6624CA7}" srcOrd="0" destOrd="1" presId="urn:microsoft.com/office/officeart/2005/8/layout/bProcess4"/>
    <dgm:cxn modelId="{1D5C1678-CEA9-4A5C-A5FE-6D54E92FAD9C}" srcId="{D458EC48-6955-4C13-BD73-E6794D170B5E}" destId="{8BBBACE6-2B40-4F8B-A3E1-90EA56E7FD5D}" srcOrd="2" destOrd="0" parTransId="{668AEE7B-88A4-45F4-92EE-585F82520BE9}" sibTransId="{98505199-1E18-49CD-A46B-46F3DE9754FB}"/>
    <dgm:cxn modelId="{26AEFEA6-3080-4664-BC40-C3625F1D4A2B}" srcId="{4D2DA7F0-4FA4-494E-9432-5CB7EFF55728}" destId="{609C413E-DE51-4D04-A5E8-2ED004E352C6}" srcOrd="1" destOrd="0" parTransId="{A52251BA-468C-45D0-A3B5-302203362381}" sibTransId="{908A6901-D525-42C9-8B92-CBCB29EC27C5}"/>
    <dgm:cxn modelId="{152A2271-C52E-40E4-A1EE-3E94D3208FB8}" type="presOf" srcId="{B8E6FA52-7B30-480D-9EB5-779D43C2A8FA}" destId="{E032665D-F624-434A-98F4-367BC5646287}" srcOrd="0" destOrd="0" presId="urn:microsoft.com/office/officeart/2005/8/layout/bProcess4"/>
    <dgm:cxn modelId="{3F753347-A3F8-46F1-B85D-7FCE8FCDCBBE}" srcId="{608E4719-E20D-4DDF-A12B-C60409647E1A}" destId="{FB748E5E-6204-4163-9F69-285D3497A615}" srcOrd="0" destOrd="0" parTransId="{3BD534BF-8911-4EB9-9D7F-78BBCBFE9AAA}" sibTransId="{A56590FC-2E00-4932-AB8A-9869782E8EB9}"/>
    <dgm:cxn modelId="{81D47B0F-F2EB-4E9F-830C-0910E2BDCC6D}" srcId="{8BBBACE6-2B40-4F8B-A3E1-90EA56E7FD5D}" destId="{D7779B72-416E-4045-B17B-D0536ABD328F}" srcOrd="1" destOrd="0" parTransId="{DF91E9FA-D360-4B42-BBD3-F3351C3CCF9A}" sibTransId="{38F20C36-F4F3-4D4D-8977-E44BC516E565}"/>
    <dgm:cxn modelId="{E00768E8-5597-41C1-97C6-581CE3974F91}" type="presOf" srcId="{609C413E-DE51-4D04-A5E8-2ED004E352C6}" destId="{4EAC0394-1C9E-430B-8F52-24A3F6624CA7}" srcOrd="0" destOrd="2" presId="urn:microsoft.com/office/officeart/2005/8/layout/bProcess4"/>
    <dgm:cxn modelId="{6294B3D9-0A4F-4397-88BE-08337235AD63}" srcId="{D458EC48-6955-4C13-BD73-E6794D170B5E}" destId="{EC8B1413-FA01-412C-B23D-47318AE401F9}" srcOrd="0" destOrd="0" parTransId="{89B5F635-9768-4793-87DE-6CD4B52D7F08}" sibTransId="{F7CAC92D-8503-42F5-9F0E-419D37A17958}"/>
    <dgm:cxn modelId="{70DCAB99-597C-4A48-A48A-B30BE457AD4D}" type="presOf" srcId="{A2A42B0E-EEEA-4CD5-9A26-3A18F71EE767}" destId="{A49019FE-0D2B-4E5A-9741-5AA02E060BA0}" srcOrd="0" destOrd="0" presId="urn:microsoft.com/office/officeart/2005/8/layout/bProcess4"/>
    <dgm:cxn modelId="{78E8E177-144A-4EE1-AFA8-5267699087B2}" type="presOf" srcId="{FB748E5E-6204-4163-9F69-285D3497A615}" destId="{28218C27-4287-426B-A7D7-04889C4B7F68}" srcOrd="0" destOrd="1" presId="urn:microsoft.com/office/officeart/2005/8/layout/bProcess4"/>
    <dgm:cxn modelId="{A1FC6948-A20D-4B72-B2A3-1325E916D871}" type="presOf" srcId="{A4974335-CF64-4774-B8D3-1FB2322C1031}" destId="{A49019FE-0D2B-4E5A-9741-5AA02E060BA0}" srcOrd="0" destOrd="1" presId="urn:microsoft.com/office/officeart/2005/8/layout/bProcess4"/>
    <dgm:cxn modelId="{C08B2E03-3892-47C3-ACCE-1BCED8AB1B81}" type="presOf" srcId="{3EA9BD18-87E2-4040-A6A6-960D4AB1D872}" destId="{A83D3265-F9F1-4218-87D6-F2626EF9F400}" srcOrd="0" destOrd="0" presId="urn:microsoft.com/office/officeart/2005/8/layout/bProcess4"/>
    <dgm:cxn modelId="{C366433F-2182-4B00-AA74-11B93CCF065A}" type="presOf" srcId="{66BF6084-E6BA-4864-9D92-6B6A99968D46}" destId="{F76F0334-4042-4C87-BDA9-62993886176C}" srcOrd="0" destOrd="0" presId="urn:microsoft.com/office/officeart/2005/8/layout/bProcess4"/>
    <dgm:cxn modelId="{81A1D769-E69C-468F-B599-72A35449941C}" type="presOf" srcId="{AF179879-15B3-4204-A0A9-4DCF5A2DA574}" destId="{AA1F610F-3F3A-4410-A4EA-DE988670BEA7}" srcOrd="0" destOrd="0" presId="urn:microsoft.com/office/officeart/2005/8/layout/bProcess4"/>
    <dgm:cxn modelId="{A55160BE-6178-4612-8E43-B32265AA7EDD}" type="presOf" srcId="{B1B1725B-DFF6-4FE5-B6BA-DB555E828F8A}" destId="{3C7B9A1C-ED1E-403D-840C-2043C6244A15}" srcOrd="0" destOrd="0" presId="urn:microsoft.com/office/officeart/2005/8/layout/bProcess4"/>
    <dgm:cxn modelId="{27C6CC92-D76B-46CB-B0BE-4BD59AE92857}" type="presOf" srcId="{D7779B72-416E-4045-B17B-D0536ABD328F}" destId="{71335F5D-38C0-4C97-8CBB-EE828ED8638C}" srcOrd="0" destOrd="2" presId="urn:microsoft.com/office/officeart/2005/8/layout/bProcess4"/>
    <dgm:cxn modelId="{648D54E0-421B-4A48-BFF6-C70AFF632FED}" srcId="{D458EC48-6955-4C13-BD73-E6794D170B5E}" destId="{BB97AF8A-FB51-4CF5-BFD7-B7B6C8123E81}" srcOrd="8" destOrd="0" parTransId="{CD9C379A-5AA8-41A8-B31B-B2BB472E2106}" sibTransId="{1EBF6567-7399-4CCF-ACE8-4C48831615AC}"/>
    <dgm:cxn modelId="{56B6B91F-A283-4EB3-875A-10D04E76F9D7}" type="presOf" srcId="{98505199-1E18-49CD-A46B-46F3DE9754FB}" destId="{E3C3EC1C-3196-479F-B7AB-9291F177C189}" srcOrd="0" destOrd="0" presId="urn:microsoft.com/office/officeart/2005/8/layout/bProcess4"/>
    <dgm:cxn modelId="{6B16427A-7F7A-4091-AFBD-33A3D6D969CC}" srcId="{D458EC48-6955-4C13-BD73-E6794D170B5E}" destId="{A2A42B0E-EEEA-4CD5-9A26-3A18F71EE767}" srcOrd="7" destOrd="0" parTransId="{2A4249D1-18BF-4215-AFBC-45A6B54BFF2C}" sibTransId="{AE8748A7-5CD1-40E1-93B9-35DA7A6082D4}"/>
    <dgm:cxn modelId="{C3298821-C43B-400F-A77D-EA0402AC0989}" type="presOf" srcId="{F7CAC92D-8503-42F5-9F0E-419D37A17958}" destId="{4C3C3F93-979F-41FA-82D0-37C7962482B5}" srcOrd="0" destOrd="0" presId="urn:microsoft.com/office/officeart/2005/8/layout/bProcess4"/>
    <dgm:cxn modelId="{05CC4A3D-8DC4-453B-8EB9-BA04017EAD6D}" type="presOf" srcId="{BB97AF8A-FB51-4CF5-BFD7-B7B6C8123E81}" destId="{289AB9FB-48AB-4ED2-9374-CC50A22F0610}" srcOrd="0" destOrd="0" presId="urn:microsoft.com/office/officeart/2005/8/layout/bProcess4"/>
    <dgm:cxn modelId="{EF1DB66E-6463-4045-9098-3745379B8471}" type="presOf" srcId="{4352847B-38C4-421E-9BD6-317B1DE1A660}" destId="{26327480-2229-4188-A292-1B93102F2868}" srcOrd="0" destOrd="0" presId="urn:microsoft.com/office/officeart/2005/8/layout/bProcess4"/>
    <dgm:cxn modelId="{72E469D0-521B-41B7-95F4-ED861F4CF947}" type="presOf" srcId="{AE8748A7-5CD1-40E1-93B9-35DA7A6082D4}" destId="{0DA5124C-7B4B-449D-9E8C-3859084AF479}" srcOrd="0" destOrd="0" presId="urn:microsoft.com/office/officeart/2005/8/layout/bProcess4"/>
    <dgm:cxn modelId="{BF7F29A0-8EBA-4D82-8574-FB05C466E21E}" type="presOf" srcId="{8BBBACE6-2B40-4F8B-A3E1-90EA56E7FD5D}" destId="{71335F5D-38C0-4C97-8CBB-EE828ED8638C}" srcOrd="0" destOrd="0" presId="urn:microsoft.com/office/officeart/2005/8/layout/bProcess4"/>
    <dgm:cxn modelId="{CB946C73-FF5C-4EB1-83B3-662C29A9A412}" type="presOf" srcId="{E70D5DCB-F8B1-44B0-A863-38D230F1720A}" destId="{E5BC4C23-A9F3-4DB9-95BB-F2BD6A00C57E}" srcOrd="0" destOrd="0" presId="urn:microsoft.com/office/officeart/2005/8/layout/bProcess4"/>
    <dgm:cxn modelId="{9F79CC41-B962-498F-8D13-17B2BCF21EB2}" type="presOf" srcId="{F9D7AD34-AD11-4DD1-AAE0-881180977E53}" destId="{71335F5D-38C0-4C97-8CBB-EE828ED8638C}" srcOrd="0" destOrd="1" presId="urn:microsoft.com/office/officeart/2005/8/layout/bProcess4"/>
    <dgm:cxn modelId="{0183E925-DFAE-4FDC-ABC0-8F0EF1DF81D4}" type="presOf" srcId="{0C7E3EF2-10A5-4243-95ED-525B0164E961}" destId="{289AB9FB-48AB-4ED2-9374-CC50A22F0610}" srcOrd="0" destOrd="1" presId="urn:microsoft.com/office/officeart/2005/8/layout/bProcess4"/>
    <dgm:cxn modelId="{EEAE8CA3-412F-4D0D-92EE-9A4CEBA5BFAC}" type="presOf" srcId="{EC8B1413-FA01-412C-B23D-47318AE401F9}" destId="{0FD4EB16-F267-40BF-905E-6B514CE1E02B}" srcOrd="0" destOrd="0" presId="urn:microsoft.com/office/officeart/2005/8/layout/bProcess4"/>
    <dgm:cxn modelId="{01EFEFA4-49BD-43AA-908C-5469DA3F17C7}" srcId="{A2A42B0E-EEEA-4CD5-9A26-3A18F71EE767}" destId="{72B8017D-2699-487A-9A7A-87A48B26B469}" srcOrd="1" destOrd="0" parTransId="{A632E0CF-CF7F-4E6D-95D7-BC174D0892AC}" sibTransId="{CECF0DDB-94D0-40FF-A6DB-8AF2E8B2F4A0}"/>
    <dgm:cxn modelId="{7B0880F3-F07F-4B63-8D33-5FC6D10A2089}" type="presOf" srcId="{608E4719-E20D-4DDF-A12B-C60409647E1A}" destId="{28218C27-4287-426B-A7D7-04889C4B7F68}" srcOrd="0" destOrd="0" presId="urn:microsoft.com/office/officeart/2005/8/layout/bProcess4"/>
    <dgm:cxn modelId="{B7415797-E63F-41A9-99D3-D53181E1C0DE}" type="presParOf" srcId="{0F2B0B7F-0873-4FA7-89E5-18EB913A42FA}" destId="{08CC5A43-1CE0-4F07-9150-FA2A88AD5872}" srcOrd="0" destOrd="0" presId="urn:microsoft.com/office/officeart/2005/8/layout/bProcess4"/>
    <dgm:cxn modelId="{AA217984-206F-4F66-909C-FF1B64ABF937}" type="presParOf" srcId="{08CC5A43-1CE0-4F07-9150-FA2A88AD5872}" destId="{7923E39D-66AD-43D9-970B-71EE77594864}" srcOrd="0" destOrd="0" presId="urn:microsoft.com/office/officeart/2005/8/layout/bProcess4"/>
    <dgm:cxn modelId="{F1FF3E14-A231-41FC-8822-AB43CD7A151C}" type="presParOf" srcId="{08CC5A43-1CE0-4F07-9150-FA2A88AD5872}" destId="{0FD4EB16-F267-40BF-905E-6B514CE1E02B}" srcOrd="1" destOrd="0" presId="urn:microsoft.com/office/officeart/2005/8/layout/bProcess4"/>
    <dgm:cxn modelId="{1676BD35-BC4A-4B84-A2AB-1F81DDF8E38E}" type="presParOf" srcId="{0F2B0B7F-0873-4FA7-89E5-18EB913A42FA}" destId="{4C3C3F93-979F-41FA-82D0-37C7962482B5}" srcOrd="1" destOrd="0" presId="urn:microsoft.com/office/officeart/2005/8/layout/bProcess4"/>
    <dgm:cxn modelId="{0D46CAE0-5366-4EF4-B6FF-7AE899D8AE55}" type="presParOf" srcId="{0F2B0B7F-0873-4FA7-89E5-18EB913A42FA}" destId="{F63746FF-5212-4F24-BA9C-5DFB0FEA8B3A}" srcOrd="2" destOrd="0" presId="urn:microsoft.com/office/officeart/2005/8/layout/bProcess4"/>
    <dgm:cxn modelId="{1DB3A6F4-CE1E-4B63-A4FF-E054588FDC3A}" type="presParOf" srcId="{F63746FF-5212-4F24-BA9C-5DFB0FEA8B3A}" destId="{A367F6BE-4F69-478C-9FE3-2F1FE2653EE0}" srcOrd="0" destOrd="0" presId="urn:microsoft.com/office/officeart/2005/8/layout/bProcess4"/>
    <dgm:cxn modelId="{FB4291F3-442C-4DCF-8AF6-79575FB3E88B}" type="presParOf" srcId="{F63746FF-5212-4F24-BA9C-5DFB0FEA8B3A}" destId="{28218C27-4287-426B-A7D7-04889C4B7F68}" srcOrd="1" destOrd="0" presId="urn:microsoft.com/office/officeart/2005/8/layout/bProcess4"/>
    <dgm:cxn modelId="{3AA8F79A-5C7E-47CB-9C04-6DE0D835F34B}" type="presParOf" srcId="{0F2B0B7F-0873-4FA7-89E5-18EB913A42FA}" destId="{F76F0334-4042-4C87-BDA9-62993886176C}" srcOrd="3" destOrd="0" presId="urn:microsoft.com/office/officeart/2005/8/layout/bProcess4"/>
    <dgm:cxn modelId="{8D14FD19-4A9E-459C-AC48-D6224E2CC993}" type="presParOf" srcId="{0F2B0B7F-0873-4FA7-89E5-18EB913A42FA}" destId="{3FBDCC7E-A423-4332-BD49-B6BBE6910F2D}" srcOrd="4" destOrd="0" presId="urn:microsoft.com/office/officeart/2005/8/layout/bProcess4"/>
    <dgm:cxn modelId="{5D90BD4E-9338-4F1F-827F-9CAC9F593EB4}" type="presParOf" srcId="{3FBDCC7E-A423-4332-BD49-B6BBE6910F2D}" destId="{AC9D5066-D8AC-4DFC-AD7E-44790204BBCD}" srcOrd="0" destOrd="0" presId="urn:microsoft.com/office/officeart/2005/8/layout/bProcess4"/>
    <dgm:cxn modelId="{3815F405-B2BF-4E83-85EB-1FD3BF03EA50}" type="presParOf" srcId="{3FBDCC7E-A423-4332-BD49-B6BBE6910F2D}" destId="{71335F5D-38C0-4C97-8CBB-EE828ED8638C}" srcOrd="1" destOrd="0" presId="urn:microsoft.com/office/officeart/2005/8/layout/bProcess4"/>
    <dgm:cxn modelId="{0626C313-4806-471C-9980-6008F1324006}" type="presParOf" srcId="{0F2B0B7F-0873-4FA7-89E5-18EB913A42FA}" destId="{E3C3EC1C-3196-479F-B7AB-9291F177C189}" srcOrd="5" destOrd="0" presId="urn:microsoft.com/office/officeart/2005/8/layout/bProcess4"/>
    <dgm:cxn modelId="{71F9BF9C-B70B-4B55-9973-132C033DE39D}" type="presParOf" srcId="{0F2B0B7F-0873-4FA7-89E5-18EB913A42FA}" destId="{6B917AE8-DC66-4022-8C4D-BC8D49F9019C}" srcOrd="6" destOrd="0" presId="urn:microsoft.com/office/officeart/2005/8/layout/bProcess4"/>
    <dgm:cxn modelId="{232C47FB-32E4-4F3C-A0B8-40EC2532F02D}" type="presParOf" srcId="{6B917AE8-DC66-4022-8C4D-BC8D49F9019C}" destId="{FFB16CA2-BD7E-4267-AC9B-A67CC8D01D7E}" srcOrd="0" destOrd="0" presId="urn:microsoft.com/office/officeart/2005/8/layout/bProcess4"/>
    <dgm:cxn modelId="{0C7A8409-4AFD-42CE-89B9-10E27E0565EB}" type="presParOf" srcId="{6B917AE8-DC66-4022-8C4D-BC8D49F9019C}" destId="{4EAC0394-1C9E-430B-8F52-24A3F6624CA7}" srcOrd="1" destOrd="0" presId="urn:microsoft.com/office/officeart/2005/8/layout/bProcess4"/>
    <dgm:cxn modelId="{E86812F8-75BA-4CB4-B0AA-0DD1E2BCE7EE}" type="presParOf" srcId="{0F2B0B7F-0873-4FA7-89E5-18EB913A42FA}" destId="{26327480-2229-4188-A292-1B93102F2868}" srcOrd="7" destOrd="0" presId="urn:microsoft.com/office/officeart/2005/8/layout/bProcess4"/>
    <dgm:cxn modelId="{7B5C54B7-E4D6-44E1-9B96-EB1C2C140BE8}" type="presParOf" srcId="{0F2B0B7F-0873-4FA7-89E5-18EB913A42FA}" destId="{87471B3A-36B5-48F4-B6FC-F208C259685A}" srcOrd="8" destOrd="0" presId="urn:microsoft.com/office/officeart/2005/8/layout/bProcess4"/>
    <dgm:cxn modelId="{821EFC64-A065-4D5C-BF7C-9B241CE866E0}" type="presParOf" srcId="{87471B3A-36B5-48F4-B6FC-F208C259685A}" destId="{F7114E65-7E85-4E3C-ADF0-EB0D69E8EB62}" srcOrd="0" destOrd="0" presId="urn:microsoft.com/office/officeart/2005/8/layout/bProcess4"/>
    <dgm:cxn modelId="{FCD11B00-4210-4371-AFFA-884FD7031C12}" type="presParOf" srcId="{87471B3A-36B5-48F4-B6FC-F208C259685A}" destId="{A83D3265-F9F1-4218-87D6-F2626EF9F400}" srcOrd="1" destOrd="0" presId="urn:microsoft.com/office/officeart/2005/8/layout/bProcess4"/>
    <dgm:cxn modelId="{498DD9C6-691F-46AF-A6D4-AD030ED36B66}" type="presParOf" srcId="{0F2B0B7F-0873-4FA7-89E5-18EB913A42FA}" destId="{9742BE97-C137-4574-9268-CEF90A47D690}" srcOrd="9" destOrd="0" presId="urn:microsoft.com/office/officeart/2005/8/layout/bProcess4"/>
    <dgm:cxn modelId="{7D550CB3-8A8E-4576-85FE-913BEA68D352}" type="presParOf" srcId="{0F2B0B7F-0873-4FA7-89E5-18EB913A42FA}" destId="{6F559594-51E5-4E05-A95E-DD98B9A4BE08}" srcOrd="10" destOrd="0" presId="urn:microsoft.com/office/officeart/2005/8/layout/bProcess4"/>
    <dgm:cxn modelId="{061785DA-CFBF-45B4-874B-4896DF870A5F}" type="presParOf" srcId="{6F559594-51E5-4E05-A95E-DD98B9A4BE08}" destId="{3AFAAA93-0F72-4A79-BECF-31AA0ED85E1C}" srcOrd="0" destOrd="0" presId="urn:microsoft.com/office/officeart/2005/8/layout/bProcess4"/>
    <dgm:cxn modelId="{FD84DE80-7A34-48E0-A06A-7A788C0535ED}" type="presParOf" srcId="{6F559594-51E5-4E05-A95E-DD98B9A4BE08}" destId="{3C7B9A1C-ED1E-403D-840C-2043C6244A15}" srcOrd="1" destOrd="0" presId="urn:microsoft.com/office/officeart/2005/8/layout/bProcess4"/>
    <dgm:cxn modelId="{BEAB876A-3278-428B-884E-554163C00F25}" type="presParOf" srcId="{0F2B0B7F-0873-4FA7-89E5-18EB913A42FA}" destId="{E5BC4C23-A9F3-4DB9-95BB-F2BD6A00C57E}" srcOrd="11" destOrd="0" presId="urn:microsoft.com/office/officeart/2005/8/layout/bProcess4"/>
    <dgm:cxn modelId="{DE47EC4C-3F2E-4673-A6BC-9C7F4DEEAFD1}" type="presParOf" srcId="{0F2B0B7F-0873-4FA7-89E5-18EB913A42FA}" destId="{BE5FECAB-B92C-4928-9130-995536E9D00E}" srcOrd="12" destOrd="0" presId="urn:microsoft.com/office/officeart/2005/8/layout/bProcess4"/>
    <dgm:cxn modelId="{AFAC0BAA-A05A-4AE4-9886-88CF9AB21C12}" type="presParOf" srcId="{BE5FECAB-B92C-4928-9130-995536E9D00E}" destId="{3F88CA32-3C0C-4909-8EE3-D3D038370A3F}" srcOrd="0" destOrd="0" presId="urn:microsoft.com/office/officeart/2005/8/layout/bProcess4"/>
    <dgm:cxn modelId="{DD555387-1F54-4972-94C0-080081A4DC24}" type="presParOf" srcId="{BE5FECAB-B92C-4928-9130-995536E9D00E}" destId="{E032665D-F624-434A-98F4-367BC5646287}" srcOrd="1" destOrd="0" presId="urn:microsoft.com/office/officeart/2005/8/layout/bProcess4"/>
    <dgm:cxn modelId="{448DCDDC-EC43-4D7A-84B7-3529C090932F}" type="presParOf" srcId="{0F2B0B7F-0873-4FA7-89E5-18EB913A42FA}" destId="{AA1F610F-3F3A-4410-A4EA-DE988670BEA7}" srcOrd="13" destOrd="0" presId="urn:microsoft.com/office/officeart/2005/8/layout/bProcess4"/>
    <dgm:cxn modelId="{8269E748-11B4-4091-A895-D5D909B9A83E}" type="presParOf" srcId="{0F2B0B7F-0873-4FA7-89E5-18EB913A42FA}" destId="{31A66690-EAB3-4B34-9AA9-B83D0F754C8D}" srcOrd="14" destOrd="0" presId="urn:microsoft.com/office/officeart/2005/8/layout/bProcess4"/>
    <dgm:cxn modelId="{93C2E240-B3EB-4F32-9DCE-1F3080E44C2B}" type="presParOf" srcId="{31A66690-EAB3-4B34-9AA9-B83D0F754C8D}" destId="{BDB781EE-4876-4A71-AC58-DB5CA1B8AF1D}" srcOrd="0" destOrd="0" presId="urn:microsoft.com/office/officeart/2005/8/layout/bProcess4"/>
    <dgm:cxn modelId="{28FC427A-DD8F-4D3C-95EF-07C59751DB29}" type="presParOf" srcId="{31A66690-EAB3-4B34-9AA9-B83D0F754C8D}" destId="{A49019FE-0D2B-4E5A-9741-5AA02E060BA0}" srcOrd="1" destOrd="0" presId="urn:microsoft.com/office/officeart/2005/8/layout/bProcess4"/>
    <dgm:cxn modelId="{F3A14D37-F7F8-425F-B0C6-EEFBAE3F46B1}" type="presParOf" srcId="{0F2B0B7F-0873-4FA7-89E5-18EB913A42FA}" destId="{0DA5124C-7B4B-449D-9E8C-3859084AF479}" srcOrd="15" destOrd="0" presId="urn:microsoft.com/office/officeart/2005/8/layout/bProcess4"/>
    <dgm:cxn modelId="{185298D9-AF2C-492F-BF25-19814E09BD9F}" type="presParOf" srcId="{0F2B0B7F-0873-4FA7-89E5-18EB913A42FA}" destId="{1D5A5CFB-5C6B-4DCC-BEE0-2954888790F6}" srcOrd="16" destOrd="0" presId="urn:microsoft.com/office/officeart/2005/8/layout/bProcess4"/>
    <dgm:cxn modelId="{9D21F716-6FD8-47EB-A991-BDFCA729F967}" type="presParOf" srcId="{1D5A5CFB-5C6B-4DCC-BEE0-2954888790F6}" destId="{5D0C8B7F-9F17-4C36-A7EA-43209F595360}" srcOrd="0" destOrd="0" presId="urn:microsoft.com/office/officeart/2005/8/layout/bProcess4"/>
    <dgm:cxn modelId="{3A47A71B-5967-475A-AFEB-E512D8117D5D}" type="presParOf" srcId="{1D5A5CFB-5C6B-4DCC-BEE0-2954888790F6}" destId="{289AB9FB-48AB-4ED2-9374-CC50A22F061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Segoe U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Segoe UI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Segoe U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0.45161</cdr:x>
      <cdr:y>0.38268</cdr:y>
    </cdr:from>
    <cdr:to>
      <cdr:x>0.93043</cdr:x>
      <cdr:y>0.46833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16570" y="1237593"/>
          <a:ext cx="394050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200" i="1" dirty="0" smtClean="0">
              <a:solidFill>
                <a:schemeClr val="accent2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Cass County better than statewide and national findings.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0.18519</cdr:x>
      <cdr:y>0.09259</cdr:y>
    </cdr:from>
    <cdr:to>
      <cdr:x>0.38889</cdr:x>
      <cdr:y>0.34722</cdr:y>
    </cdr:to>
    <cdr:sp macro="" textlink="">
      <cdr:nvSpPr>
        <cdr:cNvPr id="2" name="Down Arrow Callout 1"/>
        <cdr:cNvSpPr/>
      </cdr:nvSpPr>
      <cdr:spPr>
        <a:xfrm xmlns:a="http://schemas.openxmlformats.org/drawingml/2006/main">
          <a:off x="1524000" y="304791"/>
          <a:ext cx="1676409" cy="838202"/>
        </a:xfrm>
        <a:prstGeom xmlns:a="http://schemas.openxmlformats.org/drawingml/2006/main" prst="downArrowCallout">
          <a:avLst>
            <a:gd name="adj1" fmla="val 7953"/>
            <a:gd name="adj2" fmla="val 8560"/>
            <a:gd name="adj3" fmla="val 13273"/>
            <a:gd name="adj4" fmla="val 77820"/>
          </a:avLst>
        </a:prstGeom>
        <a:solidFill xmlns:a="http://schemas.openxmlformats.org/drawingml/2006/main">
          <a:srgbClr val="FFFFFF"/>
        </a:solidFill>
        <a:ln xmlns:a="http://schemas.openxmlformats.org/drawingml/2006/main" w="25400" cap="flat" cmpd="sng" algn="ctr">
          <a:solidFill>
            <a:srgbClr val="B71234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Times New Roman"/>
            </a:defRPr>
          </a:lvl1pPr>
          <a:lvl2pPr marL="457200" indent="0">
            <a:defRPr sz="1100">
              <a:solidFill>
                <a:srgbClr val="FFFFFF"/>
              </a:solidFill>
              <a:latin typeface="Times New Roman"/>
            </a:defRPr>
          </a:lvl2pPr>
          <a:lvl3pPr marL="914400" indent="0">
            <a:defRPr sz="1100">
              <a:solidFill>
                <a:srgbClr val="FFFFFF"/>
              </a:solidFill>
              <a:latin typeface="Times New Roman"/>
            </a:defRPr>
          </a:lvl3pPr>
          <a:lvl4pPr marL="1371600" indent="0">
            <a:defRPr sz="1100">
              <a:solidFill>
                <a:srgbClr val="FFFFFF"/>
              </a:solidFill>
              <a:latin typeface="Times New Roman"/>
            </a:defRPr>
          </a:lvl4pPr>
          <a:lvl5pPr marL="1828800" indent="0">
            <a:defRPr sz="1100">
              <a:solidFill>
                <a:srgbClr val="FFFFFF"/>
              </a:solidFill>
              <a:latin typeface="Times New Roman"/>
            </a:defRPr>
          </a:lvl5pPr>
          <a:lvl6pPr marL="2286000" indent="0">
            <a:defRPr sz="1100">
              <a:solidFill>
                <a:srgbClr val="FFFFFF"/>
              </a:solidFill>
              <a:latin typeface="Times New Roman"/>
            </a:defRPr>
          </a:lvl6pPr>
          <a:lvl7pPr marL="2743200" indent="0">
            <a:defRPr sz="1100">
              <a:solidFill>
                <a:srgbClr val="FFFFFF"/>
              </a:solidFill>
              <a:latin typeface="Times New Roman"/>
            </a:defRPr>
          </a:lvl7pPr>
          <a:lvl8pPr marL="3200400" indent="0">
            <a:defRPr sz="1100">
              <a:solidFill>
                <a:srgbClr val="FFFFFF"/>
              </a:solidFill>
              <a:latin typeface="Times New Roman"/>
            </a:defRPr>
          </a:lvl8pPr>
          <a:lvl9pPr marL="3657600" indent="0">
            <a:defRPr sz="1100">
              <a:solidFill>
                <a:srgbClr val="FFFFFF"/>
              </a:solidFill>
              <a:latin typeface="Times New Roman"/>
            </a:defRPr>
          </a:lvl9pPr>
        </a:lstStyle>
        <a:p xmlns:a="http://schemas.openxmlformats.org/drawingml/2006/main">
          <a:pPr algn="ctr"/>
          <a:r>
            <a:rPr lang="en-US" sz="1000" b="1" dirty="0" smtClean="0">
              <a:solidFill>
                <a:srgbClr val="B71234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Households With Children:  48.6%</a:t>
          </a:r>
        </a:p>
        <a:p xmlns:a="http://schemas.openxmlformats.org/drawingml/2006/main">
          <a:pPr algn="ctr"/>
          <a:r>
            <a:rPr lang="en-US" sz="1000" b="1" dirty="0" smtClean="0">
              <a:solidFill>
                <a:srgbClr val="5A85D7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(vs. 34.4% nationwide)</a:t>
          </a:r>
          <a:endParaRPr lang="en-US" sz="1000" b="1" dirty="0">
            <a:solidFill>
              <a:srgbClr val="5A85D7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4FB66-74E8-434F-856E-3DB1011A4E2C}" type="datetimeFigureOut">
              <a:rPr lang="en-US" smtClean="0">
                <a:latin typeface="Segoe UI" pitchFamily="34" charset="0"/>
              </a:rPr>
              <a:pPr/>
              <a:t>6/28/2013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49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49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46872-BA5E-4E5A-B3E9-14767A281731}" type="slidenum">
              <a:rPr lang="en-US" smtClean="0">
                <a:latin typeface="Segoe UI" pitchFamily="34" charset="0"/>
              </a:rPr>
              <a:pPr/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10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24FC684E-A8DC-406C-974C-6DC5D7D2B457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3313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</p:spPr>
        <p:txBody>
          <a:bodyPr vert="horz" lIns="93616" tIns="46808" rIns="93616" bIns="4680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98BD595C-5A96-4831-A248-0DAD53357E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3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Difficulty Accessing Healthcare in Past Year (Composite)</a:t>
            </a:r>
            <a:endParaRPr lang="en-US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Inconvenient Hrs Prevented Dr Visit in Past Year</a:t>
            </a:r>
            <a:endParaRPr lang="en-US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Cost Prevented Getting Prescription in Past Year</a:t>
            </a:r>
            <a:endParaRPr lang="en-US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Cost Prevented Physician Visit in Past Year</a:t>
            </a:r>
            <a:endParaRPr lang="en-US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Difficulty Getting Appointment in Past Year</a:t>
            </a:r>
            <a:endParaRPr lang="en-US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Difficulty Finding Physician in Past Year</a:t>
            </a:r>
            <a:endParaRPr lang="en-US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Transportation Hindered Dr Visit in Past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Difficulty Accessing Healthcare in Past Year (Composite)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[Age 18+] Have a Specific Source of Ongoing Care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[Age 18-64] Have a Specific Source of Ongoing Care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[Age 65+] Have a Specific Source of Ongoing Care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1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Cancer (Age-Adjusted Death Rate)</a:t>
            </a:r>
            <a:r>
              <a:rPr lang="en-US" dirty="0" smtClean="0"/>
              <a:t>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SECONDARY 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[Women 21-65] Pap Smear in Past 3 Years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Diabetes/High Blood Sugar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1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Diabetes Mellitus (Age-Adjusted Death Rate)</a:t>
            </a:r>
            <a:r>
              <a:rPr lang="en-US" dirty="0" smtClean="0"/>
              <a:t>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SECONDARY 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1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Diseases of the Heart (Age-Adjusted Death Rate)</a:t>
            </a:r>
            <a:r>
              <a:rPr lang="en-US" dirty="0" smtClean="0"/>
              <a:t>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SECONDARY 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Told Have High Blood Pressure (Ever)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1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Motor Vehicle Crashes (Age-Adjusted Death Rate)</a:t>
            </a:r>
            <a:r>
              <a:rPr lang="en-US" dirty="0" smtClean="0"/>
              <a:t>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SECONDARY 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0" dirty="0" smtClean="0">
              <a:solidFill>
                <a:srgbClr val="FF0000"/>
              </a:solidFill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000141-9265-4582-AF04-A46121A465BF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"Always" Wear Seat Belt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Firearm in Home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[Homes With Children] Firearm in Home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1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No Prenatal Care in First Trimester</a:t>
            </a:r>
            <a:r>
              <a:rPr lang="en-US" dirty="0" smtClean="0"/>
              <a:t> </a:t>
            </a:r>
          </a:p>
          <a:p>
            <a:r>
              <a:rPr lang="en-US" sz="1200" b="0" i="1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Less Than Adequate Prenatal Care</a:t>
            </a:r>
            <a:r>
              <a:rPr lang="en-US" dirty="0" smtClean="0"/>
              <a:t>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SECONDARY 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"Fair/Poor" Mental Health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Major Depression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Eat 5+ Servings of Fruit or Vegetables per Day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No Leisure-Time Physical Activity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Moderate Physical Activity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Vigorous Physical Activity</a:t>
            </a:r>
            <a:r>
              <a:rPr lang="en-US" dirty="0" smtClean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Meeting Physical Activity Guidelines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[Age 18+] Dental Visit in Past Year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[Age 18+] Dental Visit in Past Year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1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CLRD (Age-Adjusted Death Rate)</a:t>
            </a:r>
            <a:r>
              <a:rPr lang="en-US" dirty="0" smtClean="0"/>
              <a:t>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SECONDARY 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Current Smoker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[Smokers] Have Quit Smoking 1+ Days in Past Year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Use Smokeless Tobacco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"Fair/Poor" Physical Health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a typeface="+mn-ea"/>
                <a:cs typeface="+mn-cs"/>
              </a:rPr>
              <a:t>% "Fair/Poor" Physical Health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a typeface="+mn-ea"/>
                <a:cs typeface="+mn-cs"/>
              </a:rPr>
              <a:t>% "Fair/Poor" Physical Health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[Age 18-64] Lack Health Insurance</a:t>
            </a:r>
            <a:r>
              <a:rPr lang="en-US" dirty="0" smtClean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[Age 18-64] Lack Health Insurance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% [Age 18-64] Lack Health Insurance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048000" y="2743200"/>
            <a:ext cx="5791200" cy="6096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3200" b="1" kern="1200" dirty="0" smtClean="0">
                <a:solidFill>
                  <a:srgbClr val="428240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5" descr="Presentation of Findings"/>
          <p:cNvSpPr>
            <a:spLocks noGrp="1"/>
          </p:cNvSpPr>
          <p:nvPr>
            <p:ph type="body" sz="quarter" idx="14"/>
          </p:nvPr>
        </p:nvSpPr>
        <p:spPr>
          <a:xfrm>
            <a:off x="3048000" y="2286000"/>
            <a:ext cx="5791200" cy="4572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kern="1200" dirty="0" smtClean="0">
                <a:solidFill>
                  <a:srgbClr val="000000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048000" y="4038600"/>
            <a:ext cx="5334000" cy="3048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800" b="1" kern="12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048000" y="4495800"/>
            <a:ext cx="5334000" cy="3048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b="0" kern="12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6429"/>
            <a:ext cx="8229600" cy="10668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itchFamily="34" charset="0"/>
              </a:defRPr>
            </a:lvl1pPr>
            <a:lvl2pPr>
              <a:defRPr sz="2000">
                <a:latin typeface="Segoe UI" pitchFamily="34" charset="0"/>
              </a:defRPr>
            </a:lvl2pPr>
            <a:lvl3pPr>
              <a:defRPr sz="1800">
                <a:latin typeface="Segoe UI" pitchFamily="34" charset="0"/>
              </a:defRPr>
            </a:lvl3pPr>
            <a:lvl4pPr>
              <a:defRPr sz="1600">
                <a:latin typeface="Segoe UI" pitchFamily="34" charset="0"/>
              </a:defRPr>
            </a:lvl4pPr>
            <a:lvl5pPr>
              <a:defRPr sz="1600">
                <a:latin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itchFamily="34" charset="0"/>
              </a:defRPr>
            </a:lvl1pPr>
            <a:lvl2pPr>
              <a:defRPr sz="2000">
                <a:latin typeface="Segoe UI" pitchFamily="34" charset="0"/>
              </a:defRPr>
            </a:lvl2pPr>
            <a:lvl3pPr>
              <a:defRPr sz="1800">
                <a:latin typeface="Segoe UI" pitchFamily="34" charset="0"/>
              </a:defRPr>
            </a:lvl3pPr>
            <a:lvl4pPr>
              <a:defRPr sz="1600">
                <a:latin typeface="Segoe UI" pitchFamily="34" charset="0"/>
              </a:defRPr>
            </a:lvl4pPr>
            <a:lvl5pPr>
              <a:defRPr sz="1600">
                <a:latin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FEBA701D-30F1-4244-AF9F-C8824C1A2EAE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5304970"/>
            <a:ext cx="8229600" cy="98334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82BECE01-8BF1-4B5E-ACDB-6A7D5897E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82BECE01-8BF1-4B5E-ACDB-6A7D5897E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FEBA701D-30F1-4244-AF9F-C8824C1A2EAE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5304970"/>
            <a:ext cx="8229600" cy="98334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82BECE01-8BF1-4B5E-ACDB-6A7D5897E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egoe UI" pitchFamily="34" charset="0"/>
              </a:defRPr>
            </a:lvl1pPr>
            <a:lvl2pPr>
              <a:defRPr sz="2800">
                <a:latin typeface="Segoe UI" pitchFamily="34" charset="0"/>
              </a:defRPr>
            </a:lvl2pPr>
            <a:lvl3pPr>
              <a:defRPr sz="2400">
                <a:latin typeface="Segoe UI" pitchFamily="34" charset="0"/>
              </a:defRPr>
            </a:lvl3pPr>
            <a:lvl4pPr>
              <a:defRPr sz="2000">
                <a:latin typeface="Segoe UI" pitchFamily="34" charset="0"/>
              </a:defRPr>
            </a:lvl4pPr>
            <a:lvl5pPr>
              <a:defRPr sz="2000">
                <a:latin typeface="Segoe U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FEBA701D-30F1-4244-AF9F-C8824C1A2EAE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5304970"/>
            <a:ext cx="8229600" cy="98334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82BECE01-8BF1-4B5E-ACDB-6A7D5897E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Segoe U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FEBA701D-30F1-4244-AF9F-C8824C1A2EAE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5304970"/>
            <a:ext cx="8229600" cy="98334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82BECE01-8BF1-4B5E-ACDB-6A7D5897E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6429"/>
            <a:ext cx="8229600" cy="10668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Segoe UI" pitchFamily="34" charset="0"/>
              </a:defRPr>
            </a:lvl1pPr>
            <a:lvl2pPr>
              <a:defRPr>
                <a:latin typeface="Segoe UI" pitchFamily="34" charset="0"/>
              </a:defRPr>
            </a:lvl2pPr>
            <a:lvl3pPr>
              <a:defRPr>
                <a:latin typeface="Segoe UI" pitchFamily="34" charset="0"/>
              </a:defRPr>
            </a:lvl3pPr>
            <a:lvl4pPr>
              <a:defRPr>
                <a:latin typeface="Segoe UI" pitchFamily="34" charset="0"/>
              </a:defRPr>
            </a:lvl4pPr>
            <a:lvl5pPr>
              <a:defRPr>
                <a:latin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FEBA701D-30F1-4244-AF9F-C8824C1A2EAE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5304970"/>
            <a:ext cx="8229600" cy="98334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82BECE01-8BF1-4B5E-ACDB-6A7D5897E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Segoe UI" pitchFamily="34" charset="0"/>
              </a:defRPr>
            </a:lvl1pPr>
            <a:lvl2pPr>
              <a:defRPr>
                <a:latin typeface="Segoe UI" pitchFamily="34" charset="0"/>
              </a:defRPr>
            </a:lvl2pPr>
            <a:lvl3pPr>
              <a:defRPr>
                <a:latin typeface="Segoe UI" pitchFamily="34" charset="0"/>
              </a:defRPr>
            </a:lvl3pPr>
            <a:lvl4pPr>
              <a:defRPr>
                <a:latin typeface="Segoe UI" pitchFamily="34" charset="0"/>
              </a:defRPr>
            </a:lvl4pPr>
            <a:lvl5pPr>
              <a:defRPr>
                <a:latin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FEBA701D-30F1-4244-AF9F-C8824C1A2EAE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5304970"/>
            <a:ext cx="8229600" cy="98334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82BECE01-8BF1-4B5E-ACDB-6A7D5897E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6429"/>
            <a:ext cx="8229600" cy="10668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5304970"/>
            <a:ext cx="8229600" cy="98334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82BECE01-8BF1-4B5E-ACDB-6A7D5897E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048000" y="2743200"/>
            <a:ext cx="5791200" cy="6096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3200" b="1" kern="1200" dirty="0" smtClean="0">
                <a:solidFill>
                  <a:srgbClr val="428240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5" descr="Presentation of Findings"/>
          <p:cNvSpPr>
            <a:spLocks noGrp="1"/>
          </p:cNvSpPr>
          <p:nvPr>
            <p:ph type="body" sz="quarter" idx="14"/>
          </p:nvPr>
        </p:nvSpPr>
        <p:spPr>
          <a:xfrm>
            <a:off x="3048000" y="2286000"/>
            <a:ext cx="5791200" cy="4572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kern="1200" dirty="0" smtClean="0">
                <a:solidFill>
                  <a:srgbClr val="000000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048000" y="4038600"/>
            <a:ext cx="5334000" cy="3048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800" b="1" kern="12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048000" y="4495800"/>
            <a:ext cx="5334000" cy="3048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b="0" kern="12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mmunity Symbol 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25" y="5029200"/>
            <a:ext cx="9175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019800" y="6096000"/>
            <a:ext cx="1790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558ED5"/>
                </a:solidFill>
                <a:latin typeface="Segoe UI" pitchFamily="34" charset="0"/>
                <a:cs typeface="Segoe UI" pitchFamily="34" charset="0"/>
              </a:rPr>
              <a:t>COMMUNITY HEALTH</a:t>
            </a:r>
            <a:endParaRPr lang="en-US" sz="1200" dirty="0">
              <a:solidFill>
                <a:srgbClr val="558ED5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28600" y="2596896"/>
            <a:ext cx="8686800" cy="740664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US" sz="4200" b="1" kern="1200" dirty="0">
                <a:ln>
                  <a:solidFill>
                    <a:srgbClr val="558ED5"/>
                  </a:solidFill>
                </a:ln>
                <a:solidFill>
                  <a:srgbClr val="428240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mmunity Symbol 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25" y="5029200"/>
            <a:ext cx="9175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019800" y="6096000"/>
            <a:ext cx="1790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558ED5"/>
                </a:solidFill>
                <a:latin typeface="Segoe UI" pitchFamily="34" charset="0"/>
                <a:cs typeface="Segoe UI" pitchFamily="34" charset="0"/>
              </a:rPr>
              <a:t>COMMUNITY HEALTH</a:t>
            </a:r>
            <a:endParaRPr lang="en-US" sz="1200" dirty="0">
              <a:solidFill>
                <a:srgbClr val="558ED5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28600" y="2596896"/>
            <a:ext cx="8686800" cy="740664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US" sz="4200" b="1" kern="1200" dirty="0">
                <a:ln>
                  <a:solidFill>
                    <a:srgbClr val="558ED5"/>
                  </a:solidFill>
                </a:ln>
                <a:solidFill>
                  <a:srgbClr val="428240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olars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685800"/>
            <a:ext cx="2209800" cy="5486400"/>
            <a:chOff x="0" y="685800"/>
            <a:chExt cx="2209800" cy="5486400"/>
          </a:xfrm>
        </p:grpSpPr>
        <p:pic>
          <p:nvPicPr>
            <p:cNvPr id="4" name="Picture 7" descr="Sidebar 1D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85800"/>
              <a:ext cx="2193925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Solid Banner.png"/>
            <p:cNvPicPr>
              <a:picLocks noChangeAspect="1"/>
            </p:cNvPicPr>
            <p:nvPr userDrawn="1"/>
          </p:nvPicPr>
          <p:blipFill>
            <a:blip r:embed="rId3" cstate="print"/>
            <a:srcRect t="78832" r="75834"/>
            <a:stretch>
              <a:fillRect/>
            </a:stretch>
          </p:blipFill>
          <p:spPr bwMode="auto">
            <a:xfrm>
              <a:off x="0" y="685800"/>
              <a:ext cx="220980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231648" y="1298448"/>
            <a:ext cx="1749552" cy="2798064"/>
          </a:xfrm>
          <a:prstGeom prst="rect">
            <a:avLst/>
          </a:prstGeom>
        </p:spPr>
        <p:txBody>
          <a:bodyPr lIns="0" rIns="0"/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200" kern="1200" baseline="30000" dirty="0" smtClean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1pPr>
            <a:lvl2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200" kern="1200" baseline="30000" dirty="0" smtClean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2pPr>
            <a:lvl3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200" kern="1200" baseline="30000" dirty="0" smtClean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3pPr>
            <a:lvl4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200" kern="1200" baseline="30000" dirty="0" smtClean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4pPr>
            <a:lvl5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200" kern="1200" baseline="30000" dirty="0" smtClean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87752" y="1143000"/>
            <a:ext cx="6172200" cy="2022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1200"/>
              </a:spcAft>
              <a:buFontTx/>
              <a:buNone/>
              <a:defRPr lang="en-US" sz="2600" b="1" kern="1200" dirty="0" smtClean="0">
                <a:solidFill>
                  <a:srgbClr val="558ED5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0" indent="0">
              <a:spcAft>
                <a:spcPts val="600"/>
              </a:spcAft>
              <a:buClr>
                <a:srgbClr val="558ED5"/>
              </a:buClr>
              <a:buFontTx/>
              <a:buNone/>
              <a:defRPr lang="en-US" sz="16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341313" indent="-177800">
              <a:spcAft>
                <a:spcPts val="6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573088" indent="-168275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-"/>
              <a:tabLst/>
              <a:defRPr lang="en-US" sz="1600" kern="1200" dirty="0" smtClean="0">
                <a:solidFill>
                  <a:srgbClr val="558ED5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742950" indent="-171450" defTabSz="346075">
              <a:spcAft>
                <a:spcPts val="600"/>
              </a:spcAft>
              <a:defRPr lang="en-US" sz="1400" kern="1200" dirty="0">
                <a:solidFill>
                  <a:srgbClr val="558ED5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FEBA701D-30F1-4244-AF9F-C8824C1A2EAE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5304970"/>
            <a:ext cx="8229600" cy="98334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82BECE01-8BF1-4B5E-ACDB-6A7D5897E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HAR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5587"/>
            <a:ext cx="8229600" cy="106984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latin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>
                <a:solidFill>
                  <a:schemeClr val="bg1">
                    <a:lumMod val="50000"/>
                  </a:schemeClr>
                </a:solidFill>
                <a:latin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R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5587"/>
            <a:ext cx="8229600" cy="106984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latin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5587"/>
            <a:ext cx="8229600" cy="106984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latin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>
                <a:solidFill>
                  <a:schemeClr val="tx1">
                    <a:tint val="75000"/>
                  </a:schemeClr>
                </a:solidFill>
                <a:latin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C89D2D32-2FC2-411D-BDA6-6912CDBD50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57200" y="1926771"/>
            <a:ext cx="8229600" cy="33528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6429"/>
            <a:ext cx="8229600" cy="10668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  <a:lvl2pPr>
              <a:defRPr>
                <a:latin typeface="Segoe UI" pitchFamily="34" charset="0"/>
              </a:defRPr>
            </a:lvl2pPr>
            <a:lvl3pPr>
              <a:defRPr>
                <a:latin typeface="Segoe UI" pitchFamily="34" charset="0"/>
              </a:defRPr>
            </a:lvl3pPr>
            <a:lvl4pPr>
              <a:defRPr>
                <a:latin typeface="Segoe UI" pitchFamily="34" charset="0"/>
              </a:defRPr>
            </a:lvl4pPr>
            <a:lvl5pPr>
              <a:defRPr>
                <a:latin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FEBA701D-30F1-4244-AF9F-C8824C1A2EAE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5304970"/>
            <a:ext cx="8229600" cy="98334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82BECE01-8BF1-4B5E-ACDB-6A7D5897E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144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160" b="1" kern="1200" dirty="0" smtClean="0">
                <a:solidFill>
                  <a:schemeClr val="tx1"/>
                </a:solidFill>
                <a:latin typeface="Segoe UI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Segoe U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FEBA701D-30F1-4244-AF9F-C8824C1A2EAE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5304970"/>
            <a:ext cx="8229600" cy="98334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82BECE01-8BF1-4B5E-ACDB-6A7D5897E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6429"/>
            <a:ext cx="8229600" cy="10668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" pitchFamily="34" charset="0"/>
              </a:defRPr>
            </a:lvl1pPr>
            <a:lvl2pPr>
              <a:defRPr sz="2400">
                <a:latin typeface="Segoe UI" pitchFamily="34" charset="0"/>
              </a:defRPr>
            </a:lvl2pPr>
            <a:lvl3pPr>
              <a:defRPr sz="2000">
                <a:latin typeface="Segoe UI" pitchFamily="34" charset="0"/>
              </a:defRPr>
            </a:lvl3pPr>
            <a:lvl4pPr>
              <a:defRPr sz="1800">
                <a:latin typeface="Segoe UI" pitchFamily="34" charset="0"/>
              </a:defRPr>
            </a:lvl4pPr>
            <a:lvl5pPr>
              <a:defRPr sz="1800">
                <a:latin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" pitchFamily="34" charset="0"/>
              </a:defRPr>
            </a:lvl1pPr>
            <a:lvl2pPr>
              <a:defRPr sz="2400">
                <a:latin typeface="Segoe UI" pitchFamily="34" charset="0"/>
              </a:defRPr>
            </a:lvl2pPr>
            <a:lvl3pPr>
              <a:defRPr sz="2000">
                <a:latin typeface="Segoe UI" pitchFamily="34" charset="0"/>
              </a:defRPr>
            </a:lvl3pPr>
            <a:lvl4pPr>
              <a:defRPr sz="1800">
                <a:latin typeface="Segoe UI" pitchFamily="34" charset="0"/>
              </a:defRPr>
            </a:lvl4pPr>
            <a:lvl5pPr>
              <a:defRPr sz="1800">
                <a:latin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FEBA701D-30F1-4244-AF9F-C8824C1A2EAE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5304970"/>
            <a:ext cx="8229600" cy="98334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82BECE01-8BF1-4B5E-ACDB-6A7D5897E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 Back 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417320" y="127084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78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2013</a:t>
            </a:r>
            <a:r>
              <a:rPr lang="en-US" sz="2400" b="1" baseline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PRC Community </a:t>
            </a:r>
            <a:r>
              <a:rPr lang="en-US" sz="2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Health </a:t>
            </a:r>
            <a:r>
              <a:rPr lang="en-US" sz="2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Needs</a:t>
            </a:r>
            <a:r>
              <a:rPr lang="en-US" sz="2400" b="1" baseline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Assessment</a:t>
            </a:r>
            <a:endParaRPr lang="en-US" sz="2400" i="1" dirty="0">
              <a:solidFill>
                <a:srgbClr val="42824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 descr="Blue Round Side Tit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870200" cy="6858000"/>
          </a:xfrm>
          <a:prstGeom prst="rect">
            <a:avLst/>
          </a:prstGeom>
          <a:effectLst>
            <a:outerShdw blurRad="228600" dist="63500" dir="2700000">
              <a:srgbClr val="000000">
                <a:alpha val="66000"/>
              </a:srgbClr>
            </a:outerShdw>
          </a:effectLst>
        </p:spPr>
      </p:pic>
      <p:pic>
        <p:nvPicPr>
          <p:cNvPr id="11" name="Picture 14" descr="PRC Ribbon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3423645"/>
            <a:ext cx="5715000" cy="30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ommunity Symbol 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4801" y="5181600"/>
            <a:ext cx="914400" cy="137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1981200" y="595397"/>
            <a:ext cx="6979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800" i="1" dirty="0">
                <a:solidFill>
                  <a:srgbClr val="428240"/>
                </a:solidFill>
                <a:latin typeface="Segoe UI" pitchFamily="34" charset="0"/>
                <a:cs typeface="Segoe UI" pitchFamily="34" charset="0"/>
              </a:rPr>
              <a:t>A Data-Driven Approach to Identifying Community </a:t>
            </a:r>
            <a:r>
              <a:rPr lang="en-US" sz="1800" i="1" dirty="0" smtClean="0">
                <a:solidFill>
                  <a:srgbClr val="428240"/>
                </a:solidFill>
                <a:latin typeface="Segoe UI" pitchFamily="34" charset="0"/>
                <a:cs typeface="Segoe UI" pitchFamily="34" charset="0"/>
              </a:rPr>
              <a:t>Health Needs</a:t>
            </a:r>
            <a:endParaRPr lang="en-US" sz="1800" i="1" dirty="0">
              <a:solidFill>
                <a:srgbClr val="42824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9" name="Picture 22" descr="PRCEE Horz CYMK.png"/>
          <p:cNvPicPr>
            <a:picLocks noChangeAspect="1"/>
          </p:cNvPicPr>
          <p:nvPr/>
        </p:nvPicPr>
        <p:blipFill>
          <a:blip r:embed="rId10" cstate="print"/>
          <a:srcRect r="60549"/>
          <a:stretch>
            <a:fillRect/>
          </a:stretch>
        </p:blipFill>
        <p:spPr bwMode="auto">
          <a:xfrm>
            <a:off x="7613754" y="6211341"/>
            <a:ext cx="673258" cy="44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6" r:id="rId3"/>
    <p:sldLayoutId id="2147483827" r:id="rId4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Solid Banner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7" descr="PRC Ribbon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" y="6297613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" y="76200"/>
            <a:ext cx="49530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2013 PRC Community Health Needs 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Cass County, Indiana</a:t>
            </a:r>
            <a:endParaRPr lang="en-US" sz="1200" b="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21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ransition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160" b="1" kern="1200">
          <a:solidFill>
            <a:schemeClr val="tx1"/>
          </a:solidFill>
          <a:latin typeface="Frutiger LT 45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bg1">
              <a:lumMod val="50000"/>
            </a:schemeClr>
          </a:solidFill>
          <a:latin typeface="Frutiger LT 45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800" kern="1200">
          <a:solidFill>
            <a:schemeClr val="bg1">
              <a:lumMod val="50000"/>
            </a:schemeClr>
          </a:solidFill>
          <a:latin typeface="Frutiger LT 45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bg1">
              <a:lumMod val="50000"/>
            </a:schemeClr>
          </a:solidFill>
          <a:latin typeface="Frutiger LT 45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800" kern="1200">
          <a:solidFill>
            <a:schemeClr val="bg1">
              <a:lumMod val="50000"/>
            </a:schemeClr>
          </a:solidFill>
          <a:latin typeface="Frutiger LT 45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800" kern="1200">
          <a:solidFill>
            <a:schemeClr val="bg1">
              <a:lumMod val="50000"/>
            </a:schemeClr>
          </a:solidFill>
          <a:latin typeface="Frutiger LT 4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yi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casscounty.healthforecast.net/" TargetMode="External"/><Relationship Id="rId3" Type="http://schemas.openxmlformats.org/officeDocument/2006/relationships/hyperlink" Target="http://southlaketahoe.healthforecast.net/" TargetMode="Externa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Community Health Findings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Cass County, Indiana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600" dirty="0" smtClean="0"/>
              <a:t>Prepared for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048000" y="5181600"/>
            <a:ext cx="5334000" cy="304800"/>
          </a:xfrm>
        </p:spPr>
        <p:txBody>
          <a:bodyPr/>
          <a:lstStyle/>
          <a:p>
            <a:r>
              <a:rPr lang="en-US" dirty="0" smtClean="0"/>
              <a:t>By Professional Research Consultants, Inc.</a:t>
            </a:r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4343400"/>
            <a:ext cx="2524125" cy="990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1433290"/>
            <a:ext cx="5486400" cy="399418"/>
            <a:chOff x="200024" y="5031540"/>
            <a:chExt cx="5371821" cy="376319"/>
          </a:xfrm>
        </p:grpSpPr>
        <p:sp>
          <p:nvSpPr>
            <p:cNvPr id="10" name="Rectangle 9"/>
            <p:cNvSpPr/>
            <p:nvPr/>
          </p:nvSpPr>
          <p:spPr>
            <a:xfrm>
              <a:off x="200024" y="5031540"/>
              <a:ext cx="5371821" cy="3763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52426" y="5124768"/>
              <a:ext cx="317634" cy="189857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38200" y="1044808"/>
            <a:ext cx="766610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General Health Status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Areas of Opportunity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to Health Services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Cancer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Diabetes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Heart Disease &amp; Stroke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Injury &amp; Violence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Maternal, Infant &amp; Child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Mental Health &amp; Mental Disorders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Nutrition, Physical Activity &amp; Weight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Oral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Respiratory Disease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Tobacco Use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Next Steps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4" descr="Community Symbol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1501804" cy="226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1800613"/>
            <a:ext cx="5486400" cy="399418"/>
            <a:chOff x="200024" y="5031540"/>
            <a:chExt cx="5371821" cy="376319"/>
          </a:xfrm>
        </p:grpSpPr>
        <p:sp>
          <p:nvSpPr>
            <p:cNvPr id="10" name="Rectangle 9"/>
            <p:cNvSpPr/>
            <p:nvPr/>
          </p:nvSpPr>
          <p:spPr>
            <a:xfrm>
              <a:off x="200024" y="5031540"/>
              <a:ext cx="5371821" cy="3763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52426" y="5124768"/>
              <a:ext cx="317634" cy="189857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38200" y="1044808"/>
            <a:ext cx="766610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General Health Status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Areas of Opportunity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to Health Services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Cancer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Diabetes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Heart Disease &amp; Stroke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Injury &amp; Violence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Maternal, Infant &amp; Child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Mental Health &amp; Mental Disorders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Nutrition, Physical Activity &amp; Weight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Oral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Respiratory Disease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Tobacco Use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Next Steps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4" descr="Community Symbol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1501804" cy="226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835587"/>
            <a:ext cx="8229600" cy="840813"/>
          </a:xfrm>
        </p:spPr>
        <p:txBody>
          <a:bodyPr/>
          <a:lstStyle/>
          <a:p>
            <a:r>
              <a:rPr lang="en-US" dirty="0" smtClean="0"/>
              <a:t>Healthcare Insurance Coverage</a:t>
            </a:r>
            <a:br>
              <a:rPr lang="en-US" dirty="0" smtClean="0"/>
            </a:br>
            <a:r>
              <a:rPr lang="en-US" sz="1600" b="0" dirty="0" smtClean="0"/>
              <a:t>(Among Adults 18-64; Cass County, 2013)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5638800"/>
            <a:ext cx="5181600" cy="646466"/>
          </a:xfrm>
        </p:spPr>
        <p:txBody>
          <a:bodyPr/>
          <a:lstStyle/>
          <a:p>
            <a:pPr>
              <a:tabLst>
                <a:tab pos="571500" algn="l"/>
                <a:tab pos="6858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●	</a:t>
            </a:r>
            <a:r>
              <a:rPr lang="en-US" dirty="0" smtClean="0">
                <a:solidFill>
                  <a:schemeClr val="tx1"/>
                </a:solidFill>
              </a:rPr>
              <a:t>2013 PRC Community Health Survey, Professional Research Consultants, Inc.   [Item 198]</a:t>
            </a:r>
          </a:p>
          <a:p>
            <a:pPr>
              <a:tabLst>
                <a:tab pos="571500" algn="l"/>
                <a:tab pos="6858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Notes:	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●	Reflects respondents age 18 to 64.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23626957"/>
              </p:ext>
            </p:extLst>
          </p:nvPr>
        </p:nvGraphicFramePr>
        <p:xfrm>
          <a:off x="533400" y="1905000"/>
          <a:ext cx="8153400" cy="333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5181600"/>
            <a:ext cx="27432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598613" algn="r"/>
                <a:tab pos="2554288" algn="r"/>
              </a:tabLst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Private	=	62.9%</a:t>
            </a:r>
          </a:p>
          <a:p>
            <a:pPr>
              <a:tabLst>
                <a:tab pos="1598613" algn="r"/>
                <a:tab pos="2554288" algn="r"/>
              </a:tabLst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Gov’t	=	23.6%</a:t>
            </a:r>
          </a:p>
          <a:p>
            <a:pPr>
              <a:tabLst>
                <a:tab pos="1598613" algn="r"/>
                <a:tab pos="2554288" algn="r"/>
              </a:tabLst>
            </a:pPr>
            <a:r>
              <a:rPr lang="en-US" sz="10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10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0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Uninsured	=	13.6%</a:t>
            </a:r>
            <a:endParaRPr lang="en-US" sz="13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153915315"/>
              </p:ext>
            </p:extLst>
          </p:nvPr>
        </p:nvGraphicFramePr>
        <p:xfrm>
          <a:off x="457200" y="1981200"/>
          <a:ext cx="82296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Lack of Healthcare Insurance Coverage</a:t>
            </a:r>
            <a:br>
              <a:rPr lang="en-US" dirty="0" smtClean="0"/>
            </a:br>
            <a:r>
              <a:rPr lang="en-US" sz="1600" b="0" dirty="0" smtClean="0"/>
              <a:t>(Among Adults 18-64)</a:t>
            </a:r>
            <a:endParaRPr lang="en-US" sz="16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	2013 PRC Community Health Survey,  Professional Research Consultants, Inc.  [Item 198]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Behavioral Risk Factor Surveillance System Survey Data.  Atlanta, Georgia.  United States Department of Health and Human Services, Centers for Disease Control 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 	and Prevention (CDC): 2011 Indiana data.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2011 PRC National Health Survey, Professional Research Consultants, Inc.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	</a:t>
            </a:r>
            <a:r>
              <a:rPr lang="en-US" dirty="0" smtClean="0">
                <a:solidFill>
                  <a:schemeClr val="tx1"/>
                </a:solidFill>
              </a:rPr>
              <a:t>US Department of Health and Human Services.  Healthy People 2020.  December 2010.  http://www.healthypeople.gov  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[Objective AHS-1]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Notes:	● 	Asked of all respondents under the age of 65.</a:t>
            </a:r>
            <a:r>
              <a:rPr lang="en-US" dirty="0" smtClean="0">
                <a:solidFill>
                  <a:schemeClr val="tx1"/>
                </a:solidFill>
              </a:rPr>
              <a:t>	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133600"/>
            <a:ext cx="39260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</a:rPr>
              <a:t>Healthy People 2020 Target = 0.0% (Universal Coverage)</a:t>
            </a:r>
            <a:endParaRPr lang="en-US" sz="1100" b="1" dirty="0">
              <a:solidFill>
                <a:schemeClr val="accent4">
                  <a:lumMod val="50000"/>
                </a:schemeClr>
              </a:solidFill>
              <a:latin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6420605"/>
              </p:ext>
            </p:extLst>
          </p:nvPr>
        </p:nvGraphicFramePr>
        <p:xfrm>
          <a:off x="457200" y="1905000"/>
          <a:ext cx="8229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Lack of Healthcare Insurance Coverage</a:t>
            </a:r>
            <a:br>
              <a:rPr lang="en-US" dirty="0" smtClean="0"/>
            </a:br>
            <a:r>
              <a:rPr lang="en-US" sz="1600" b="0" dirty="0" smtClean="0"/>
              <a:t>(Among Adults 18-64; Cass County, 2013)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</a:t>
            </a:r>
            <a:r>
              <a:rPr lang="en-US" dirty="0" smtClean="0">
                <a:solidFill>
                  <a:schemeClr val="tx1"/>
                </a:solidFill>
              </a:rPr>
              <a:t>	2013 PRC Community Health Survey, Professional Research Consultants, Inc.  [Item 198]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	</a:t>
            </a:r>
            <a:r>
              <a:rPr lang="en-US" dirty="0" smtClean="0">
                <a:solidFill>
                  <a:schemeClr val="tx1"/>
                </a:solidFill>
              </a:rPr>
              <a:t>US Department of Health and Human Services.  Healthy People 2020.  December 2010.  http://www.healthypeople.gov  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[Objective AHS-1]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</a:t>
            </a:r>
            <a:r>
              <a:rPr lang="en-US" dirty="0" smtClean="0">
                <a:solidFill>
                  <a:schemeClr val="tx1"/>
                </a:solidFill>
              </a:rPr>
              <a:t>	Asked of all respondents under the age of 65.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●	Income categories reflect respondent's household income as a ratio to the federal poverty level (FPL) for their household size.  “Low Income” includes households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 	with incomes up to 200% of the federal poverty level; “Mid/High Income” includes households with incomes at 200% or more of the federal poverty level.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5350" y="2035121"/>
            <a:ext cx="39260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Healthy People 2020 Target = 0.0% (Universal Coverage)</a:t>
            </a:r>
            <a:endParaRPr lang="en-US" sz="1100" b="1" dirty="0">
              <a:solidFill>
                <a:schemeClr val="accent4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424963704"/>
              </p:ext>
            </p:extLst>
          </p:nvPr>
        </p:nvGraphicFramePr>
        <p:xfrm>
          <a:off x="457200" y="2209800"/>
          <a:ext cx="82296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140387"/>
            <a:ext cx="8229600" cy="1069848"/>
          </a:xfrm>
        </p:spPr>
        <p:txBody>
          <a:bodyPr/>
          <a:lstStyle/>
          <a:p>
            <a:r>
              <a:rPr lang="en-US" dirty="0" smtClean="0"/>
              <a:t>Barriers to Access Have </a:t>
            </a:r>
            <a:br>
              <a:rPr lang="en-US" dirty="0" smtClean="0"/>
            </a:br>
            <a:r>
              <a:rPr lang="en-US" dirty="0" smtClean="0"/>
              <a:t>Prevented Medical Care in the Past Year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867400"/>
            <a:ext cx="8229600" cy="41786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●	</a:t>
            </a:r>
            <a:r>
              <a:rPr lang="en-US" dirty="0" smtClean="0">
                <a:solidFill>
                  <a:schemeClr val="tx1"/>
                </a:solidFill>
              </a:rPr>
              <a:t>2013 PRC Community Health Survey, Professional Research Consultants, Inc.  [Items 7-12]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●	2011 PRC National Health Survey</a:t>
            </a:r>
            <a:r>
              <a:rPr lang="en-US" dirty="0" smtClean="0">
                <a:solidFill>
                  <a:schemeClr val="tx1"/>
                </a:solidFill>
              </a:rPr>
              <a:t>, Professional Research Consultants, Inc.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Notes:	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●	</a:t>
            </a:r>
            <a:r>
              <a:rPr lang="en-US" dirty="0" smtClean="0">
                <a:solidFill>
                  <a:schemeClr val="tx1"/>
                </a:solidFill>
              </a:rPr>
              <a:t>Asked of all respondents.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90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to care is generally better in Cass County than found nationally.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Experienced Difficulties or Delays of Some Kind</a:t>
            </a:r>
            <a:br>
              <a:rPr lang="en-US" dirty="0" smtClean="0"/>
            </a:br>
            <a:r>
              <a:rPr lang="en-US" dirty="0" smtClean="0"/>
              <a:t>in Receiving Needed Healthcare in the Past Year</a:t>
            </a:r>
            <a:br>
              <a:rPr lang="en-US" dirty="0" smtClean="0"/>
            </a:br>
            <a:r>
              <a:rPr lang="en-US" sz="1600" b="0" dirty="0" smtClean="0"/>
              <a:t>(Cass County, 2013)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</a:t>
            </a:r>
            <a:r>
              <a:rPr lang="en-US" dirty="0" smtClean="0">
                <a:solidFill>
                  <a:schemeClr val="tx1"/>
                </a:solidFill>
              </a:rPr>
              <a:t>	2013 PRC Community Health Survey, Professional Research Consultants, Inc.  [Item 202]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</a:t>
            </a:r>
            <a:r>
              <a:rPr lang="en-US" dirty="0" smtClean="0">
                <a:solidFill>
                  <a:schemeClr val="tx1"/>
                </a:solidFill>
              </a:rPr>
              <a:t>	Asked of all respondents</a:t>
            </a:r>
            <a:r>
              <a:rPr lang="en-US" dirty="0" smtClean="0"/>
              <a:t>.</a:t>
            </a:r>
          </a:p>
          <a:p>
            <a:r>
              <a:rPr lang="en-US" dirty="0" smtClean="0">
                <a:cs typeface="Segoe UI" pitchFamily="34" charset="0"/>
              </a:rPr>
              <a:t>	● 	Represents the percentage of respondents experiencing one or more barriers to accessing healthcare in the past 12 months.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	●	Income categories reflect respondent's household income as a ratio to the federal poverty level (FPL) for their household size.  “Low Income” includes households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 	with incomes up to 200% of the federal poverty level; “Mid/High Income” includes households with incomes at 200% or more of the federal poverty level.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73508825"/>
              </p:ext>
            </p:extLst>
          </p:nvPr>
        </p:nvGraphicFramePr>
        <p:xfrm>
          <a:off x="457200" y="1905000"/>
          <a:ext cx="8229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Have a Specific Source of Ongoing Medical Care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	2013 PRC Community Health Survey,  Professional Research Consultants, Inc.  </a:t>
            </a:r>
            <a:r>
              <a:rPr lang="en-US" dirty="0" smtClean="0">
                <a:cs typeface="Segoe UI" pitchFamily="34" charset="0"/>
              </a:rPr>
              <a:t>[Item 199]</a:t>
            </a:r>
            <a:endParaRPr lang="en-US" dirty="0" smtClean="0">
              <a:solidFill>
                <a:schemeClr val="tx1"/>
              </a:solidFill>
              <a:cs typeface="Segoe UI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2011 PRC National Health Survey, Professional Research Consultants, Inc.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 	●	</a:t>
            </a:r>
            <a:r>
              <a:rPr lang="en-US" dirty="0" smtClean="0">
                <a:solidFill>
                  <a:schemeClr val="tx1"/>
                </a:solidFill>
              </a:rPr>
              <a:t>US Department of Health and Human Services.  Healthy People 2020.  December 2010.  </a:t>
            </a:r>
          </a:p>
          <a:p>
            <a:r>
              <a:rPr lang="en-US" dirty="0" smtClean="0"/>
              <a:t>		</a:t>
            </a:r>
            <a:r>
              <a:rPr lang="en-US" dirty="0" smtClean="0">
                <a:solidFill>
                  <a:schemeClr val="tx1"/>
                </a:solidFill>
              </a:rPr>
              <a:t>http://www.healthypeople.gov  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[Objective AHS-5.1]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Notes:	● 	Asked of all respondents.</a:t>
            </a:r>
            <a:r>
              <a:rPr lang="en-US" dirty="0" smtClean="0">
                <a:solidFill>
                  <a:schemeClr val="tx1"/>
                </a:solidFill>
              </a:rPr>
              <a:t>		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15226366"/>
              </p:ext>
            </p:extLst>
          </p:nvPr>
        </p:nvGraphicFramePr>
        <p:xfrm>
          <a:off x="381000" y="1981200"/>
          <a:ext cx="82296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838200" y="2047875"/>
            <a:ext cx="191530" cy="107950"/>
          </a:xfrm>
          <a:prstGeom prst="rect">
            <a:avLst/>
          </a:prstGeom>
          <a:solidFill>
            <a:srgbClr val="A5D86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5410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accent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Particularly low (62.0%) among low-income residents.</a:t>
            </a:r>
            <a:endParaRPr lang="en-US" sz="1800" i="1" dirty="0" err="1" smtClean="0">
              <a:solidFill>
                <a:schemeClr val="accent5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55448" y="1752600"/>
            <a:ext cx="1901952" cy="2343912"/>
          </a:xfrm>
        </p:spPr>
        <p:txBody>
          <a:bodyPr/>
          <a:lstStyle/>
          <a:p>
            <a:r>
              <a:rPr lang="en-US" sz="3200" dirty="0" smtClean="0"/>
              <a:t>Key Informant Focus Group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87752" y="990600"/>
            <a:ext cx="6172200" cy="4050340"/>
          </a:xfrm>
        </p:spPr>
        <p:txBody>
          <a:bodyPr/>
          <a:lstStyle/>
          <a:p>
            <a:r>
              <a:rPr lang="en-US" dirty="0" smtClean="0"/>
              <a:t>Access to Health Services</a:t>
            </a:r>
          </a:p>
          <a:p>
            <a:pPr marL="0" indent="0"/>
            <a:r>
              <a:rPr lang="en-US" sz="1800" dirty="0">
                <a:solidFill>
                  <a:schemeClr val="tx1"/>
                </a:solidFill>
              </a:rPr>
              <a:t>Ranked as the </a:t>
            </a:r>
            <a:r>
              <a:rPr lang="en-US" sz="1800" dirty="0" smtClean="0">
                <a:solidFill>
                  <a:schemeClr val="tx1"/>
                </a:solidFill>
              </a:rPr>
              <a:t>#2 top </a:t>
            </a:r>
            <a:r>
              <a:rPr lang="en-US" sz="1800" dirty="0">
                <a:solidFill>
                  <a:schemeClr val="tx1"/>
                </a:solidFill>
              </a:rPr>
              <a:t>concern among focus group </a:t>
            </a:r>
            <a:r>
              <a:rPr lang="en-US" sz="1800" dirty="0" smtClean="0">
                <a:solidFill>
                  <a:schemeClr val="tx1"/>
                </a:solidFill>
              </a:rPr>
              <a:t>participants.</a:t>
            </a:r>
          </a:p>
          <a:p>
            <a:pPr marL="0" indent="0"/>
            <a:r>
              <a:rPr lang="en-US" sz="1800" dirty="0" smtClean="0">
                <a:solidFill>
                  <a:schemeClr val="tx1"/>
                </a:solidFill>
              </a:rPr>
              <a:t>They emphasized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8925" indent="-288925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Barriers </a:t>
            </a:r>
            <a:r>
              <a:rPr lang="en-US" sz="1800" b="0" dirty="0">
                <a:solidFill>
                  <a:schemeClr val="tx1"/>
                </a:solidFill>
              </a:rPr>
              <a:t>to Access 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569913" indent="-288925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b="0" i="1" dirty="0" smtClean="0">
                <a:solidFill>
                  <a:schemeClr val="tx1"/>
                </a:solidFill>
              </a:rPr>
              <a:t>Poverty</a:t>
            </a:r>
            <a:endParaRPr lang="en-US" sz="1600" b="0" i="1" dirty="0">
              <a:solidFill>
                <a:schemeClr val="tx1"/>
              </a:solidFill>
            </a:endParaRPr>
          </a:p>
          <a:p>
            <a:pPr marL="569913" indent="-288925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b="0" i="1" dirty="0" smtClean="0">
                <a:solidFill>
                  <a:schemeClr val="tx1"/>
                </a:solidFill>
              </a:rPr>
              <a:t>Transportation</a:t>
            </a:r>
          </a:p>
          <a:p>
            <a:pPr marL="569913" indent="-288925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b="0" i="1" dirty="0" smtClean="0">
                <a:solidFill>
                  <a:schemeClr val="tx1"/>
                </a:solidFill>
              </a:rPr>
              <a:t>Limited hours of operation</a:t>
            </a:r>
          </a:p>
          <a:p>
            <a:pPr marL="569913" indent="-288925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b="0" i="1" dirty="0" smtClean="0">
                <a:solidFill>
                  <a:schemeClr val="tx1"/>
                </a:solidFill>
              </a:rPr>
              <a:t>Interpretive services</a:t>
            </a:r>
            <a:endParaRPr lang="en-US" sz="1600" b="0" i="1" dirty="0">
              <a:solidFill>
                <a:schemeClr val="tx1"/>
              </a:solidFill>
            </a:endParaRPr>
          </a:p>
          <a:p>
            <a:pPr marL="288925" indent="-288925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Limited Number of Physicians Available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2152305"/>
            <a:ext cx="5486400" cy="399418"/>
            <a:chOff x="200024" y="5031540"/>
            <a:chExt cx="5371821" cy="376319"/>
          </a:xfrm>
        </p:grpSpPr>
        <p:sp>
          <p:nvSpPr>
            <p:cNvPr id="10" name="Rectangle 9"/>
            <p:cNvSpPr/>
            <p:nvPr/>
          </p:nvSpPr>
          <p:spPr>
            <a:xfrm>
              <a:off x="200024" y="5031540"/>
              <a:ext cx="5371821" cy="3763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52426" y="5124768"/>
              <a:ext cx="317634" cy="189857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38200" y="1044808"/>
            <a:ext cx="766610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General Health Status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Areas of Opportunity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to Health Services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Cancer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Diabetes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Heart Disease &amp; Stroke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Injury &amp; Violence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Maternal, Infant &amp; Child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Mental Health &amp; Mental Disorders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Nutrition, Physical Activity &amp; Weight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Oral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Respiratory Disease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Tobacco Use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Next Steps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4" descr="Community Symbol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1501804" cy="226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457540"/>
            <a:ext cx="3505200" cy="260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4953000" y="1828558"/>
            <a:ext cx="3831407" cy="1067314"/>
            <a:chOff x="2256" y="1922"/>
            <a:chExt cx="3168" cy="74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Oval 49"/>
            <p:cNvSpPr>
              <a:spLocks noChangeArrowheads="1"/>
            </p:cNvSpPr>
            <p:nvPr/>
          </p:nvSpPr>
          <p:spPr bwMode="auto">
            <a:xfrm>
              <a:off x="2256" y="1922"/>
              <a:ext cx="3168" cy="745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  <a:prstDash val="dash"/>
              <a:round/>
              <a:headEnd/>
              <a:tailEnd/>
            </a:ln>
            <a:effectLst>
              <a:outerShdw dist="45791" dir="2021404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6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313" y="2116"/>
              <a:ext cx="3013" cy="408"/>
            </a:xfrm>
            <a:prstGeom prst="rect">
              <a:avLst/>
            </a:prstGeom>
            <a:noFill/>
            <a:ln w="19050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4B68D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PRC </a:t>
              </a:r>
              <a:r>
                <a:rPr lang="en-US" sz="1600" b="1" dirty="0" smtClean="0">
                  <a:solidFill>
                    <a:srgbClr val="4B68D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Community </a:t>
              </a:r>
              <a:r>
                <a:rPr lang="en-US" sz="1600" b="1" dirty="0">
                  <a:solidFill>
                    <a:srgbClr val="4B68D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Health </a:t>
              </a:r>
              <a:r>
                <a:rPr lang="en-US" sz="1600" b="1" dirty="0" smtClean="0">
                  <a:solidFill>
                    <a:srgbClr val="4B68D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/>
              </a:r>
              <a:br>
                <a:rPr lang="en-US" sz="1600" b="1" dirty="0" smtClean="0">
                  <a:solidFill>
                    <a:srgbClr val="4B68D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US" sz="1600" b="1" dirty="0" smtClean="0">
                  <a:solidFill>
                    <a:srgbClr val="4B68D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Needs Assessment</a:t>
              </a:r>
              <a:endParaRPr lang="en-US" sz="1600" b="1" dirty="0">
                <a:solidFill>
                  <a:srgbClr val="4B68D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" name="AutoShape 32"/>
          <p:cNvSpPr>
            <a:spLocks noChangeArrowheads="1"/>
          </p:cNvSpPr>
          <p:nvPr/>
        </p:nvSpPr>
        <p:spPr bwMode="auto">
          <a:xfrm rot="16200000" flipH="1">
            <a:off x="6309183" y="-172711"/>
            <a:ext cx="1066799" cy="3500514"/>
          </a:xfrm>
          <a:prstGeom prst="rightArrowCallout">
            <a:avLst>
              <a:gd name="adj1" fmla="val 39688"/>
              <a:gd name="adj2" fmla="val 35519"/>
              <a:gd name="adj3" fmla="val 29361"/>
              <a:gd name="adj4" fmla="val 61073"/>
            </a:avLst>
          </a:prstGeom>
          <a:solidFill>
            <a:srgbClr val="A9B7E9"/>
          </a:solidFill>
          <a:ln w="19050">
            <a:solidFill>
              <a:srgbClr val="4B68D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eaVert" wrap="none" anchor="ctr"/>
          <a:lstStyle/>
          <a:p>
            <a:pPr algn="ctr">
              <a:defRPr/>
            </a:pPr>
            <a:r>
              <a:rPr lang="en-US" sz="1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Customized Local</a:t>
            </a:r>
            <a:r>
              <a:rPr lang="en-US" sz="15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br>
              <a:rPr lang="en-US" sz="15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5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PRC </a:t>
            </a:r>
            <a:r>
              <a:rPr lang="en-US" sz="15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Community Health </a:t>
            </a:r>
            <a:r>
              <a:rPr lang="en-US" sz="15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Survey</a:t>
            </a:r>
          </a:p>
        </p:txBody>
      </p:sp>
      <p:sp>
        <p:nvSpPr>
          <p:cNvPr id="11" name="AutoShape 41"/>
          <p:cNvSpPr>
            <a:spLocks noChangeArrowheads="1"/>
          </p:cNvSpPr>
          <p:nvPr/>
        </p:nvSpPr>
        <p:spPr bwMode="auto">
          <a:xfrm rot="16200000" flipV="1">
            <a:off x="7420118" y="2352473"/>
            <a:ext cx="960097" cy="1741549"/>
          </a:xfrm>
          <a:prstGeom prst="rightArrowCallout">
            <a:avLst>
              <a:gd name="adj1" fmla="val 42574"/>
              <a:gd name="adj2" fmla="val 38284"/>
              <a:gd name="adj3" fmla="val 22673"/>
              <a:gd name="adj4" fmla="val 65939"/>
            </a:avLst>
          </a:prstGeom>
          <a:solidFill>
            <a:schemeClr val="accent4">
              <a:lumMod val="60000"/>
              <a:lumOff val="40000"/>
            </a:schemeClr>
          </a:solidFill>
          <a:ln w="19050" algn="ctr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r>
              <a:rPr lang="en-US" sz="15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Key Informant</a:t>
            </a:r>
          </a:p>
          <a:p>
            <a:pPr algn="ctr">
              <a:defRPr/>
            </a:pPr>
            <a:r>
              <a:rPr lang="en-US" sz="15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Focus Groups</a:t>
            </a: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 rot="16200000" flipV="1">
            <a:off x="5367116" y="2352473"/>
            <a:ext cx="960097" cy="1741549"/>
          </a:xfrm>
          <a:prstGeom prst="rightArrowCallout">
            <a:avLst>
              <a:gd name="adj1" fmla="val 42574"/>
              <a:gd name="adj2" fmla="val 38284"/>
              <a:gd name="adj3" fmla="val 22673"/>
              <a:gd name="adj4" fmla="val 65939"/>
            </a:avLst>
          </a:prstGeom>
          <a:solidFill>
            <a:srgbClr val="FEB0B0"/>
          </a:solidFill>
          <a:ln w="19050" algn="ctr">
            <a:solidFill>
              <a:srgbClr val="B30303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r>
              <a:rPr lang="en-US" sz="15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Secondary </a:t>
            </a:r>
          </a:p>
          <a:p>
            <a:pPr algn="ctr">
              <a:defRPr/>
            </a:pPr>
            <a:r>
              <a:rPr lang="en-US" sz="15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Data</a:t>
            </a:r>
            <a:endParaRPr lang="en-US" sz="15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0" y="838200"/>
            <a:ext cx="25908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3" indent="-3175">
              <a:spcBef>
                <a:spcPts val="0"/>
              </a:spcBef>
              <a:spcAft>
                <a:spcPts val="600"/>
              </a:spcAft>
            </a:pPr>
            <a:r>
              <a:rPr lang="en-US" sz="1600" b="1" i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Surveys among 400 adults in Cass County, Indiana</a:t>
            </a:r>
          </a:p>
          <a:p>
            <a:pPr marL="173038" lvl="3" indent="-1730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i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Random distribution</a:t>
            </a:r>
          </a:p>
          <a:p>
            <a:pPr marL="173038" lvl="3" indent="-1730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i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144 survey items; </a:t>
            </a:r>
            <a:br>
              <a:rPr lang="en-US" sz="1600" i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1600" i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25-30 minute interview</a:t>
            </a:r>
          </a:p>
          <a:p>
            <a:pPr marL="173038" lvl="3" indent="-1730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i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±4.9% max error overall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0" y="4114800"/>
            <a:ext cx="28194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3" indent="-3175"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Four Key Informant Focus Groups, comprised of 16 community stakeholders:</a:t>
            </a:r>
          </a:p>
          <a:p>
            <a:pPr marL="342900" lvl="4" indent="-173038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i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Public health, physicians </a:t>
            </a:r>
            <a:br>
              <a:rPr lang="en-US" sz="1600" i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1600" i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&amp; other health providers</a:t>
            </a:r>
          </a:p>
          <a:p>
            <a:pPr marL="342900" lvl="4" indent="-173038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i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Social services &amp; other community leaders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5448" y="1219200"/>
            <a:ext cx="1901952" cy="2308324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1500" i="1" dirty="0">
                <a:solidFill>
                  <a:schemeClr val="bg1"/>
                </a:solidFill>
                <a:ea typeface="Segoe UI" pitchFamily="34" charset="0"/>
              </a:rPr>
              <a:t>BENCHMARKING</a:t>
            </a:r>
          </a:p>
          <a:p>
            <a:pPr marL="228600" lvl="1" indent="-2286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500" b="1" dirty="0">
                <a:solidFill>
                  <a:schemeClr val="bg1"/>
                </a:solidFill>
                <a:ea typeface="Segoe UI" pitchFamily="34" charset="0"/>
              </a:rPr>
              <a:t>PRC National </a:t>
            </a:r>
            <a:r>
              <a:rPr lang="en-US" sz="1500" b="1" dirty="0" smtClean="0">
                <a:solidFill>
                  <a:schemeClr val="bg1"/>
                </a:solidFill>
                <a:ea typeface="Segoe UI" pitchFamily="34" charset="0"/>
              </a:rPr>
              <a:t>Health </a:t>
            </a:r>
            <a:r>
              <a:rPr lang="en-US" sz="1500" b="1" dirty="0">
                <a:solidFill>
                  <a:schemeClr val="bg1"/>
                </a:solidFill>
                <a:ea typeface="Segoe UI" pitchFamily="34" charset="0"/>
              </a:rPr>
              <a:t>Survey</a:t>
            </a:r>
          </a:p>
          <a:p>
            <a:pPr marL="228600" lvl="1" indent="-2286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500" b="1" dirty="0" smtClean="0">
                <a:solidFill>
                  <a:schemeClr val="bg1"/>
                </a:solidFill>
                <a:ea typeface="Segoe UI" pitchFamily="34" charset="0"/>
              </a:rPr>
              <a:t>State BRFSS data</a:t>
            </a:r>
          </a:p>
          <a:p>
            <a:pPr marL="228600" lvl="1" indent="-2286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500" b="1" dirty="0" smtClean="0">
                <a:solidFill>
                  <a:schemeClr val="bg1"/>
                </a:solidFill>
                <a:ea typeface="Segoe UI" pitchFamily="34" charset="0"/>
              </a:rPr>
              <a:t>Healthy </a:t>
            </a:r>
            <a:r>
              <a:rPr lang="en-US" sz="1500" b="1" dirty="0">
                <a:solidFill>
                  <a:schemeClr val="bg1"/>
                </a:solidFill>
                <a:ea typeface="Segoe UI" pitchFamily="34" charset="0"/>
              </a:rPr>
              <a:t>People 2020 targets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5448" y="3569670"/>
            <a:ext cx="1901952" cy="553998"/>
          </a:xfrm>
        </p:spPr>
        <p:txBody>
          <a:bodyPr/>
          <a:lstStyle/>
          <a:p>
            <a:pPr marL="228600" lvl="1" indent="-2286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500" b="1" dirty="0" smtClean="0">
                <a:solidFill>
                  <a:schemeClr val="bg1"/>
                </a:solidFill>
                <a:ea typeface="Segoe UI" pitchFamily="34" charset="0"/>
              </a:rPr>
              <a:t>National vital statistics data</a:t>
            </a:r>
            <a:endParaRPr lang="en-US" sz="1500" b="1" dirty="0">
              <a:solidFill>
                <a:schemeClr val="bg1"/>
              </a:solidFill>
              <a:ea typeface="Segoe U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3" grpId="0"/>
      <p:bldP spid="14" grpId="0"/>
      <p:bldP spid="17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835586"/>
            <a:ext cx="5867400" cy="1298013"/>
          </a:xfrm>
        </p:spPr>
        <p:txBody>
          <a:bodyPr>
            <a:noAutofit/>
          </a:bodyPr>
          <a:lstStyle/>
          <a:p>
            <a:r>
              <a:rPr lang="en-US" dirty="0" smtClean="0"/>
              <a:t>Cancer: Age-Adjusted Mortality</a:t>
            </a:r>
            <a:br>
              <a:rPr lang="en-US" dirty="0" smtClean="0"/>
            </a:br>
            <a:r>
              <a:rPr lang="en-US" sz="1600" b="0" dirty="0" smtClean="0"/>
              <a:t>(2008-2010 Annual Average Deaths per 100,000 Population)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</a:t>
            </a:r>
            <a:r>
              <a:rPr lang="en-US" dirty="0" smtClean="0">
                <a:solidFill>
                  <a:schemeClr val="tx1"/>
                </a:solidFill>
              </a:rPr>
              <a:t>CDC WONDER Online Query System.  Centers for Disease Control and Prevention, Epidemiology Program Office, Division of Public Health Surveillance and Informatics.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 	Data extracted April 2013.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	</a:t>
            </a:r>
            <a:r>
              <a:rPr lang="en-US" dirty="0" smtClean="0">
                <a:solidFill>
                  <a:schemeClr val="tx1"/>
                </a:solidFill>
              </a:rPr>
              <a:t>US Department of Health and Human Services.  Healthy People 2020.  December 2010.  http://www.healthypeople.gov  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[Objective C-1]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Notes: 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</a:t>
            </a:r>
            <a:r>
              <a:rPr lang="en-US" dirty="0" smtClean="0">
                <a:solidFill>
                  <a:schemeClr val="tx1"/>
                </a:solidFill>
              </a:rPr>
              <a:t>Deaths are coded using the Tenth Revision of the International Statistical Classification of Diseases and Related Health Problems (ICD-10).  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</a:t>
            </a:r>
            <a:r>
              <a:rPr lang="en-US" dirty="0" smtClean="0">
                <a:solidFill>
                  <a:schemeClr val="tx1"/>
                </a:solidFill>
              </a:rPr>
              <a:t>Rates are per 100,000 population, age-adjusted to the 2000 U.S. Standard Population.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	</a:t>
            </a:r>
            <a:r>
              <a:rPr lang="en-US" dirty="0" smtClean="0">
                <a:solidFill>
                  <a:schemeClr val="tx1"/>
                </a:solidFill>
              </a:rPr>
              <a:t>Local, state and national data are simple three-year averages.</a:t>
            </a:r>
          </a:p>
          <a:p>
            <a:endParaRPr lang="en-US" dirty="0" smtClean="0">
              <a:solidFill>
                <a:schemeClr val="tx1"/>
              </a:solidFill>
              <a:cs typeface="Segoe UI" pitchFamily="34" charset="0"/>
            </a:endParaRPr>
          </a:p>
          <a:p>
            <a:endParaRPr lang="en-US" dirty="0" smtClean="0">
              <a:solidFill>
                <a:schemeClr val="tx1"/>
              </a:solidFill>
              <a:cs typeface="Segoe UI" pitchFamily="34" charset="0"/>
            </a:endParaRPr>
          </a:p>
          <a:p>
            <a:endParaRPr lang="en-US" dirty="0" smtClean="0">
              <a:solidFill>
                <a:schemeClr val="tx1"/>
              </a:solidFill>
              <a:cs typeface="Segoe UI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84927182"/>
              </p:ext>
            </p:extLst>
          </p:nvPr>
        </p:nvGraphicFramePr>
        <p:xfrm>
          <a:off x="457200" y="2133600"/>
          <a:ext cx="5867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781800" y="2172586"/>
          <a:ext cx="1981200" cy="2551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153"/>
                <a:gridCol w="852047"/>
              </a:tblGrid>
              <a:tr h="5068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Lung Cancer Mortality</a:t>
                      </a:r>
                      <a:endParaRPr lang="en-US" sz="12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/>
                </a:tc>
              </a:tr>
              <a:tr h="50686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Cass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2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74.4</a:t>
                      </a:r>
                      <a:endParaRPr lang="en-US" sz="1200" b="1" dirty="0">
                        <a:solidFill>
                          <a:schemeClr val="accent2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/>
                </a:tc>
              </a:tr>
              <a:tr h="50686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Indiana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59.9</a:t>
                      </a:r>
                    </a:p>
                  </a:txBody>
                  <a:tcPr anchor="ctr"/>
                </a:tc>
              </a:tr>
              <a:tr h="50686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Segoe UI"/>
                        </a:rPr>
                        <a:t>48.5</a:t>
                      </a:r>
                      <a:endParaRPr lang="en-US" sz="12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/>
                </a:tc>
              </a:tr>
              <a:tr h="5243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HP2020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45.5</a:t>
                      </a:r>
                      <a:endParaRPr lang="en-US" sz="12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990600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Cancer is </a:t>
            </a:r>
            <a:r>
              <a:rPr lang="en-US" sz="1600" b="1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#2 </a:t>
            </a:r>
            <a:r>
              <a:rPr lang="en-US" sz="1600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leading cause of death in Cass County (23.4% of 2008-2010 deaths)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835587"/>
            <a:ext cx="3886200" cy="1069848"/>
          </a:xfrm>
        </p:spPr>
        <p:txBody>
          <a:bodyPr>
            <a:noAutofit/>
          </a:bodyPr>
          <a:lstStyle/>
          <a:p>
            <a:r>
              <a:rPr lang="en-US" sz="1800" dirty="0" smtClean="0"/>
              <a:t>Have Had a Pap Smear </a:t>
            </a:r>
            <a:br>
              <a:rPr lang="en-US" sz="1800" dirty="0" smtClean="0"/>
            </a:br>
            <a:r>
              <a:rPr lang="en-US" sz="1800" dirty="0" smtClean="0"/>
              <a:t>in the Past Three Years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b="0" dirty="0" smtClean="0"/>
              <a:t>(Among Women 21-65)</a:t>
            </a:r>
            <a:endParaRPr lang="en-US" sz="12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8229600" cy="1179866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	2013 PRC Community Health Survey,  Professional Research Consultants, Inc.  [Items 152-154]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Behavioral Risk Factor Surveillance System Survey Data.  Atlanta, Georgia.  United States Department of Health and Human Services, Centers for Disease Control 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 	and Prevention (CDC): </a:t>
            </a:r>
            <a:r>
              <a:rPr lang="en-US" dirty="0" smtClean="0">
                <a:cs typeface="Segoe UI" pitchFamily="34" charset="0"/>
              </a:rPr>
              <a:t>2010 Indiana data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2011 PRC National Health Survey, Professional Research Consultants, Inc.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	</a:t>
            </a:r>
            <a:r>
              <a:rPr lang="en-US" dirty="0" smtClean="0">
                <a:solidFill>
                  <a:schemeClr val="tx1"/>
                </a:solidFill>
              </a:rPr>
              <a:t>US Department of Health and Human Services.  Healthy People 2020.  December 2010.  http://www.healthypeople.gov  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[Objective C-15]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Notes:	● 	</a:t>
            </a:r>
            <a:r>
              <a:rPr lang="en-US" dirty="0" smtClean="0">
                <a:cs typeface="Segoe UI" pitchFamily="34" charset="0"/>
              </a:rPr>
              <a:t>[Pap Smear] 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Reflects female respondents age 21-65.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 	*Note that the Indiana percentage represents all women 18 and older.</a:t>
            </a:r>
          </a:p>
          <a:p>
            <a:r>
              <a:rPr lang="en-US" dirty="0" smtClean="0">
                <a:cs typeface="Segoe UI" pitchFamily="34" charset="0"/>
              </a:rPr>
              <a:t>	● 	[Lower Endoscopy] Asked of all respondents 50+.</a:t>
            </a:r>
          </a:p>
          <a:p>
            <a:r>
              <a:rPr lang="en-US" dirty="0" smtClean="0">
                <a:cs typeface="Segoe UI" pitchFamily="34" charset="0"/>
              </a:rPr>
              <a:t>	● 	Lower endoscopy includes either sigmoidoscopy or colonoscopy.</a:t>
            </a:r>
            <a:endParaRPr lang="en-US" dirty="0" smtClean="0"/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4006954"/>
              </p:ext>
            </p:extLst>
          </p:nvPr>
        </p:nvGraphicFramePr>
        <p:xfrm>
          <a:off x="381000" y="1981200"/>
          <a:ext cx="38862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4"/>
          <p:cNvSpPr txBox="1">
            <a:spLocks/>
          </p:cNvSpPr>
          <p:nvPr/>
        </p:nvSpPr>
        <p:spPr>
          <a:xfrm>
            <a:off x="4800600" y="835587"/>
            <a:ext cx="3886200" cy="10698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j-ea"/>
                <a:cs typeface="+mj-cs"/>
              </a:rPr>
              <a:t>Have Ever Had 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j-ea"/>
                <a:cs typeface="+mj-cs"/>
              </a:rPr>
              <a:t>Lower Endoscopy Exam</a:t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j-ea"/>
                <a:cs typeface="+mj-cs"/>
              </a:rPr>
              <a:t>(Among Adults 50+)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j-ea"/>
              <a:cs typeface="+mj-cs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77110763"/>
              </p:ext>
            </p:extLst>
          </p:nvPr>
        </p:nvGraphicFramePr>
        <p:xfrm>
          <a:off x="4724400" y="1981200"/>
          <a:ext cx="38862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2511813"/>
            <a:ext cx="5486400" cy="399418"/>
            <a:chOff x="200024" y="5031540"/>
            <a:chExt cx="5371821" cy="376319"/>
          </a:xfrm>
        </p:grpSpPr>
        <p:sp>
          <p:nvSpPr>
            <p:cNvPr id="10" name="Rectangle 9"/>
            <p:cNvSpPr/>
            <p:nvPr/>
          </p:nvSpPr>
          <p:spPr>
            <a:xfrm>
              <a:off x="200024" y="5031540"/>
              <a:ext cx="5371821" cy="3763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52426" y="5124768"/>
              <a:ext cx="317634" cy="189857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38200" y="1044808"/>
            <a:ext cx="766610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General Health Status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Areas of Opportunity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to Health Services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Cancer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Diabetes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Heart Disease &amp; Stroke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Injury &amp; Violence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Maternal, Infant &amp; Child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Mental Health &amp; Mental Disorders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Nutrition, Physical Activity &amp; Weight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Oral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Respiratory Disease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Tobacco Use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Next Steps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4" descr="Community Symbol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1501804" cy="226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Prevalence of Diabetes</a:t>
            </a:r>
            <a:br>
              <a:rPr lang="en-US" dirty="0" smtClean="0"/>
            </a:br>
            <a:r>
              <a:rPr lang="en-US" sz="1600" b="0" dirty="0" smtClean="0"/>
              <a:t>(Cass County, 2013)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</a:t>
            </a:r>
            <a:r>
              <a:rPr lang="en-US" dirty="0" smtClean="0">
                <a:solidFill>
                  <a:schemeClr val="tx1"/>
                </a:solidFill>
              </a:rPr>
              <a:t>	2013 PRC Community Health Survey, Professional Research Consultants, Inc.  [Item 44]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</a:t>
            </a:r>
            <a:r>
              <a:rPr lang="en-US" dirty="0" smtClean="0">
                <a:solidFill>
                  <a:schemeClr val="tx1"/>
                </a:solidFill>
              </a:rPr>
              <a:t>	Asked of all respondents.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	</a:t>
            </a:r>
            <a:r>
              <a:rPr lang="en-US" dirty="0" smtClean="0">
                <a:solidFill>
                  <a:schemeClr val="tx1"/>
                </a:solidFill>
              </a:rPr>
              <a:t>Income categories reflect respondent's household income as a ratio to the federal poverty level (FPL) for their household size.  “Low Income” includes households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 	with incomes up to 200% of the federal poverty level; “Mid/High Income” includes households with incomes at 200% or more of the federal poverty level. </a:t>
            </a:r>
          </a:p>
          <a:p>
            <a:r>
              <a:rPr lang="en-US" dirty="0" smtClean="0">
                <a:cs typeface="Segoe UI" pitchFamily="34" charset="0"/>
              </a:rPr>
              <a:t>	● 	Excludes gestation diabetes (occurring only during pregnancy).</a:t>
            </a:r>
            <a:endParaRPr lang="en-US" dirty="0" smtClean="0"/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		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53054667"/>
              </p:ext>
            </p:extLst>
          </p:nvPr>
        </p:nvGraphicFramePr>
        <p:xfrm>
          <a:off x="457200" y="1905000"/>
          <a:ext cx="8229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2667000" y="3352800"/>
            <a:ext cx="1828800" cy="8382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Diabetes: Age-Adjusted Mortality</a:t>
            </a:r>
            <a:br>
              <a:rPr lang="en-US" dirty="0" smtClean="0"/>
            </a:br>
            <a:r>
              <a:rPr lang="en-US" sz="1600" b="0" dirty="0" smtClean="0"/>
              <a:t>(2008-2010 Annual Average Deaths per 100,000 Population)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</a:t>
            </a:r>
            <a:r>
              <a:rPr lang="en-US" dirty="0" smtClean="0">
                <a:solidFill>
                  <a:schemeClr val="tx1"/>
                </a:solidFill>
              </a:rPr>
              <a:t>CDC WONDER Online Query System.  Centers for Disease Control and Prevention, Epidemiology Program Office, Division of Public Health Surveillance and Informatics.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 	Data extracted April 2013.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	</a:t>
            </a:r>
            <a:r>
              <a:rPr lang="en-US" dirty="0" smtClean="0">
                <a:solidFill>
                  <a:schemeClr val="tx1"/>
                </a:solidFill>
              </a:rPr>
              <a:t>US Department of Health and Human Services.  Healthy People 2020.  December 2010.  http://www.healthypeople.gov  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[Objective D-3]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Notes: 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</a:t>
            </a:r>
            <a:r>
              <a:rPr lang="en-US" dirty="0" smtClean="0">
                <a:solidFill>
                  <a:schemeClr val="tx1"/>
                </a:solidFill>
              </a:rPr>
              <a:t>Deaths are coded using the Tenth Revision of the International Statistical Classification of Diseases and Related Health Problems (ICD-10).  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</a:t>
            </a:r>
            <a:r>
              <a:rPr lang="en-US" dirty="0" smtClean="0">
                <a:solidFill>
                  <a:schemeClr val="tx1"/>
                </a:solidFill>
              </a:rPr>
              <a:t>Rates are per 100,000 population, age-adjusted to the 2000 U.S. Standard Population.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	</a:t>
            </a:r>
            <a:r>
              <a:rPr lang="en-US" dirty="0" smtClean="0">
                <a:solidFill>
                  <a:schemeClr val="tx1"/>
                </a:solidFill>
              </a:rPr>
              <a:t>Local, state and national data are simple three-year averages.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	The Healthy People 2020 target for Diabetes is adjusted to account for only diabetes mellitus coded deaths.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  <a:cs typeface="Segoe UI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98084226"/>
              </p:ext>
            </p:extLst>
          </p:nvPr>
        </p:nvGraphicFramePr>
        <p:xfrm>
          <a:off x="457200" y="1905000"/>
          <a:ext cx="8229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2861551"/>
            <a:ext cx="5486400" cy="399418"/>
            <a:chOff x="200024" y="5031540"/>
            <a:chExt cx="5371821" cy="376319"/>
          </a:xfrm>
        </p:grpSpPr>
        <p:sp>
          <p:nvSpPr>
            <p:cNvPr id="10" name="Rectangle 9"/>
            <p:cNvSpPr/>
            <p:nvPr/>
          </p:nvSpPr>
          <p:spPr>
            <a:xfrm>
              <a:off x="200024" y="5031540"/>
              <a:ext cx="5371821" cy="3763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52426" y="5124768"/>
              <a:ext cx="317634" cy="189857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38200" y="1044808"/>
            <a:ext cx="766610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General Health Status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Areas of Opportunity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to Health Services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Cancer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Diabetes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Heart Disease &amp; Stroke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Injury &amp; Violence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Maternal, Infant &amp; Child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Mental Health &amp; Mental Disorders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Nutrition, Physical Activity &amp; Weight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Oral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Respiratory Disease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Tobacco Use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Next Steps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4" descr="Community Symbol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1501804" cy="226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835586"/>
            <a:ext cx="8229600" cy="1298014"/>
          </a:xfrm>
        </p:spPr>
        <p:txBody>
          <a:bodyPr>
            <a:noAutofit/>
          </a:bodyPr>
          <a:lstStyle/>
          <a:p>
            <a:r>
              <a:rPr lang="en-US" dirty="0" smtClean="0"/>
              <a:t>Heart Disease: Age-Adjusted Mortality</a:t>
            </a:r>
            <a:br>
              <a:rPr lang="en-US" dirty="0" smtClean="0"/>
            </a:br>
            <a:r>
              <a:rPr lang="en-US" sz="1600" b="0" dirty="0" smtClean="0"/>
              <a:t>(2008-2010 Annual Average Deaths per 100,000 Population)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</a:t>
            </a:r>
            <a:r>
              <a:rPr lang="en-US" dirty="0" smtClean="0">
                <a:solidFill>
                  <a:schemeClr val="tx1"/>
                </a:solidFill>
              </a:rPr>
              <a:t>CDC WONDER Online Query System.  Centers for Disease Control and Prevention, Epidemiology Program Office, Division of Public Health Surveillance and Informatics.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 	Data extracted April 2013.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	</a:t>
            </a:r>
            <a:r>
              <a:rPr lang="en-US" dirty="0" smtClean="0">
                <a:solidFill>
                  <a:schemeClr val="tx1"/>
                </a:solidFill>
              </a:rPr>
              <a:t>US Department of Health and Human Services.  Healthy People 2020.  December 2010.  http://www.healthypeople.gov  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[Objective HDS-2]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Notes: 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</a:t>
            </a:r>
            <a:r>
              <a:rPr lang="en-US" dirty="0" smtClean="0">
                <a:solidFill>
                  <a:schemeClr val="tx1"/>
                </a:solidFill>
              </a:rPr>
              <a:t>Deaths are coded using the Tenth Revision of the International Statistical Classification of Diseases and Related Health Problems (ICD-10).  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</a:t>
            </a:r>
            <a:r>
              <a:rPr lang="en-US" dirty="0" smtClean="0">
                <a:solidFill>
                  <a:schemeClr val="tx1"/>
                </a:solidFill>
              </a:rPr>
              <a:t>Rates are per 100,000 population, age-adjusted to the 2000 U.S. Standard Population.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	</a:t>
            </a:r>
            <a:r>
              <a:rPr lang="en-US" dirty="0" smtClean="0">
                <a:solidFill>
                  <a:schemeClr val="tx1"/>
                </a:solidFill>
              </a:rPr>
              <a:t>Local, state and national data are simple three-year averages.</a:t>
            </a:r>
            <a:endParaRPr lang="en-US" dirty="0" smtClean="0">
              <a:solidFill>
                <a:schemeClr val="tx1"/>
              </a:solidFill>
              <a:cs typeface="Segoe UI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</a:t>
            </a:r>
            <a:r>
              <a:rPr lang="en-US" dirty="0" smtClean="0">
                <a:solidFill>
                  <a:schemeClr val="tx1"/>
                </a:solidFill>
              </a:rPr>
              <a:t>The Healthy People 2020 Heart Disease target is adjusted to account for all diseases of the heart.</a:t>
            </a:r>
          </a:p>
          <a:p>
            <a:endParaRPr lang="en-US" dirty="0" smtClean="0">
              <a:solidFill>
                <a:schemeClr val="tx1"/>
              </a:solidFill>
              <a:cs typeface="Segoe UI" pitchFamily="34" charset="0"/>
            </a:endParaRPr>
          </a:p>
          <a:p>
            <a:endParaRPr lang="en-US" dirty="0" smtClean="0">
              <a:solidFill>
                <a:schemeClr val="tx1"/>
              </a:solidFill>
              <a:cs typeface="Segoe UI" pitchFamily="34" charset="0"/>
            </a:endParaRPr>
          </a:p>
          <a:p>
            <a:endParaRPr lang="en-US" dirty="0" smtClean="0">
              <a:solidFill>
                <a:schemeClr val="tx1"/>
              </a:solidFill>
              <a:cs typeface="Segoe UI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39595416"/>
              </p:ext>
            </p:extLst>
          </p:nvPr>
        </p:nvGraphicFramePr>
        <p:xfrm>
          <a:off x="457200" y="2133600"/>
          <a:ext cx="8229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990600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#1 </a:t>
            </a:r>
            <a:r>
              <a:rPr lang="en-US" sz="1600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leading cause of death in Cass County (24.1% of 2008-2010 deaths)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Prevalence of High Blood Pressure</a:t>
            </a:r>
            <a:br>
              <a:rPr lang="en-US" dirty="0" smtClean="0"/>
            </a:br>
            <a:r>
              <a:rPr lang="en-US" sz="1600" b="0" dirty="0" smtClean="0"/>
              <a:t>(Cass County, 2013)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4648200" cy="987552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</a:t>
            </a:r>
            <a:r>
              <a:rPr lang="en-US" dirty="0" smtClean="0">
                <a:solidFill>
                  <a:schemeClr val="tx1"/>
                </a:solidFill>
              </a:rPr>
              <a:t>	2013 PRC Community Health Survey, Professional Research Consultants, Inc.  [Item 147]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	</a:t>
            </a:r>
            <a:r>
              <a:rPr lang="en-US" dirty="0" smtClean="0">
                <a:solidFill>
                  <a:schemeClr val="tx1"/>
                </a:solidFill>
              </a:rPr>
              <a:t>US Department of Health and Human Services.  Healthy People 2020.  December 2010.  </a:t>
            </a:r>
          </a:p>
          <a:p>
            <a:r>
              <a:rPr lang="en-US" dirty="0" smtClean="0"/>
              <a:t>		</a:t>
            </a:r>
            <a:r>
              <a:rPr lang="en-US" dirty="0" smtClean="0">
                <a:solidFill>
                  <a:schemeClr val="tx1"/>
                </a:solidFill>
              </a:rPr>
              <a:t>http://www.healthypeople.gov  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[Objective HDS-5.1]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Notes: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</a:t>
            </a:r>
            <a:r>
              <a:rPr lang="en-US" dirty="0" smtClean="0">
                <a:solidFill>
                  <a:schemeClr val="tx1"/>
                </a:solidFill>
              </a:rPr>
              <a:t>	Asked of all respondents.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	</a:t>
            </a:r>
            <a:r>
              <a:rPr lang="en-US" dirty="0" smtClean="0">
                <a:solidFill>
                  <a:schemeClr val="tx1"/>
                </a:solidFill>
              </a:rPr>
              <a:t>Income categories reflect respondent's household income as a ratio to the federal poverty </a:t>
            </a:r>
          </a:p>
          <a:p>
            <a:r>
              <a:rPr lang="en-US" dirty="0" smtClean="0"/>
              <a:t>		</a:t>
            </a:r>
            <a:r>
              <a:rPr lang="en-US" dirty="0" smtClean="0">
                <a:solidFill>
                  <a:schemeClr val="tx1"/>
                </a:solidFill>
              </a:rPr>
              <a:t>level (FPL) for their household size.  “Low Income” includes households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 	with incomes up to 200% of the federal poverty level; “Mid/High Income” includes </a:t>
            </a:r>
          </a:p>
          <a:p>
            <a:r>
              <a:rPr lang="en-US" dirty="0" smtClean="0"/>
              <a:t>		</a:t>
            </a:r>
            <a:r>
              <a:rPr lang="en-US" dirty="0" smtClean="0">
                <a:solidFill>
                  <a:schemeClr val="tx1"/>
                </a:solidFill>
              </a:rPr>
              <a:t>households with incomes at 200% or more of the federal poverty level.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60882808"/>
              </p:ext>
            </p:extLst>
          </p:nvPr>
        </p:nvGraphicFramePr>
        <p:xfrm>
          <a:off x="457200" y="1905000"/>
          <a:ext cx="8229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590800" y="2438400"/>
            <a:ext cx="1295400" cy="12954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0" y="54102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 all, a high 90.0% of adults exhibit one or more cardiovascular risk factors </a:t>
            </a:r>
            <a:r>
              <a:rPr lang="en-US" sz="1200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(overweight, smoking, high blood pressure/cholesterol, lack of exercise)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3207382"/>
            <a:ext cx="5486400" cy="399418"/>
            <a:chOff x="200024" y="5031540"/>
            <a:chExt cx="5371821" cy="376319"/>
          </a:xfrm>
        </p:grpSpPr>
        <p:sp>
          <p:nvSpPr>
            <p:cNvPr id="10" name="Rectangle 9"/>
            <p:cNvSpPr/>
            <p:nvPr/>
          </p:nvSpPr>
          <p:spPr>
            <a:xfrm>
              <a:off x="200024" y="5031540"/>
              <a:ext cx="5371821" cy="3763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52426" y="5124768"/>
              <a:ext cx="317634" cy="189857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38200" y="1044808"/>
            <a:ext cx="766610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General Health Status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Areas of Opportunity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to Health Services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Cancer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Diabetes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Heart Disease &amp; Stroke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Injury &amp; Violence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Maternal, Infant &amp; Child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Mental Health &amp; Mental Disorders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Nutrition, Physical Activity &amp; Weight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Oral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Respiratory Disease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Tobacco Use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Next Steps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4" descr="Community Symbol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1501804" cy="226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Motor Vehicle Crashes: Age-Adjusted Mortality</a:t>
            </a:r>
            <a:br>
              <a:rPr lang="en-US" dirty="0" smtClean="0"/>
            </a:br>
            <a:r>
              <a:rPr lang="en-US" sz="1600" b="0" dirty="0" smtClean="0"/>
              <a:t>(Annual Average Deaths per 100,000 Population)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</a:t>
            </a:r>
            <a:r>
              <a:rPr lang="en-US" dirty="0" smtClean="0">
                <a:solidFill>
                  <a:schemeClr val="tx1"/>
                </a:solidFill>
              </a:rPr>
              <a:t>CDC WONDER Online Query System.  Centers for Disease Control and Prevention, Epidemiology Program Office, Division of Public Health Surveillance and Informatics.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 	Data extracted April 2013.</a:t>
            </a:r>
          </a:p>
          <a:p>
            <a:r>
              <a:rPr lang="en-US" dirty="0" smtClean="0">
                <a:cs typeface="Segoe UI" pitchFamily="34" charset="0"/>
              </a:rPr>
              <a:t>	●	</a:t>
            </a:r>
            <a:r>
              <a:rPr lang="en-US" dirty="0" smtClean="0"/>
              <a:t>Indiana State Department of Health</a:t>
            </a:r>
            <a:endParaRPr lang="en-US" dirty="0" smtClean="0">
              <a:cs typeface="Segoe UI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	</a:t>
            </a:r>
            <a:r>
              <a:rPr lang="en-US" dirty="0" smtClean="0">
                <a:solidFill>
                  <a:schemeClr val="tx1"/>
                </a:solidFill>
              </a:rPr>
              <a:t>US Department of Health and Human Services.  Healthy People 2020.  December 2010.  http://www.healthypeople.gov  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[Objective IVP-13.1]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Notes: 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</a:t>
            </a:r>
            <a:r>
              <a:rPr lang="en-US" dirty="0" smtClean="0">
                <a:solidFill>
                  <a:schemeClr val="tx1"/>
                </a:solidFill>
              </a:rPr>
              <a:t>Deaths are coded using the Tenth Revision of the International Statistical Classification of Diseases and Related Health Problems (ICD-10).  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</a:t>
            </a:r>
            <a:r>
              <a:rPr lang="en-US" dirty="0" smtClean="0">
                <a:solidFill>
                  <a:schemeClr val="tx1"/>
                </a:solidFill>
              </a:rPr>
              <a:t>Rates are per 100,000 population, age-adjusted to the 2000 U.S. Standard Population.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91185355"/>
              </p:ext>
            </p:extLst>
          </p:nvPr>
        </p:nvGraphicFramePr>
        <p:xfrm>
          <a:off x="457200" y="1905000"/>
          <a:ext cx="8229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522262945"/>
              </p:ext>
            </p:extLst>
          </p:nvPr>
        </p:nvGraphicFramePr>
        <p:xfrm>
          <a:off x="457200" y="1981200"/>
          <a:ext cx="8229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 &amp; Sample Characteristics</a:t>
            </a:r>
            <a:br>
              <a:rPr lang="en-US" dirty="0" smtClean="0"/>
            </a:br>
            <a:r>
              <a:rPr lang="en-US" sz="1600" b="0" dirty="0" smtClean="0"/>
              <a:t>(Cass County, 2013)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tabLst>
                <a:tab pos="571500" algn="l"/>
                <a:tab pos="6858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●	</a:t>
            </a:r>
            <a:r>
              <a:rPr lang="en-US" dirty="0" smtClean="0">
                <a:solidFill>
                  <a:schemeClr val="tx1"/>
                </a:solidFill>
              </a:rPr>
              <a:t>Census 2010, Summary File 3 (SF 3).  U.S. Census Bureau.</a:t>
            </a:r>
          </a:p>
          <a:p>
            <a:pPr>
              <a:tabLst>
                <a:tab pos="571500" algn="l"/>
                <a:tab pos="6858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●	</a:t>
            </a:r>
            <a:r>
              <a:rPr lang="en-US" dirty="0" smtClean="0">
                <a:solidFill>
                  <a:schemeClr val="tx1"/>
                </a:solidFill>
              </a:rPr>
              <a:t>2013 PRC Community Health Survey, Professional Research Consultants, Inc.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56389333"/>
              </p:ext>
            </p:extLst>
          </p:nvPr>
        </p:nvGraphicFramePr>
        <p:xfrm>
          <a:off x="457200" y="1905000"/>
          <a:ext cx="82296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“Always” Wear a Seat Belt</a:t>
            </a:r>
            <a:br>
              <a:rPr lang="en-US" dirty="0" smtClean="0"/>
            </a:br>
            <a:r>
              <a:rPr lang="en-US" dirty="0" smtClean="0"/>
              <a:t>When Driving or Riding in a Vehicle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5334000" cy="987552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	2013 PRC Community Health Survey,  Professional Research Consultants, Inc.  [Item 53]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2011 PRC National Health Survey, Professional Research Consultants, Inc.</a:t>
            </a:r>
          </a:p>
          <a:p>
            <a:r>
              <a:rPr lang="en-US" dirty="0" smtClean="0">
                <a:cs typeface="Segoe UI" pitchFamily="34" charset="0"/>
              </a:rPr>
              <a:t>	● 	Behavioral Risk Factor Surveillance System Survey Data.  Atlanta, Georgia.  United States Department </a:t>
            </a:r>
          </a:p>
          <a:p>
            <a:r>
              <a:rPr lang="en-US" dirty="0" smtClean="0">
                <a:cs typeface="Segoe UI" pitchFamily="34" charset="0"/>
              </a:rPr>
              <a:t>		of Health and Human Services, Centers for Disease Control and Prevention (CDC): 2011 Indiana data.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	</a:t>
            </a:r>
            <a:r>
              <a:rPr lang="en-US" dirty="0" smtClean="0">
                <a:solidFill>
                  <a:schemeClr val="tx1"/>
                </a:solidFill>
              </a:rPr>
              <a:t>US Department of Health and Human Services.  Healthy People 2020.  December 2010.  </a:t>
            </a:r>
          </a:p>
          <a:p>
            <a:r>
              <a:rPr lang="en-US" dirty="0" smtClean="0"/>
              <a:t>		</a:t>
            </a:r>
            <a:r>
              <a:rPr lang="en-US" dirty="0" smtClean="0">
                <a:solidFill>
                  <a:schemeClr val="tx1"/>
                </a:solidFill>
              </a:rPr>
              <a:t>http://www.healthypeople.gov  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[Objective IPV-15]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Notes:	● 	Asked of all respondents.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410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accent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Particularly low in men, adults 18-39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Have a Firearm Kept in or Around the Home</a:t>
            </a:r>
            <a:endParaRPr lang="en-US" sz="16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4953000" cy="98755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	2013 PRC Community Health Survey,  Professional Research Consultants, Inc.  [Items 57,159]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2011 PRC National Health Survey, Professional Research Consultants, Inc.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Notes:	● 	Asked of all respondents.</a:t>
            </a:r>
          </a:p>
          <a:p>
            <a:r>
              <a:rPr lang="en-US" dirty="0" smtClean="0">
                <a:cs typeface="Segoe UI" pitchFamily="34" charset="0"/>
              </a:rPr>
              <a:t>	● 	In this case, firearms include pistols, shotguns, rifles, and other types of guns; this does not </a:t>
            </a:r>
          </a:p>
          <a:p>
            <a:r>
              <a:rPr lang="en-US" dirty="0" smtClean="0">
                <a:cs typeface="Segoe UI" pitchFamily="34" charset="0"/>
              </a:rPr>
              <a:t>		include starter pistols, BB guns, or guns that cannot fire.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26414844"/>
              </p:ext>
            </p:extLst>
          </p:nvPr>
        </p:nvGraphicFramePr>
        <p:xfrm>
          <a:off x="457200" y="1905000"/>
          <a:ext cx="82296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7400" y="525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accent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11.3% of firearm owners keep at least one weapon unlocked and loaded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3557120"/>
            <a:ext cx="5486400" cy="399418"/>
            <a:chOff x="200024" y="5031540"/>
            <a:chExt cx="5371821" cy="376319"/>
          </a:xfrm>
        </p:grpSpPr>
        <p:sp>
          <p:nvSpPr>
            <p:cNvPr id="10" name="Rectangle 9"/>
            <p:cNvSpPr/>
            <p:nvPr/>
          </p:nvSpPr>
          <p:spPr>
            <a:xfrm>
              <a:off x="200024" y="5031540"/>
              <a:ext cx="5371821" cy="3763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52426" y="5124768"/>
              <a:ext cx="317634" cy="189857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38200" y="1044808"/>
            <a:ext cx="766610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General Health Status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Areas of Opportunity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to Health Services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Cancer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Diabetes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Heart Disease &amp; Stroke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Injury &amp; Violence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Maternal, Infant &amp; Child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Mental Health &amp; Mental Disorders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Nutrition, Physical Activity &amp; Weight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Oral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Respiratory Disease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Tobacco Use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Next Steps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4" descr="Community Symbol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1501804" cy="226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Lack of Prenatal Care in the First Trimester</a:t>
            </a:r>
            <a:br>
              <a:rPr lang="en-US" dirty="0" smtClean="0"/>
            </a:br>
            <a:r>
              <a:rPr lang="en-US" sz="1600" b="0" dirty="0" smtClean="0"/>
              <a:t>(Percentage of Live Births, 2008)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cs typeface="Segoe UI" pitchFamily="34" charset="0"/>
              </a:rPr>
              <a:t>Sources: 	●	Indiana Youth Institute (</a:t>
            </a:r>
            <a:r>
              <a:rPr lang="en-US" dirty="0" smtClean="0">
                <a:cs typeface="Segoe UI" pitchFamily="34" charset="0"/>
                <a:hlinkClick r:id="rId3"/>
              </a:rPr>
              <a:t>www.iyi.org</a:t>
            </a:r>
            <a:r>
              <a:rPr lang="en-US" dirty="0" smtClean="0">
                <a:cs typeface="Segoe UI" pitchFamily="34" charset="0"/>
              </a:rPr>
              <a:t>) County Snapshots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	</a:t>
            </a:r>
            <a:r>
              <a:rPr lang="en-US" dirty="0" smtClean="0">
                <a:solidFill>
                  <a:schemeClr val="tx1"/>
                </a:solidFill>
              </a:rPr>
              <a:t>US Department of Health and Human Services.  Healthy People 2020.  December 2010.  http://www.healthypeople.gov  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[Objective MICH-10.1]</a:t>
            </a:r>
          </a:p>
          <a:p>
            <a:r>
              <a:rPr lang="en-US" dirty="0" smtClean="0">
                <a:cs typeface="Segoe UI" pitchFamily="34" charset="0"/>
              </a:rPr>
              <a:t>Note:	●	Numbers are a percentage of all live births within each population.</a:t>
            </a:r>
            <a:endParaRPr lang="en-US" b="1" dirty="0" smtClean="0">
              <a:solidFill>
                <a:schemeClr val="tx1"/>
              </a:solidFill>
              <a:cs typeface="Segoe UI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60375181"/>
              </p:ext>
            </p:extLst>
          </p:nvPr>
        </p:nvGraphicFramePr>
        <p:xfrm>
          <a:off x="381000" y="1981200"/>
          <a:ext cx="82296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3899044"/>
            <a:ext cx="5486400" cy="399418"/>
            <a:chOff x="200024" y="5031540"/>
            <a:chExt cx="5371821" cy="376319"/>
          </a:xfrm>
        </p:grpSpPr>
        <p:sp>
          <p:nvSpPr>
            <p:cNvPr id="10" name="Rectangle 9"/>
            <p:cNvSpPr/>
            <p:nvPr/>
          </p:nvSpPr>
          <p:spPr>
            <a:xfrm>
              <a:off x="200024" y="5031540"/>
              <a:ext cx="5371821" cy="3763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52426" y="5124768"/>
              <a:ext cx="317634" cy="189857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38200" y="1044808"/>
            <a:ext cx="766610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General Health Status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Areas of Opportunity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to Health Services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Cancer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Diabetes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Heart Disease &amp; Stroke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Injury &amp; Violence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Maternal, Infant &amp; Child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Mental Health &amp; Mental Disorders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Nutrition, Physical Activity &amp; Weight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Oral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Respiratory Disease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Tobacco Use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Next Steps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4" descr="Community Symbol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1501804" cy="226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673913000"/>
              </p:ext>
            </p:extLst>
          </p:nvPr>
        </p:nvGraphicFramePr>
        <p:xfrm>
          <a:off x="3581400" y="2438400"/>
          <a:ext cx="5105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581400" y="1295400"/>
            <a:ext cx="5105400" cy="1069848"/>
          </a:xfrm>
        </p:spPr>
        <p:txBody>
          <a:bodyPr/>
          <a:lstStyle/>
          <a:p>
            <a:r>
              <a:rPr lang="en-US" sz="1800" dirty="0" smtClean="0"/>
              <a:t>Experience “Fair” or “Poor” Mental Health</a:t>
            </a:r>
            <a:br>
              <a:rPr lang="en-US" sz="1800" dirty="0" smtClean="0"/>
            </a:br>
            <a:r>
              <a:rPr lang="en-US" sz="1200" b="0" dirty="0" smtClean="0"/>
              <a:t>(Cass County, 2013)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4648200" cy="98755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</a:t>
            </a:r>
            <a:r>
              <a:rPr lang="en-US" dirty="0" smtClean="0">
                <a:solidFill>
                  <a:schemeClr val="tx1"/>
                </a:solidFill>
              </a:rPr>
              <a:t>	2013 PRC Community Health Survey, Professional Research Consultants, Inc.  [Item 117]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</a:t>
            </a:r>
            <a:r>
              <a:rPr lang="en-US" dirty="0" smtClean="0">
                <a:solidFill>
                  <a:schemeClr val="tx1"/>
                </a:solidFill>
              </a:rPr>
              <a:t>	Asked of all respondents.</a:t>
            </a:r>
          </a:p>
          <a:p>
            <a:r>
              <a:rPr lang="en-US" dirty="0"/>
              <a:t>	</a:t>
            </a:r>
            <a:r>
              <a:rPr lang="en-US" dirty="0">
                <a:cs typeface="Segoe UI" pitchFamily="34" charset="0"/>
              </a:rPr>
              <a:t>●	</a:t>
            </a:r>
            <a:r>
              <a:rPr lang="en-US" dirty="0"/>
              <a:t>Income categories reflect respondent's household income as a ratio to the federal poverty </a:t>
            </a:r>
            <a:endParaRPr lang="en-US" dirty="0" smtClean="0"/>
          </a:p>
          <a:p>
            <a:r>
              <a:rPr lang="en-US" dirty="0" smtClean="0"/>
              <a:t>		level </a:t>
            </a:r>
            <a:r>
              <a:rPr lang="en-US" dirty="0"/>
              <a:t>(FPL) for their household size.  “Low Income” includes households </a:t>
            </a:r>
          </a:p>
          <a:p>
            <a:r>
              <a:rPr lang="en-US" dirty="0"/>
              <a:t>	 	with incomes up to 200% of the federal poverty level; “Mid/High Income” includes </a:t>
            </a:r>
            <a:endParaRPr lang="en-US" dirty="0" smtClean="0"/>
          </a:p>
          <a:p>
            <a:r>
              <a:rPr lang="en-US" dirty="0" smtClean="0"/>
              <a:t>		households </a:t>
            </a:r>
            <a:r>
              <a:rPr lang="en-US" dirty="0"/>
              <a:t>with incomes at 200% or more of the federal poverty level.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066800"/>
            <a:ext cx="3505200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98713" algn="r"/>
                <a:tab pos="3141663" algn="r"/>
              </a:tabLst>
            </a:pPr>
            <a:r>
              <a:rPr lang="en-US" sz="1500" u="sng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Self-Reported Mental Health Status</a:t>
            </a:r>
          </a:p>
          <a:p>
            <a:pPr>
              <a:tabLst>
                <a:tab pos="2398713" algn="r"/>
                <a:tab pos="3141663" algn="r"/>
              </a:tabLst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tabLst>
                <a:tab pos="2173288" algn="r"/>
                <a:tab pos="2914650" algn="r"/>
              </a:tabLst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Excellent/Very Good	=	66.2%</a:t>
            </a:r>
          </a:p>
          <a:p>
            <a:pPr>
              <a:tabLst>
                <a:tab pos="2173288" algn="r"/>
                <a:tab pos="2914650" algn="r"/>
              </a:tabLst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Good	=	25.9%</a:t>
            </a:r>
          </a:p>
          <a:p>
            <a:pPr>
              <a:tabLst>
                <a:tab pos="2173288" algn="r"/>
                <a:tab pos="2914650" algn="r"/>
              </a:tabLst>
            </a:pPr>
            <a:endParaRPr lang="en-US" sz="1050" b="1" dirty="0" smtClean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tabLst>
                <a:tab pos="2173288" algn="r"/>
                <a:tab pos="2914650" algn="r"/>
              </a:tabLst>
            </a:pPr>
            <a:r>
              <a:rPr lang="en-US" sz="16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Fair/Poor	=	7.8%</a:t>
            </a:r>
          </a:p>
          <a:p>
            <a:pPr>
              <a:tabLst>
                <a:tab pos="2860675" algn="r"/>
              </a:tabLst>
            </a:pPr>
            <a:r>
              <a:rPr lang="en-US" sz="1200" i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(better than US)</a:t>
            </a:r>
            <a:endParaRPr lang="en-US" sz="1000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3069336" cy="1069848"/>
          </a:xfrm>
        </p:spPr>
        <p:txBody>
          <a:bodyPr/>
          <a:lstStyle/>
          <a:p>
            <a:r>
              <a:rPr lang="en-US" sz="1800" dirty="0" smtClean="0"/>
              <a:t>Have Been Diagnosed With Major Depression</a:t>
            </a:r>
            <a:br>
              <a:rPr lang="en-US" sz="1800" dirty="0" smtClean="0"/>
            </a:br>
            <a:r>
              <a:rPr lang="en-US" sz="1200" b="0" dirty="0" smtClean="0"/>
              <a:t>(Cass County, 2013)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4876800" cy="95126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</a:t>
            </a:r>
            <a:r>
              <a:rPr lang="en-US" dirty="0" smtClean="0">
                <a:solidFill>
                  <a:schemeClr val="tx1"/>
                </a:solidFill>
              </a:rPr>
              <a:t>	2013 PRC Community Health Survey, Professional Research Consultants, Inc.  [Item 33]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</a:t>
            </a:r>
            <a:r>
              <a:rPr lang="en-US" dirty="0" smtClean="0">
                <a:solidFill>
                  <a:schemeClr val="tx1"/>
                </a:solidFill>
              </a:rPr>
              <a:t>	Asked of all respondents.</a:t>
            </a:r>
          </a:p>
          <a:p>
            <a:r>
              <a:rPr lang="en-US" dirty="0"/>
              <a:t>	</a:t>
            </a:r>
            <a:r>
              <a:rPr lang="en-US" dirty="0">
                <a:cs typeface="Segoe UI" pitchFamily="34" charset="0"/>
              </a:rPr>
              <a:t>●	</a:t>
            </a:r>
            <a:r>
              <a:rPr lang="en-US" dirty="0"/>
              <a:t>Income categories reflect respondent's household income as a ratio to the federal poverty level </a:t>
            </a:r>
            <a:endParaRPr lang="en-US" dirty="0" smtClean="0"/>
          </a:p>
          <a:p>
            <a:r>
              <a:rPr lang="en-US" dirty="0" smtClean="0"/>
              <a:t>		(</a:t>
            </a:r>
            <a:r>
              <a:rPr lang="en-US" dirty="0"/>
              <a:t>FPL) for their household size.  “Low Income” includes households </a:t>
            </a:r>
            <a:r>
              <a:rPr lang="en-US" dirty="0" smtClean="0"/>
              <a:t>with </a:t>
            </a:r>
            <a:r>
              <a:rPr lang="en-US" dirty="0"/>
              <a:t>incomes up to 200% of </a:t>
            </a:r>
            <a:endParaRPr lang="en-US" dirty="0" smtClean="0"/>
          </a:p>
          <a:p>
            <a:r>
              <a:rPr lang="en-US" dirty="0" smtClean="0"/>
              <a:t>		the </a:t>
            </a:r>
            <a:r>
              <a:rPr lang="en-US" dirty="0"/>
              <a:t>federal poverty level; “Mid/High Income” includes households with incomes at 200% or </a:t>
            </a:r>
            <a:endParaRPr lang="en-US" dirty="0" smtClean="0"/>
          </a:p>
          <a:p>
            <a:r>
              <a:rPr lang="en-US" dirty="0" smtClean="0"/>
              <a:t>		more </a:t>
            </a:r>
            <a:r>
              <a:rPr lang="en-US" dirty="0"/>
              <a:t>of the federal poverty level.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33930576"/>
              </p:ext>
            </p:extLst>
          </p:nvPr>
        </p:nvGraphicFramePr>
        <p:xfrm>
          <a:off x="457200" y="2362200"/>
          <a:ext cx="403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6"/>
          <p:cNvSpPr txBox="1">
            <a:spLocks/>
          </p:cNvSpPr>
          <p:nvPr/>
        </p:nvSpPr>
        <p:spPr>
          <a:xfrm>
            <a:off x="5053584" y="1295400"/>
            <a:ext cx="3328416" cy="106984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j-ea"/>
                <a:cs typeface="+mj-cs"/>
              </a:rPr>
              <a:t>Have Experienced Symptoms of Chronic Depression</a:t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j-ea"/>
                <a:cs typeface="+mj-cs"/>
              </a:rPr>
              <a:t>(Cass County, 2013)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j-ea"/>
              <a:cs typeface="+mj-cs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58071814"/>
              </p:ext>
            </p:extLst>
          </p:nvPr>
        </p:nvGraphicFramePr>
        <p:xfrm>
          <a:off x="4724400" y="2362200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86400" y="53340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 percentage of adults having ever sought help for mental health issues (18.7%) is relatively low compared to US findings (24.4%).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914400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Depression indicators are overall similar to US findings, however…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87752" y="990600"/>
            <a:ext cx="6172200" cy="2996205"/>
          </a:xfrm>
        </p:spPr>
        <p:txBody>
          <a:bodyPr/>
          <a:lstStyle/>
          <a:p>
            <a:r>
              <a:rPr lang="en-US" dirty="0" smtClean="0"/>
              <a:t>Mental Health</a:t>
            </a:r>
          </a:p>
          <a:p>
            <a:pPr marL="0" indent="0"/>
            <a:r>
              <a:rPr lang="en-US" sz="1800" dirty="0">
                <a:solidFill>
                  <a:schemeClr val="tx1"/>
                </a:solidFill>
              </a:rPr>
              <a:t>Ranked as the </a:t>
            </a:r>
            <a:r>
              <a:rPr lang="en-US" sz="1800" dirty="0" smtClean="0">
                <a:solidFill>
                  <a:schemeClr val="tx1"/>
                </a:solidFill>
              </a:rPr>
              <a:t>#4 top </a:t>
            </a:r>
            <a:r>
              <a:rPr lang="en-US" sz="1800" dirty="0">
                <a:solidFill>
                  <a:schemeClr val="tx1"/>
                </a:solidFill>
              </a:rPr>
              <a:t>concern among focus group </a:t>
            </a:r>
            <a:r>
              <a:rPr lang="en-US" sz="1800" dirty="0" smtClean="0">
                <a:solidFill>
                  <a:schemeClr val="tx1"/>
                </a:solidFill>
              </a:rPr>
              <a:t>participants.</a:t>
            </a:r>
          </a:p>
          <a:p>
            <a:pPr marL="0" indent="0"/>
            <a:r>
              <a:rPr lang="en-US" sz="1800" dirty="0" smtClean="0">
                <a:solidFill>
                  <a:schemeClr val="tx1"/>
                </a:solidFill>
              </a:rPr>
              <a:t>They emphasized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8925" indent="-288925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Limited </a:t>
            </a:r>
            <a:r>
              <a:rPr lang="en-US" sz="1800" b="0" dirty="0">
                <a:solidFill>
                  <a:schemeClr val="tx1"/>
                </a:solidFill>
              </a:rPr>
              <a:t>Resources </a:t>
            </a:r>
            <a:r>
              <a:rPr lang="en-US" sz="1800" b="0" dirty="0" smtClean="0">
                <a:solidFill>
                  <a:schemeClr val="tx1"/>
                </a:solidFill>
              </a:rPr>
              <a:t>Available (Providers </a:t>
            </a:r>
            <a:r>
              <a:rPr lang="en-US" sz="1800" b="0" dirty="0">
                <a:solidFill>
                  <a:schemeClr val="tx1"/>
                </a:solidFill>
              </a:rPr>
              <a:t>&amp; Services)</a:t>
            </a:r>
          </a:p>
          <a:p>
            <a:pPr marL="288925" indent="-288925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Cost/Insurance Issues</a:t>
            </a:r>
          </a:p>
          <a:p>
            <a:pPr marL="288925" indent="-288925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Stigma 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55448" y="1752600"/>
            <a:ext cx="1901952" cy="2343912"/>
          </a:xfrm>
        </p:spPr>
        <p:txBody>
          <a:bodyPr/>
          <a:lstStyle/>
          <a:p>
            <a:r>
              <a:rPr lang="en-US" sz="3200" dirty="0" smtClean="0"/>
              <a:t>Key Informant Focus Group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4254644"/>
            <a:ext cx="5486400" cy="399418"/>
            <a:chOff x="200024" y="5031540"/>
            <a:chExt cx="5371821" cy="376319"/>
          </a:xfrm>
        </p:grpSpPr>
        <p:sp>
          <p:nvSpPr>
            <p:cNvPr id="10" name="Rectangle 9"/>
            <p:cNvSpPr/>
            <p:nvPr/>
          </p:nvSpPr>
          <p:spPr>
            <a:xfrm>
              <a:off x="200024" y="5031540"/>
              <a:ext cx="5371821" cy="3763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52426" y="5124768"/>
              <a:ext cx="317634" cy="189857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38200" y="1044808"/>
            <a:ext cx="766610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General Health Status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Areas of Opportunity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to Health Services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Cancer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Diabetes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Heart Disease &amp; Stroke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Injury &amp; Violence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Maternal, Infant &amp; Child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Mental Health &amp; Mental Disorders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Nutrition, Physical Activity &amp; Weight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Oral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Respiratory Disease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Tobacco Use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Next Steps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4" descr="Community Symbol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1501804" cy="226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07933064"/>
              </p:ext>
            </p:extLst>
          </p:nvPr>
        </p:nvGraphicFramePr>
        <p:xfrm>
          <a:off x="457200" y="1905000"/>
          <a:ext cx="45720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835587"/>
            <a:ext cx="4572000" cy="1069848"/>
          </a:xfrm>
        </p:spPr>
        <p:txBody>
          <a:bodyPr>
            <a:noAutofit/>
          </a:bodyPr>
          <a:lstStyle/>
          <a:p>
            <a:r>
              <a:rPr lang="en-US" dirty="0" smtClean="0"/>
              <a:t>Consume Five or More Servings of Fruits/Vegetables Per Day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	2013 PRC Community Health Survey,  Professional Research Consultants, Inc.  [Item 174]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2011 PRC National Health Survey, Professional Research Consultants, Inc.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Notes:	● 	Asked of all respondents.</a:t>
            </a:r>
            <a:r>
              <a:rPr lang="en-US" dirty="0" smtClean="0">
                <a:solidFill>
                  <a:schemeClr val="tx1"/>
                </a:solidFill>
              </a:rPr>
              <a:t>		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For this issue, respondents were asked to recall their food intake on the previous day.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514600"/>
            <a:ext cx="323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Cass County adults are </a:t>
            </a:r>
            <a:r>
              <a:rPr lang="en-US" sz="1600" i="1" u="sng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less likely</a:t>
            </a:r>
            <a:r>
              <a:rPr lang="en-US" sz="1600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than Americans overall to have received information or advice about </a:t>
            </a:r>
            <a:r>
              <a:rPr lang="en-US" sz="1600" b="1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nutrition</a:t>
            </a:r>
            <a:r>
              <a:rPr lang="en-US" sz="1600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from a health professional in the past year.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1143000"/>
            <a:ext cx="7162800" cy="1965960"/>
          </a:xfrm>
        </p:spPr>
        <p:txBody>
          <a:bodyPr/>
          <a:lstStyle/>
          <a:p>
            <a:pPr marL="514350" indent="-285750" algn="l"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ln>
                  <a:noFill/>
                </a:ln>
                <a:solidFill>
                  <a:schemeClr val="accent1"/>
                </a:solidFill>
              </a:rPr>
              <a:t>This Presentation</a:t>
            </a: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ln w="3175">
                  <a:noFill/>
                </a:ln>
                <a:solidFill>
                  <a:sysClr val="windowText" lastClr="000000"/>
                </a:solidFill>
              </a:rPr>
              <a:t>Represents just a fraction of the data collected through this assessment.</a:t>
            </a: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ln w="3175">
                  <a:noFill/>
                </a:ln>
                <a:solidFill>
                  <a:sysClr val="windowText" lastClr="000000"/>
                </a:solidFill>
              </a:rPr>
              <a:t>Focuses on areas of need; however, there were many positive findings for the region as well.</a:t>
            </a: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 smtClean="0">
                <a:ln w="3175">
                  <a:noFill/>
                </a:ln>
                <a:solidFill>
                  <a:sysClr val="windowText" lastClr="000000"/>
                </a:solidFill>
              </a:rPr>
              <a:t>Will allow for Q&amp;A at the end.</a:t>
            </a: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</a:pPr>
            <a:endParaRPr lang="en-US" sz="2800" b="0" dirty="0">
              <a:ln>
                <a:noFill/>
              </a:ln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840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31909447"/>
              </p:ext>
            </p:extLst>
          </p:nvPr>
        </p:nvGraphicFramePr>
        <p:xfrm>
          <a:off x="457200" y="1905000"/>
          <a:ext cx="44196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835587"/>
            <a:ext cx="4114800" cy="1069848"/>
          </a:xfrm>
        </p:spPr>
        <p:txBody>
          <a:bodyPr>
            <a:noAutofit/>
          </a:bodyPr>
          <a:lstStyle/>
          <a:p>
            <a:r>
              <a:rPr lang="en-US" u="sng" dirty="0" smtClean="0"/>
              <a:t>No</a:t>
            </a:r>
            <a:r>
              <a:rPr lang="en-US" dirty="0" smtClean="0"/>
              <a:t> Leisure-Time Physical Activity in the Past Month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	2013 PRC Community Health Survey,  Professional Research Consultants, Inc.  [Item 109]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Behavioral Risk Factor Surveillance System Survey Data.  Atlanta, Georgia.  United States Department of Health and Human Services, Centers for Disease Control 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 	and Prevention (CDC): 2011 Indiana data.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2011 PRC National Health Survey, Professional Research Consultants, Inc.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	</a:t>
            </a:r>
            <a:r>
              <a:rPr lang="en-US" dirty="0" smtClean="0">
                <a:solidFill>
                  <a:schemeClr val="tx1"/>
                </a:solidFill>
              </a:rPr>
              <a:t>US Department of Health and Human Services.  Healthy People 2020.  December 2010.  http://www.healthypeople.gov  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[Objective PA-1]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Notes:	● 	Asked of all respondents.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tabLst>
                <a:tab pos="571500" algn="l"/>
                <a:tab pos="685800" algn="l"/>
              </a:tabLst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0206" y="2514600"/>
            <a:ext cx="3472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Cass County adults are </a:t>
            </a:r>
            <a:r>
              <a:rPr lang="en-US" sz="1600" i="1" u="sng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less likely</a:t>
            </a:r>
            <a:r>
              <a:rPr lang="en-US" sz="1600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than Americans overall to have received information or advice about </a:t>
            </a:r>
            <a:r>
              <a:rPr lang="en-US" sz="1600" b="1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physical activity </a:t>
            </a:r>
            <a:r>
              <a:rPr lang="en-US" sz="1600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from a health professional in the past year.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Moderate &amp; Vigorous Physical Activity</a:t>
            </a:r>
            <a:br>
              <a:rPr lang="en-US" dirty="0" smtClean="0"/>
            </a:br>
            <a:r>
              <a:rPr lang="en-US" sz="1600" b="0" dirty="0" smtClean="0"/>
              <a:t>(Cass County, 2013)</a:t>
            </a:r>
            <a:endParaRPr lang="en-US" b="0" dirty="0"/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	2013 PRC Community Health Survey,  Professional Research Consultants, Inc.  [Items 179-180]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2011 PRC National Health Survey, Professional Research Consultants, Inc.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Notes:	● 	Asked of all respondents.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Moderate Physical Activity:  Takes part in exercise that produces only light sweating or a slight to moderate increase in breathing or heart rate at least 5 times per week 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 	for at least 30 minutes per time.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Vigorous Physical Activity:  Takes part in activities that cause heavy sweating or large increases in breathing or heart rate  at least 3 times per week for at least 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 		20 minutes per time.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469470705"/>
              </p:ext>
            </p:extLst>
          </p:nvPr>
        </p:nvGraphicFramePr>
        <p:xfrm>
          <a:off x="4572000" y="1981200"/>
          <a:ext cx="4114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569141310"/>
              </p:ext>
            </p:extLst>
          </p:nvPr>
        </p:nvGraphicFramePr>
        <p:xfrm>
          <a:off x="533400" y="1981200"/>
          <a:ext cx="39624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1193" y="3810000"/>
            <a:ext cx="930063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US=23.9%</a:t>
            </a:r>
            <a:endParaRPr lang="en-US" sz="1200" b="1" dirty="0">
              <a:solidFill>
                <a:schemeClr val="accen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5993" y="3810000"/>
            <a:ext cx="930063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US=34.8</a:t>
            </a:r>
            <a:r>
              <a:rPr lang="en-US" sz="1200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%</a:t>
            </a:r>
            <a:endParaRPr lang="en-US" sz="1200" b="1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Meets Physical Activity Recommendations</a:t>
            </a:r>
            <a:br>
              <a:rPr lang="en-US" dirty="0" smtClean="0"/>
            </a:br>
            <a:r>
              <a:rPr lang="en-US" sz="1600" b="0" dirty="0" smtClean="0"/>
              <a:t>(Cass County, 2013)</a:t>
            </a:r>
            <a:endParaRPr lang="en-US" sz="16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●	</a:t>
            </a:r>
            <a:r>
              <a:rPr lang="en-US" dirty="0" smtClean="0">
                <a:solidFill>
                  <a:schemeClr val="tx1"/>
                </a:solidFill>
              </a:rPr>
              <a:t>2013 PRC Community Health Survey, Professional Research Consultants, Inc.  [Item 177]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Notes:	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●	</a:t>
            </a:r>
            <a:r>
              <a:rPr lang="en-US" dirty="0" smtClean="0">
                <a:solidFill>
                  <a:schemeClr val="tx1"/>
                </a:solidFill>
              </a:rPr>
              <a:t>Asked of all respondents.</a:t>
            </a:r>
          </a:p>
          <a:p>
            <a:r>
              <a:rPr lang="en-US" dirty="0" smtClean="0"/>
              <a:t>	●	Income categories reflect respondent's household income as a ratio to the federal poverty level (FPL) for their household size.  “Low Income” includes households </a:t>
            </a:r>
          </a:p>
          <a:p>
            <a:r>
              <a:rPr lang="en-US" dirty="0" smtClean="0"/>
              <a:t>	 	with incomes up to 200% of the federal poverty level; “Mid/High Income” includes households with incomes at 200% or more of the federal poverty level.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●	In this case the term “meets physical activity recommendations” refers to participation in moderate physical activity (exercise that produces only light sweating</a:t>
            </a:r>
          </a:p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	 	or a slight to moderate increase in breathing or heart rate ) at least 5 times a week for 30 minutes at a time, and/or vigorous physical activity (activities that</a:t>
            </a:r>
          </a:p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	 	cause heavy sweating or large increases in breathing or heart rate) at least 3 times a week for 20 minutes at a time.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7588296"/>
              </p:ext>
            </p:extLst>
          </p:nvPr>
        </p:nvGraphicFramePr>
        <p:xfrm>
          <a:off x="457200" y="1905000"/>
          <a:ext cx="8229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87752" y="990600"/>
            <a:ext cx="6172200" cy="3781035"/>
          </a:xfrm>
        </p:spPr>
        <p:txBody>
          <a:bodyPr/>
          <a:lstStyle/>
          <a:p>
            <a:r>
              <a:rPr lang="en-US" dirty="0" smtClean="0"/>
              <a:t>Nutrition, Physical Activity &amp; Weight</a:t>
            </a:r>
          </a:p>
          <a:p>
            <a:pPr marL="0" indent="0"/>
            <a:r>
              <a:rPr lang="en-US" sz="1800" dirty="0">
                <a:solidFill>
                  <a:schemeClr val="tx1"/>
                </a:solidFill>
              </a:rPr>
              <a:t>Ranked as the </a:t>
            </a:r>
            <a:r>
              <a:rPr lang="en-US" sz="1800" dirty="0" smtClean="0">
                <a:solidFill>
                  <a:schemeClr val="tx1"/>
                </a:solidFill>
              </a:rPr>
              <a:t>#1 top </a:t>
            </a:r>
            <a:r>
              <a:rPr lang="en-US" sz="1800" dirty="0">
                <a:solidFill>
                  <a:schemeClr val="tx1"/>
                </a:solidFill>
              </a:rPr>
              <a:t>concern among focus group </a:t>
            </a:r>
            <a:r>
              <a:rPr lang="en-US" sz="1800" dirty="0" smtClean="0">
                <a:solidFill>
                  <a:schemeClr val="tx1"/>
                </a:solidFill>
              </a:rPr>
              <a:t>participants.</a:t>
            </a:r>
          </a:p>
          <a:p>
            <a:pPr marL="0" indent="0"/>
            <a:r>
              <a:rPr lang="en-US" sz="1800" dirty="0" smtClean="0">
                <a:solidFill>
                  <a:schemeClr val="tx1"/>
                </a:solidFill>
              </a:rPr>
              <a:t>They emphasized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8925" indent="-288925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Poor </a:t>
            </a:r>
            <a:r>
              <a:rPr lang="en-US" sz="1800" b="0" dirty="0">
                <a:solidFill>
                  <a:schemeClr val="tx1"/>
                </a:solidFill>
              </a:rPr>
              <a:t>Nutrition </a:t>
            </a:r>
          </a:p>
          <a:p>
            <a:pPr marL="288925" indent="-288925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Lack of Education </a:t>
            </a:r>
            <a:r>
              <a:rPr lang="en-US" sz="1800" b="0" dirty="0" smtClean="0">
                <a:solidFill>
                  <a:schemeClr val="tx1"/>
                </a:solidFill>
              </a:rPr>
              <a:t>About Healthy Living</a:t>
            </a:r>
            <a:endParaRPr lang="en-US" sz="1800" b="0" dirty="0">
              <a:solidFill>
                <a:schemeClr val="tx1"/>
              </a:solidFill>
            </a:endParaRPr>
          </a:p>
          <a:p>
            <a:pPr marL="288925" indent="-288925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Sedentary Lifestyles </a:t>
            </a:r>
          </a:p>
          <a:p>
            <a:pPr marL="288925" indent="-288925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Low Youth </a:t>
            </a:r>
            <a:r>
              <a:rPr lang="en-US" sz="1800" b="0" dirty="0">
                <a:solidFill>
                  <a:schemeClr val="tx1"/>
                </a:solidFill>
              </a:rPr>
              <a:t>Participation in Athletics 	</a:t>
            </a:r>
          </a:p>
          <a:p>
            <a:pPr marL="288925" indent="-288925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55448" y="1752600"/>
            <a:ext cx="1901952" cy="2343912"/>
          </a:xfrm>
        </p:spPr>
        <p:txBody>
          <a:bodyPr/>
          <a:lstStyle/>
          <a:p>
            <a:r>
              <a:rPr lang="en-US" sz="3200" dirty="0" smtClean="0"/>
              <a:t>Key Informant Focus Group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4606336"/>
            <a:ext cx="5486400" cy="399418"/>
            <a:chOff x="200024" y="5031540"/>
            <a:chExt cx="5371821" cy="376319"/>
          </a:xfrm>
        </p:grpSpPr>
        <p:sp>
          <p:nvSpPr>
            <p:cNvPr id="10" name="Rectangle 9"/>
            <p:cNvSpPr/>
            <p:nvPr/>
          </p:nvSpPr>
          <p:spPr>
            <a:xfrm>
              <a:off x="200024" y="5031540"/>
              <a:ext cx="5371821" cy="3763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52426" y="5124768"/>
              <a:ext cx="317634" cy="189857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38200" y="1044808"/>
            <a:ext cx="766610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General Health Status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Areas of Opportunity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to Health Services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Cancer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Diabetes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Heart Disease &amp; Stroke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Injury &amp; Violence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Maternal, Infant &amp; Child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Mental Health &amp; Mental Disorders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Nutrition, Physical Activity &amp; Weight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Oral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Respiratory Disease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Tobacco Use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Next Steps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4" descr="Community Symbol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1501804" cy="226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Have Visited a Dentist or</a:t>
            </a:r>
            <a:br>
              <a:rPr lang="en-US" smtClean="0"/>
            </a:br>
            <a:r>
              <a:rPr lang="en-US" smtClean="0"/>
              <a:t>Dental Clinic Within the Past Year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Sources:	</a:t>
            </a:r>
            <a:r>
              <a:rPr lang="en-US" dirty="0" smtClean="0">
                <a:sym typeface="Symbol"/>
              </a:rPr>
              <a:t>●	2013 PRC Community Health Survey, Professional Research Consultants, Inc.  [Item 21]</a:t>
            </a:r>
          </a:p>
          <a:p>
            <a:r>
              <a:rPr lang="en-US" dirty="0" smtClean="0">
                <a:sym typeface="Symbol"/>
              </a:rPr>
              <a:t>	●	2011 PRC National Health Survey</a:t>
            </a:r>
            <a:r>
              <a:rPr lang="en-US" dirty="0" smtClean="0"/>
              <a:t>, Professional Research Consultants, Inc.</a:t>
            </a:r>
          </a:p>
          <a:p>
            <a:r>
              <a:rPr lang="en-US" dirty="0" smtClean="0"/>
              <a:t> 	● 	US Department of Health and Human Services.  Healthy People 2020.  December 2010.  http://www.healthypeople.gov  [Objective OH-7]</a:t>
            </a:r>
          </a:p>
          <a:p>
            <a:r>
              <a:rPr lang="en-US" dirty="0" smtClean="0"/>
              <a:t>	● 	Behavioral Risk Factor Surveillance System Survey Data.  Atlanta, Georgia.  United States Department of Health and Human Services, Centers for Disease Control </a:t>
            </a:r>
          </a:p>
          <a:p>
            <a:r>
              <a:rPr lang="en-US" dirty="0" smtClean="0"/>
              <a:t>	 	and Prevention (CDC): 2011 Indiana data.</a:t>
            </a:r>
          </a:p>
          <a:p>
            <a:r>
              <a:rPr lang="en-US" dirty="0" smtClean="0"/>
              <a:t>Notes:	</a:t>
            </a:r>
            <a:r>
              <a:rPr lang="en-US" dirty="0" smtClean="0">
                <a:sym typeface="Symbol"/>
              </a:rPr>
              <a:t>●	A</a:t>
            </a:r>
            <a:r>
              <a:rPr lang="en-US" dirty="0" smtClean="0"/>
              <a:t>sked of all respondents.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48430342"/>
              </p:ext>
            </p:extLst>
          </p:nvPr>
        </p:nvGraphicFramePr>
        <p:xfrm>
          <a:off x="381000" y="1981200"/>
          <a:ext cx="82296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Have Visited a Dentist or</a:t>
            </a:r>
            <a:br>
              <a:rPr lang="en-US" dirty="0" smtClean="0"/>
            </a:br>
            <a:r>
              <a:rPr lang="en-US" dirty="0" smtClean="0"/>
              <a:t>Dental Clinic Within the Past Year</a:t>
            </a:r>
            <a:br>
              <a:rPr lang="en-US" dirty="0" smtClean="0"/>
            </a:br>
            <a:r>
              <a:rPr lang="en-US" sz="1600" b="0" dirty="0" smtClean="0"/>
              <a:t>(Cass County, 2013)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4800600" cy="987552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●	</a:t>
            </a:r>
            <a:r>
              <a:rPr lang="en-US" dirty="0" smtClean="0">
                <a:solidFill>
                  <a:schemeClr val="tx1"/>
                </a:solidFill>
              </a:rPr>
              <a:t>2013 PRC Community Health Survey, Professional Research Consultants, Inc.  [Item 21]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●	US Department of Health and Human Services.  Healthy People 2020.  December 2010.  </a:t>
            </a:r>
          </a:p>
          <a:p>
            <a:r>
              <a:rPr lang="en-US" dirty="0" smtClean="0"/>
              <a:t>		</a:t>
            </a:r>
            <a:r>
              <a:rPr lang="en-US" dirty="0" smtClean="0">
                <a:solidFill>
                  <a:schemeClr val="tx1"/>
                </a:solidFill>
              </a:rPr>
              <a:t>http://www.healthypeople.gov  [Objective OH-7]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Notes:	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●	</a:t>
            </a:r>
            <a:r>
              <a:rPr lang="en-US" dirty="0" smtClean="0">
                <a:solidFill>
                  <a:schemeClr val="tx1"/>
                </a:solidFill>
              </a:rPr>
              <a:t>Asked of all respondents.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●	Income categories reflect respondent's household income as a ratio to the federal poverty </a:t>
            </a:r>
          </a:p>
          <a:p>
            <a:r>
              <a:rPr lang="en-US" dirty="0" smtClean="0"/>
              <a:t>		</a:t>
            </a:r>
            <a:r>
              <a:rPr lang="en-US" dirty="0" smtClean="0">
                <a:solidFill>
                  <a:schemeClr val="tx1"/>
                </a:solidFill>
              </a:rPr>
              <a:t>level (FPL) for their household size.  “Low Income” includes households with incomes up to </a:t>
            </a:r>
          </a:p>
          <a:p>
            <a:r>
              <a:rPr lang="en-US" dirty="0" smtClean="0"/>
              <a:t>		</a:t>
            </a:r>
            <a:r>
              <a:rPr lang="en-US" dirty="0" smtClean="0">
                <a:solidFill>
                  <a:schemeClr val="tx1"/>
                </a:solidFill>
              </a:rPr>
              <a:t>200% of the federal poverty level; “Mid/High Income” includes households with incomes at </a:t>
            </a:r>
          </a:p>
          <a:p>
            <a:r>
              <a:rPr lang="en-US" dirty="0" smtClean="0"/>
              <a:t>		</a:t>
            </a:r>
            <a:r>
              <a:rPr lang="en-US" dirty="0" smtClean="0">
                <a:solidFill>
                  <a:schemeClr val="tx1"/>
                </a:solidFill>
              </a:rPr>
              <a:t>200% or more of the federal poverty level. 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27161052"/>
              </p:ext>
            </p:extLst>
          </p:nvPr>
        </p:nvGraphicFramePr>
        <p:xfrm>
          <a:off x="457200" y="1905000"/>
          <a:ext cx="8229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38800" y="54864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For kids, recent dental visits </a:t>
            </a:r>
            <a:br>
              <a:rPr lang="en-US" sz="1800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800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also appear low, but not to a statistically significant degree.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4963890"/>
            <a:ext cx="5486400" cy="399418"/>
            <a:chOff x="200024" y="5031540"/>
            <a:chExt cx="5371821" cy="376319"/>
          </a:xfrm>
        </p:grpSpPr>
        <p:sp>
          <p:nvSpPr>
            <p:cNvPr id="10" name="Rectangle 9"/>
            <p:cNvSpPr/>
            <p:nvPr/>
          </p:nvSpPr>
          <p:spPr>
            <a:xfrm>
              <a:off x="200024" y="5031540"/>
              <a:ext cx="5371821" cy="3763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52426" y="5124768"/>
              <a:ext cx="317634" cy="189857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38200" y="1044808"/>
            <a:ext cx="766610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General Health Status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Areas of Opportunity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to Health Services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Cancer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Diabetes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Heart Disease &amp; Stroke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Injury &amp; Violence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Maternal, Infant &amp; Child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Mental Health &amp; Mental Disorders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Nutrition, Physical Activity &amp; Weight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Oral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Respiratory Disease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Tobacco Use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Next Steps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4" descr="Community Symbol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1501804" cy="226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835587"/>
            <a:ext cx="3886200" cy="1069848"/>
          </a:xfrm>
        </p:spPr>
        <p:txBody>
          <a:bodyPr>
            <a:noAutofit/>
          </a:bodyPr>
          <a:lstStyle/>
          <a:p>
            <a:r>
              <a:rPr lang="en-US" sz="1800" dirty="0" smtClean="0"/>
              <a:t>Chronic Lower Respiratory Disease: </a:t>
            </a:r>
            <a:br>
              <a:rPr lang="en-US" sz="1800" dirty="0" smtClean="0"/>
            </a:br>
            <a:r>
              <a:rPr lang="en-US" sz="1800" dirty="0" smtClean="0"/>
              <a:t>Age-Adjusted Mortality</a:t>
            </a:r>
            <a:br>
              <a:rPr lang="en-US" sz="1800" dirty="0" smtClean="0"/>
            </a:br>
            <a:r>
              <a:rPr lang="en-US" sz="1100" b="0" dirty="0" smtClean="0"/>
              <a:t>(2008-2010 Annual Average Deaths per 100,000 Population)</a:t>
            </a:r>
            <a:endParaRPr lang="en-US" sz="18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4495800" cy="98755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</a:t>
            </a:r>
            <a:r>
              <a:rPr lang="en-US" dirty="0" smtClean="0">
                <a:solidFill>
                  <a:schemeClr val="tx1"/>
                </a:solidFill>
              </a:rPr>
              <a:t>CDC WONDER Online Query System.  Centers for Disease Control and Prevention, </a:t>
            </a:r>
          </a:p>
          <a:p>
            <a:r>
              <a:rPr lang="en-US" dirty="0" smtClean="0"/>
              <a:t>		</a:t>
            </a:r>
            <a:r>
              <a:rPr lang="en-US" dirty="0" smtClean="0">
                <a:solidFill>
                  <a:schemeClr val="tx1"/>
                </a:solidFill>
              </a:rPr>
              <a:t>Epidemiology Program Office, Division of Public Health Surveillance and Informatics.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 	Data extracted April 2013.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Notes: 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</a:t>
            </a:r>
            <a:r>
              <a:rPr lang="en-US" dirty="0" smtClean="0">
                <a:solidFill>
                  <a:schemeClr val="tx1"/>
                </a:solidFill>
              </a:rPr>
              <a:t>Deaths are coded using the Tenth Revision of the International Statistical Classification </a:t>
            </a:r>
          </a:p>
          <a:p>
            <a:r>
              <a:rPr lang="en-US" dirty="0" smtClean="0"/>
              <a:t>		</a:t>
            </a:r>
            <a:r>
              <a:rPr lang="en-US" dirty="0" smtClean="0">
                <a:solidFill>
                  <a:schemeClr val="tx1"/>
                </a:solidFill>
              </a:rPr>
              <a:t>of Diseases and Related Health Problems (ICD-10).  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</a:t>
            </a:r>
            <a:r>
              <a:rPr lang="en-US" dirty="0" smtClean="0">
                <a:solidFill>
                  <a:schemeClr val="tx1"/>
                </a:solidFill>
              </a:rPr>
              <a:t>Rates are per 100,000 population, age-adjusted to the 2000 U.S. Standard Population.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	</a:t>
            </a:r>
            <a:r>
              <a:rPr lang="en-US" dirty="0" smtClean="0">
                <a:solidFill>
                  <a:schemeClr val="tx1"/>
                </a:solidFill>
              </a:rPr>
              <a:t>Local, state and national data are simple three-year averages.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	CLRD is chronic lower respiratory disease.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  <a:cs typeface="Segoe UI" pitchFamily="34" charset="0"/>
            </a:endParaRPr>
          </a:p>
          <a:p>
            <a:endParaRPr lang="en-US" dirty="0" smtClean="0">
              <a:solidFill>
                <a:schemeClr val="tx1"/>
              </a:solidFill>
              <a:cs typeface="Segoe UI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94377511"/>
              </p:ext>
            </p:extLst>
          </p:nvPr>
        </p:nvGraphicFramePr>
        <p:xfrm>
          <a:off x="457200" y="1905000"/>
          <a:ext cx="3886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4"/>
          <p:cNvSpPr txBox="1">
            <a:spLocks/>
          </p:cNvSpPr>
          <p:nvPr/>
        </p:nvSpPr>
        <p:spPr>
          <a:xfrm>
            <a:off x="4876800" y="835587"/>
            <a:ext cx="3810000" cy="106984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j-ea"/>
                <a:cs typeface="+mj-cs"/>
              </a:rPr>
              <a:t>Pneumonia/Influenza: </a:t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j-ea"/>
                <a:cs typeface="+mj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j-ea"/>
                <a:cs typeface="+mj-cs"/>
              </a:rPr>
              <a:t>Age-Adjusted Mortality</a:t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j-ea"/>
                <a:cs typeface="+mj-cs"/>
              </a:rPr>
              <a:t>(2008-2010 Annual Average Deaths per 100,000 Population)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j-ea"/>
              <a:cs typeface="+mj-cs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99584833"/>
              </p:ext>
            </p:extLst>
          </p:nvPr>
        </p:nvGraphicFramePr>
        <p:xfrm>
          <a:off x="4876800" y="1905000"/>
          <a:ext cx="3810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86400" y="5562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Recall that the lung cancer death rate is also high.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5301905"/>
            <a:ext cx="5486400" cy="399418"/>
            <a:chOff x="200024" y="5031540"/>
            <a:chExt cx="5371821" cy="376319"/>
          </a:xfrm>
        </p:grpSpPr>
        <p:sp>
          <p:nvSpPr>
            <p:cNvPr id="10" name="Rectangle 9"/>
            <p:cNvSpPr/>
            <p:nvPr/>
          </p:nvSpPr>
          <p:spPr>
            <a:xfrm>
              <a:off x="200024" y="5031540"/>
              <a:ext cx="5371821" cy="3763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52426" y="5124768"/>
              <a:ext cx="317634" cy="189857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38200" y="1044808"/>
            <a:ext cx="766610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General Health Status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Areas of Opportunity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to Health Services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Cancer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Diabetes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Heart Disease &amp; Stroke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Injury &amp; Violence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Maternal, Infant &amp; Child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Mental Health &amp; Mental Disorders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Nutrition, Physical Activity &amp; Weight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Oral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Respiratory Disease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Tobacco Use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Next Steps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4" descr="Community Symbol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1501804" cy="226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044808"/>
            <a:ext cx="766610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General Health Status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Areas of Opportunity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to Health Services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Cancer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Diabetes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Heart Disease &amp; Stroke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Injury &amp; Violence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Maternal, Infant &amp; Child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Mental Health &amp; Mental Disorders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Nutrition, Physical Activity &amp; Weight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Oral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Respiratory Disease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Tobacco Use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Next Steps</a:t>
            </a:r>
            <a:endParaRPr lang="en-US" sz="2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4" descr="Community Symbol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200400"/>
            <a:ext cx="2057400" cy="310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81207399"/>
              </p:ext>
            </p:extLst>
          </p:nvPr>
        </p:nvGraphicFramePr>
        <p:xfrm>
          <a:off x="457200" y="1831413"/>
          <a:ext cx="8229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229600" cy="688848"/>
          </a:xfrm>
        </p:spPr>
        <p:txBody>
          <a:bodyPr/>
          <a:lstStyle/>
          <a:p>
            <a:r>
              <a:rPr lang="en-US" dirty="0" smtClean="0"/>
              <a:t>Current Smokers</a:t>
            </a:r>
            <a:br>
              <a:rPr lang="en-US" dirty="0" smtClean="0"/>
            </a:br>
            <a:r>
              <a:rPr lang="en-US" sz="1600" b="0" dirty="0" smtClean="0"/>
              <a:t>(Cass County, 2013)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4953000" cy="1295400"/>
          </a:xfrm>
          <a:solidFill>
            <a:schemeClr val="bg1"/>
          </a:solidFill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</a:t>
            </a:r>
            <a:r>
              <a:rPr lang="en-US" dirty="0" smtClean="0">
                <a:solidFill>
                  <a:schemeClr val="tx1"/>
                </a:solidFill>
              </a:rPr>
              <a:t>	2013 PRC Community Health Survey, Professional Research Consultants, Inc.  [Items 190-191]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●	US Department of Health and Human Services.  Healthy People 2020.  December 2010.  </a:t>
            </a:r>
          </a:p>
          <a:p>
            <a:r>
              <a:rPr lang="en-US" dirty="0" smtClean="0"/>
              <a:t>		</a:t>
            </a:r>
            <a:r>
              <a:rPr lang="en-US" dirty="0" smtClean="0">
                <a:solidFill>
                  <a:schemeClr val="tx1"/>
                </a:solidFill>
              </a:rPr>
              <a:t>http://www.healthypeople.gov  [Objective TU-1.1]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Notes:	●	Asked of all respondents.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●	Income categories reflect respondent's household income as a ratio to the federal poverty level </a:t>
            </a:r>
          </a:p>
          <a:p>
            <a:r>
              <a:rPr lang="en-US" dirty="0" smtClean="0"/>
              <a:t>		</a:t>
            </a:r>
            <a:r>
              <a:rPr lang="en-US" dirty="0" smtClean="0">
                <a:solidFill>
                  <a:schemeClr val="tx1"/>
                </a:solidFill>
              </a:rPr>
              <a:t>(FPL) for their household size.  “Low Income” includes households with incomes up to 200% of </a:t>
            </a:r>
          </a:p>
          <a:p>
            <a:r>
              <a:rPr lang="en-US" dirty="0" smtClean="0"/>
              <a:t>		</a:t>
            </a:r>
            <a:r>
              <a:rPr lang="en-US" dirty="0" smtClean="0">
                <a:solidFill>
                  <a:schemeClr val="tx1"/>
                </a:solidFill>
              </a:rPr>
              <a:t>the federal poverty level; “Mid/High Income” includes households with incomes at 200% or more </a:t>
            </a:r>
          </a:p>
          <a:p>
            <a:r>
              <a:rPr lang="en-US" dirty="0" smtClean="0"/>
              <a:t>		</a:t>
            </a:r>
            <a:r>
              <a:rPr lang="en-US" dirty="0" smtClean="0">
                <a:solidFill>
                  <a:schemeClr val="tx1"/>
                </a:solidFill>
              </a:rPr>
              <a:t>of the federal poverty level. </a:t>
            </a:r>
          </a:p>
          <a:p>
            <a:r>
              <a:rPr lang="en-US" dirty="0" smtClean="0"/>
              <a:t>	●	Includes regular and occasion smokers (everyday and some days).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5181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Note that 25.4% of 2008 births in Cass County were to women who smoked during pregnancy.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614120800"/>
              </p:ext>
            </p:extLst>
          </p:nvPr>
        </p:nvGraphicFramePr>
        <p:xfrm>
          <a:off x="457200" y="1905000"/>
          <a:ext cx="82296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Have Stopped Smoking for One Day or Longer</a:t>
            </a:r>
            <a:br>
              <a:rPr lang="en-US" dirty="0" smtClean="0"/>
            </a:br>
            <a:r>
              <a:rPr lang="en-US" dirty="0" smtClean="0"/>
              <a:t>In the Past Year in an Attempt to Quit Smoking</a:t>
            </a:r>
            <a:br>
              <a:rPr lang="en-US" dirty="0" smtClean="0"/>
            </a:br>
            <a:r>
              <a:rPr lang="en-US" sz="1600" b="0" dirty="0" smtClean="0"/>
              <a:t>(Among Everyday Smokers)</a:t>
            </a:r>
            <a:endParaRPr lang="en-US" sz="16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Sources:	</a:t>
            </a:r>
            <a:r>
              <a:rPr lang="en-US" dirty="0" smtClean="0">
                <a:cs typeface="Segoe UI" pitchFamily="34" charset="0"/>
              </a:rPr>
              <a:t>●	2013 PRC Community Health Survey,  Professional Research Consultants, Inc.  [Item 62]</a:t>
            </a:r>
          </a:p>
          <a:p>
            <a:r>
              <a:rPr lang="en-US" dirty="0" smtClean="0">
                <a:cs typeface="Segoe UI" pitchFamily="34" charset="0"/>
              </a:rPr>
              <a:t>	● 	2011 PRC National Health Survey, Professional Research Consultants, Inc.</a:t>
            </a:r>
          </a:p>
          <a:p>
            <a:r>
              <a:rPr lang="en-US" dirty="0" smtClean="0">
                <a:cs typeface="Segoe UI" pitchFamily="34" charset="0"/>
              </a:rPr>
              <a:t>	●	</a:t>
            </a:r>
            <a:r>
              <a:rPr lang="en-US" dirty="0" smtClean="0"/>
              <a:t>US Department of Health and Human Services.  Healthy People 2020.  December 2010.  http://www.healthypeople.gov  </a:t>
            </a:r>
            <a:r>
              <a:rPr lang="en-US" dirty="0" smtClean="0">
                <a:cs typeface="Segoe UI" pitchFamily="34" charset="0"/>
              </a:rPr>
              <a:t>[Objective TU-4.1]</a:t>
            </a:r>
          </a:p>
          <a:p>
            <a:r>
              <a:rPr lang="en-US" dirty="0" smtClean="0">
                <a:cs typeface="Segoe UI" pitchFamily="34" charset="0"/>
              </a:rPr>
              <a:t>Notes:	● 	Asked of respondents who smoke cigarettes every day.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Use of Smokeless Tobacco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●	2013 PRC Community Health Survey,  Professional Research Consultants, Inc.  [Item 65]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2011 PRC National Health Survey, Professional Research Consultants, Inc.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	</a:t>
            </a:r>
            <a:r>
              <a:rPr lang="en-US" dirty="0" smtClean="0">
                <a:solidFill>
                  <a:schemeClr val="tx1"/>
                </a:solidFill>
              </a:rPr>
              <a:t>US Department of Health and Human Services.  Healthy People 2020.  December 2010.  http://www.healthypeople.gov  </a:t>
            </a:r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[Objective TU-1.2]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Notes:	● 	Asked of all respondents.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r>
              <a:rPr lang="en-US" dirty="0" smtClean="0">
                <a:solidFill>
                  <a:schemeClr val="tx1"/>
                </a:solidFill>
                <a:cs typeface="Segoe UI" pitchFamily="34" charset="0"/>
              </a:rPr>
              <a:t>	● 	Smokeless tobacco includes chewing tobacco or snuff.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tabLst>
                <a:tab pos="571500" algn="l"/>
                <a:tab pos="685800" algn="l"/>
              </a:tabLst>
            </a:pPr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44773998"/>
              </p:ext>
            </p:extLst>
          </p:nvPr>
        </p:nvGraphicFramePr>
        <p:xfrm>
          <a:off x="457200" y="1905000"/>
          <a:ext cx="82296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87752" y="990600"/>
            <a:ext cx="6172200" cy="2603790"/>
          </a:xfrm>
        </p:spPr>
        <p:txBody>
          <a:bodyPr/>
          <a:lstStyle/>
          <a:p>
            <a:r>
              <a:rPr lang="en-US" dirty="0" smtClean="0"/>
              <a:t>Tobacco</a:t>
            </a:r>
          </a:p>
          <a:p>
            <a:pPr marL="0" indent="0"/>
            <a:r>
              <a:rPr lang="en-US" sz="1800" dirty="0">
                <a:solidFill>
                  <a:schemeClr val="tx1"/>
                </a:solidFill>
              </a:rPr>
              <a:t>Ranked as the </a:t>
            </a:r>
            <a:r>
              <a:rPr lang="en-US" sz="1800" dirty="0" smtClean="0">
                <a:solidFill>
                  <a:schemeClr val="tx1"/>
                </a:solidFill>
              </a:rPr>
              <a:t>#3 top </a:t>
            </a:r>
            <a:r>
              <a:rPr lang="en-US" sz="1800" dirty="0">
                <a:solidFill>
                  <a:schemeClr val="tx1"/>
                </a:solidFill>
              </a:rPr>
              <a:t>concern among focus group </a:t>
            </a:r>
            <a:r>
              <a:rPr lang="en-US" sz="1800" dirty="0" smtClean="0">
                <a:solidFill>
                  <a:schemeClr val="tx1"/>
                </a:solidFill>
              </a:rPr>
              <a:t>participants.</a:t>
            </a:r>
          </a:p>
          <a:p>
            <a:pPr marL="0" indent="0"/>
            <a:r>
              <a:rPr lang="en-US" sz="1800" dirty="0" smtClean="0">
                <a:solidFill>
                  <a:schemeClr val="tx1"/>
                </a:solidFill>
              </a:rPr>
              <a:t>They emphasized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8925" indent="-288925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High Smoking Prevalence </a:t>
            </a:r>
          </a:p>
          <a:p>
            <a:pPr marL="288925" indent="-288925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Lack </a:t>
            </a:r>
            <a:r>
              <a:rPr lang="en-US" sz="1800" b="0" dirty="0">
                <a:solidFill>
                  <a:schemeClr val="tx1"/>
                </a:solidFill>
              </a:rPr>
              <a:t>of Cessation Programs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55448" y="1752600"/>
            <a:ext cx="1901952" cy="2343912"/>
          </a:xfrm>
        </p:spPr>
        <p:txBody>
          <a:bodyPr/>
          <a:lstStyle/>
          <a:p>
            <a:r>
              <a:rPr lang="en-US" sz="3200" dirty="0" smtClean="0"/>
              <a:t>Key Informant Focus Group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5667274"/>
            <a:ext cx="5486400" cy="399418"/>
            <a:chOff x="200024" y="5031540"/>
            <a:chExt cx="5371821" cy="376319"/>
          </a:xfrm>
        </p:grpSpPr>
        <p:sp>
          <p:nvSpPr>
            <p:cNvPr id="10" name="Rectangle 9"/>
            <p:cNvSpPr/>
            <p:nvPr/>
          </p:nvSpPr>
          <p:spPr>
            <a:xfrm>
              <a:off x="200024" y="5031540"/>
              <a:ext cx="5371821" cy="3763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52426" y="5124768"/>
              <a:ext cx="317634" cy="189857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38200" y="1044808"/>
            <a:ext cx="766610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General Health Status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Areas of Opportunity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to Health Services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Cancer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Diabetes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Heart Disease &amp; Stroke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Injury &amp; Violence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Maternal, Infant &amp; Child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Mental Health &amp; Mental Disorders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Nutrition, Physical Activity &amp; Weight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Oral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Respiratory Disease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Tobacco Use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Next Steps</a:t>
            </a:r>
            <a:endParaRPr lang="en-US" sz="2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4" descr="Community Symbol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1501804" cy="226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1000" y="2622060"/>
            <a:ext cx="5525477" cy="3657600"/>
          </a:xfrm>
          <a:prstGeom prst="rect">
            <a:avLst/>
          </a:prstGeom>
          <a:solidFill>
            <a:srgbClr val="B3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37160" rtlCol="0" anchor="b" anchorCtr="0"/>
          <a:lstStyle/>
          <a:p>
            <a:pPr algn="ct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CHNA Phase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0400" y="609600"/>
            <a:ext cx="5638800" cy="36837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 anchorCtr="0"/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Implementation Strategy Phase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95860817"/>
              </p:ext>
            </p:extLst>
          </p:nvPr>
        </p:nvGraphicFramePr>
        <p:xfrm>
          <a:off x="609600" y="990600"/>
          <a:ext cx="8001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1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53200"/>
            <a:ext cx="79248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2" descr="PRCEE Horz CYMK.pn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54" y="6082323"/>
            <a:ext cx="1051292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9090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D4EB16-F267-40BF-905E-6B514CE1E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FD4EB16-F267-40BF-905E-6B514CE1E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3C3F93-979F-41FA-82D0-37C796248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18C27-4287-426B-A7D7-04889C4B7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28218C27-4287-426B-A7D7-04889C4B7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F0334-4042-4C87-BDA9-629938861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335F5D-38C0-4C97-8CBB-EE828ED86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71335F5D-38C0-4C97-8CBB-EE828ED86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C3EC1C-3196-479F-B7AB-9291F177C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AC0394-1C9E-430B-8F52-24A3F6624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AC0394-1C9E-430B-8F52-24A3F6624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27480-2229-4188-A292-1B93102F2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3D3265-F9F1-4218-87D6-F2626EF9F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A83D3265-F9F1-4218-87D6-F2626EF9F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42BE97-C137-4574-9268-CEF90A47D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7B9A1C-ED1E-403D-840C-2043C6244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3C7B9A1C-ED1E-403D-840C-2043C6244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BC4C23-A9F3-4DB9-95BB-F2BD6A00C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32665D-F624-434A-98F4-367BC5646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032665D-F624-434A-98F4-367BC5646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F610F-3F3A-4410-A4EA-DE988670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9019FE-0D2B-4E5A-9741-5AA02E060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A49019FE-0D2B-4E5A-9741-5AA02E060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A5124C-7B4B-449D-9E8C-3859084AF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9AB9FB-48AB-4ED2-9374-CC50A22F0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289AB9FB-48AB-4ED2-9374-CC50A22F0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F Star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52" y="1273625"/>
            <a:ext cx="4343400" cy="43434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295400"/>
            <a:ext cx="354711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676400"/>
            <a:ext cx="354711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7851" y="838200"/>
            <a:ext cx="786830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Public dissemination solution — HealthForecast.net™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5334000"/>
            <a:ext cx="19812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User = </a:t>
            </a:r>
            <a:r>
              <a:rPr lang="en-US" sz="1800" i="1" dirty="0" err="1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casscounty</a:t>
            </a:r>
            <a:endParaRPr lang="en-US" sz="1800" i="1" dirty="0" smtClean="0">
              <a:solidFill>
                <a:schemeClr val="accent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tabLst>
                <a:tab pos="739775" algn="l"/>
              </a:tabLst>
            </a:pPr>
            <a:r>
              <a:rPr lang="en-US" sz="1800" i="1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Password = chna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2895600"/>
            <a:ext cx="354711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>
            <a:hlinkClick r:id="rId8"/>
          </p:cNvPr>
          <p:cNvSpPr/>
          <p:nvPr/>
        </p:nvSpPr>
        <p:spPr>
          <a:xfrm>
            <a:off x="228600" y="5634892"/>
            <a:ext cx="57150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CassCounty.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HealthForecast.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net</a:t>
            </a:r>
            <a:endParaRPr 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044808"/>
            <a:ext cx="7666104" cy="4929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</a:t>
            </a:r>
            <a:r>
              <a:rPr lang="en-US" sz="3200" b="1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Areas of Opportunity</a:t>
            </a:r>
          </a:p>
          <a:p>
            <a:pPr marL="460375" lvl="1" indent="-233363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to Health Services</a:t>
            </a:r>
          </a:p>
          <a:p>
            <a:pPr marL="460375" lvl="1" indent="-233363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Cancer</a:t>
            </a:r>
          </a:p>
          <a:p>
            <a:pPr marL="460375" lvl="1" indent="-233363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Diabetes</a:t>
            </a:r>
          </a:p>
          <a:p>
            <a:pPr marL="460375" lvl="1" indent="-233363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Heart Disease &amp; Stroke</a:t>
            </a:r>
          </a:p>
          <a:p>
            <a:pPr marL="460375" lvl="1" indent="-233363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Injury &amp; Violence</a:t>
            </a:r>
          </a:p>
          <a:p>
            <a:pPr marL="460375" lvl="1" indent="-233363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Maternal, Infant &amp; Child Health</a:t>
            </a:r>
          </a:p>
          <a:p>
            <a:pPr marL="460375" lvl="1" indent="-233363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Mental Health &amp; Mental Disorders</a:t>
            </a:r>
          </a:p>
          <a:p>
            <a:pPr marL="460375" lvl="1" indent="-233363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Nutrition, Physical Activity &amp; Weight</a:t>
            </a:r>
          </a:p>
          <a:p>
            <a:pPr marL="460375" lvl="1" indent="-233363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Oral Health</a:t>
            </a:r>
          </a:p>
          <a:p>
            <a:pPr marL="460375" lvl="1" indent="-233363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Respiratory Disease</a:t>
            </a:r>
          </a:p>
          <a:p>
            <a:pPr marL="460375" lvl="1" indent="-233363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Tobacco Use</a:t>
            </a:r>
          </a:p>
        </p:txBody>
      </p:sp>
      <p:pic>
        <p:nvPicPr>
          <p:cNvPr id="7" name="Picture 4" descr="Community Symbol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200400"/>
            <a:ext cx="2057400" cy="310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1048382"/>
            <a:ext cx="5486400" cy="399418"/>
            <a:chOff x="200024" y="5031540"/>
            <a:chExt cx="5371821" cy="376319"/>
          </a:xfrm>
        </p:grpSpPr>
        <p:sp>
          <p:nvSpPr>
            <p:cNvPr id="10" name="Rectangle 9"/>
            <p:cNvSpPr/>
            <p:nvPr/>
          </p:nvSpPr>
          <p:spPr>
            <a:xfrm>
              <a:off x="200024" y="5031540"/>
              <a:ext cx="5371821" cy="3763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52426" y="5124768"/>
              <a:ext cx="317634" cy="189857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endParaRPr lang="en-US" sz="2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38200" y="1044808"/>
            <a:ext cx="766610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General Health Status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Areas of Opportunity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to Health Services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Cancer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Diabetes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Heart Disease &amp; Stroke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Injury &amp; Violence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Maternal, Infant &amp; Child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Mental Health &amp; Mental Disorders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Nutrition, Physical Activity &amp; Weight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Oral Health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Respiratory Disease</a:t>
            </a:r>
          </a:p>
          <a:p>
            <a:pPr marL="460375" lvl="1" indent="-2333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Tobacco Use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Next Steps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4" descr="Community Symbol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1501804" cy="226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94636" y="2667000"/>
            <a:ext cx="4120763" cy="3126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 anchorCtr="0"/>
          <a:lstStyle/>
          <a:p>
            <a:pPr algn="r"/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“Excellent/Very Good” = 46.3%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399" y="2439719"/>
            <a:ext cx="4626335" cy="584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“Fair/Poor” = 12.5%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229600" cy="1069848"/>
          </a:xfrm>
        </p:spPr>
        <p:txBody>
          <a:bodyPr/>
          <a:lstStyle/>
          <a:p>
            <a:r>
              <a:rPr lang="en-US" dirty="0" smtClean="0"/>
              <a:t>Self-Reported Health Status</a:t>
            </a:r>
            <a:br>
              <a:rPr lang="en-US" dirty="0" smtClean="0"/>
            </a:br>
            <a:r>
              <a:rPr lang="en-US" sz="1600" b="0" dirty="0" smtClean="0"/>
              <a:t>(Cass County, 2013)</a:t>
            </a:r>
            <a:endParaRPr lang="en-US" sz="1600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6019800"/>
            <a:ext cx="8229600" cy="26546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	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●	</a:t>
            </a:r>
            <a:r>
              <a:rPr lang="en-US" dirty="0" smtClean="0">
                <a:solidFill>
                  <a:schemeClr val="tx1"/>
                </a:solidFill>
              </a:rPr>
              <a:t>2013 PRC Community Health Survey, Professional Research Consultants, Inc.   [Item 5]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Notes:	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●	</a:t>
            </a:r>
            <a:r>
              <a:rPr lang="en-US" dirty="0" smtClean="0">
                <a:solidFill>
                  <a:schemeClr val="tx1"/>
                </a:solidFill>
              </a:rPr>
              <a:t>Asked of all respondents.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79590288"/>
              </p:ext>
            </p:extLst>
          </p:nvPr>
        </p:nvGraphicFramePr>
        <p:xfrm>
          <a:off x="1066800" y="2288613"/>
          <a:ext cx="7010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" y="1066800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“Would you say that, in general, your health is excellent, very good, good, fair or poor?”</a:t>
            </a:r>
            <a:endParaRPr lang="en-US" sz="1600" i="1" dirty="0">
              <a:solidFill>
                <a:schemeClr val="accen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236492593"/>
              </p:ext>
            </p:extLst>
          </p:nvPr>
        </p:nvGraphicFramePr>
        <p:xfrm>
          <a:off x="457200" y="1962807"/>
          <a:ext cx="8229600" cy="323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Experience “Fair” or “Poor” Overall Health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Sources:	●	2013 PRC Community Health Survey,  Professional Research Consultants, Inc.  [Item 5]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● 	Behavioral Risk Factor Surveillance System Survey Data.  Atlanta, Georgia.  United States Department of Health and Human Services, Centers for Disease Control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 	and Prevention (CDC): 2011 Indiana data.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● 	2011 PRC National Health Survey, Professional Research Consultants, Inc.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Notes:	● 	Asked of all respondents.		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200" dirty="0" smtClean="0">
                <a:ea typeface="Segoe UI" pitchFamily="34" charset="0"/>
                <a:cs typeface="Segoe UI" pitchFamily="34" charset="0"/>
              </a:rPr>
              <a:t>Experience “Fair” or “Poor” Overall Health</a:t>
            </a:r>
            <a:br>
              <a:rPr lang="en-US" sz="2200" dirty="0" smtClean="0">
                <a:ea typeface="Segoe UI" pitchFamily="34" charset="0"/>
                <a:cs typeface="Segoe UI" pitchFamily="34" charset="0"/>
              </a:rPr>
            </a:br>
            <a:r>
              <a:rPr lang="en-US" sz="1600" b="0" dirty="0" smtClean="0">
                <a:ea typeface="Segoe UI" pitchFamily="34" charset="0"/>
                <a:cs typeface="Segoe UI" pitchFamily="34" charset="0"/>
              </a:rPr>
              <a:t>(Cass County, 2013)</a:t>
            </a:r>
            <a:endParaRPr lang="en-US" sz="1600" b="0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Sources:	●	2013 PRC Community Health Survey, Professional Research Consultants, Inc.  [Item 5]</a:t>
            </a:r>
          </a:p>
          <a:p>
            <a:r>
              <a:rPr lang="en-US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Notes:	●	Asked of all respondents.</a:t>
            </a:r>
          </a:p>
          <a:p>
            <a:r>
              <a:rPr lang="en-US" dirty="0"/>
              <a:t>	</a:t>
            </a:r>
            <a:r>
              <a:rPr lang="en-US" dirty="0">
                <a:cs typeface="Segoe UI" pitchFamily="34" charset="0"/>
              </a:rPr>
              <a:t>●	</a:t>
            </a:r>
            <a:r>
              <a:rPr lang="en-US" dirty="0"/>
              <a:t>Income categories reflect respondent's household income as a ratio to the federal poverty level (FPL) for their household size.  “Low Income” includes households </a:t>
            </a:r>
          </a:p>
          <a:p>
            <a:r>
              <a:rPr lang="en-US" dirty="0"/>
              <a:t>	 	with incomes up to 200% of the federal poverty level; “Mid/High Income” includes households with incomes at 200% or more of the federal poverty level. </a:t>
            </a:r>
          </a:p>
          <a:p>
            <a:r>
              <a:rPr lang="en-US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		</a:t>
            </a:r>
          </a:p>
          <a:p>
            <a:endParaRPr lang="en-US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18249449"/>
              </p:ext>
            </p:extLst>
          </p:nvPr>
        </p:nvGraphicFramePr>
        <p:xfrm>
          <a:off x="457200" y="1905000"/>
          <a:ext cx="8229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3124200" y="3352800"/>
            <a:ext cx="1828800" cy="9144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SLIDE">
  <a:themeElements>
    <a:clrScheme name="2008 CHA">
      <a:dk1>
        <a:srgbClr val="000000"/>
      </a:dk1>
      <a:lt1>
        <a:srgbClr val="FFFFFF"/>
      </a:lt1>
      <a:dk2>
        <a:srgbClr val="19285F"/>
      </a:dk2>
      <a:lt2>
        <a:srgbClr val="D8D8D8"/>
      </a:lt2>
      <a:accent1>
        <a:srgbClr val="5A85D7"/>
      </a:accent1>
      <a:accent2>
        <a:srgbClr val="B71234"/>
      </a:accent2>
      <a:accent3>
        <a:srgbClr val="FDC480"/>
      </a:accent3>
      <a:accent4>
        <a:srgbClr val="A5D867"/>
      </a:accent4>
      <a:accent5>
        <a:srgbClr val="93509E"/>
      </a:accent5>
      <a:accent6>
        <a:srgbClr val="DDD9C3"/>
      </a:accent6>
      <a:hlink>
        <a:srgbClr val="B9C9D0"/>
      </a:hlink>
      <a:folHlink>
        <a:srgbClr val="83AFB4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accent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800" i="1" dirty="0" smtClean="0">
            <a:solidFill>
              <a:schemeClr val="accent5"/>
            </a:soli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37355</TotalTime>
  <Words>2018</Words>
  <Application>Microsoft Office PowerPoint</Application>
  <PresentationFormat>On-screen Show (4:3)</PresentationFormat>
  <Paragraphs>665</Paragraphs>
  <Slides>57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Custom Design</vt:lpstr>
      <vt:lpstr>New SLIDE</vt:lpstr>
      <vt:lpstr>PowerPoint Presentation</vt:lpstr>
      <vt:lpstr>PowerPoint Presentation</vt:lpstr>
      <vt:lpstr>Population &amp; Sample Characteristics (Cass County, 2013)</vt:lpstr>
      <vt:lpstr>PowerPoint Presentation</vt:lpstr>
      <vt:lpstr>PowerPoint Presentation</vt:lpstr>
      <vt:lpstr>PowerPoint Presentation</vt:lpstr>
      <vt:lpstr>Self-Reported Health Status (Cass County, 2013)</vt:lpstr>
      <vt:lpstr>Experience “Fair” or “Poor” Overall Health</vt:lpstr>
      <vt:lpstr>Experience “Fair” or “Poor” Overall Health (Cass County, 2013)</vt:lpstr>
      <vt:lpstr>PowerPoint Presentation</vt:lpstr>
      <vt:lpstr>PowerPoint Presentation</vt:lpstr>
      <vt:lpstr>Healthcare Insurance Coverage (Among Adults 18-64; Cass County, 2013)</vt:lpstr>
      <vt:lpstr>Lack of Healthcare Insurance Coverage (Among Adults 18-64)</vt:lpstr>
      <vt:lpstr>Lack of Healthcare Insurance Coverage (Among Adults 18-64; Cass County, 2013)</vt:lpstr>
      <vt:lpstr>Barriers to Access Have  Prevented Medical Care in the Past Year</vt:lpstr>
      <vt:lpstr>Experienced Difficulties or Delays of Some Kind in Receiving Needed Healthcare in the Past Year (Cass County, 2013)</vt:lpstr>
      <vt:lpstr>Have a Specific Source of Ongoing Medical Care</vt:lpstr>
      <vt:lpstr>PowerPoint Presentation</vt:lpstr>
      <vt:lpstr>PowerPoint Presentation</vt:lpstr>
      <vt:lpstr>Cancer: Age-Adjusted Mortality (2008-2010 Annual Average Deaths per 100,000 Population)</vt:lpstr>
      <vt:lpstr>Have Had a Pap Smear  in the Past Three Years (Among Women 21-65)</vt:lpstr>
      <vt:lpstr>PowerPoint Presentation</vt:lpstr>
      <vt:lpstr>Prevalence of Diabetes (Cass County, 2013)</vt:lpstr>
      <vt:lpstr>Diabetes: Age-Adjusted Mortality (2008-2010 Annual Average Deaths per 100,000 Population)</vt:lpstr>
      <vt:lpstr>PowerPoint Presentation</vt:lpstr>
      <vt:lpstr>Heart Disease: Age-Adjusted Mortality (2008-2010 Annual Average Deaths per 100,000 Population)</vt:lpstr>
      <vt:lpstr>Prevalence of High Blood Pressure (Cass County, 2013)</vt:lpstr>
      <vt:lpstr>PowerPoint Presentation</vt:lpstr>
      <vt:lpstr>Motor Vehicle Crashes: Age-Adjusted Mortality (Annual Average Deaths per 100,000 Population)</vt:lpstr>
      <vt:lpstr>“Always” Wear a Seat Belt When Driving or Riding in a Vehicle</vt:lpstr>
      <vt:lpstr>Have a Firearm Kept in or Around the Home</vt:lpstr>
      <vt:lpstr>PowerPoint Presentation</vt:lpstr>
      <vt:lpstr>Lack of Prenatal Care in the First Trimester (Percentage of Live Births, 2008)</vt:lpstr>
      <vt:lpstr>PowerPoint Presentation</vt:lpstr>
      <vt:lpstr>Experience “Fair” or “Poor” Mental Health (Cass County, 2013)</vt:lpstr>
      <vt:lpstr>Have Been Diagnosed With Major Depression (Cass County, 2013)</vt:lpstr>
      <vt:lpstr>PowerPoint Presentation</vt:lpstr>
      <vt:lpstr>PowerPoint Presentation</vt:lpstr>
      <vt:lpstr>Consume Five or More Servings of Fruits/Vegetables Per Day</vt:lpstr>
      <vt:lpstr>No Leisure-Time Physical Activity in the Past Month</vt:lpstr>
      <vt:lpstr>Moderate &amp; Vigorous Physical Activity (Cass County, 2013)</vt:lpstr>
      <vt:lpstr>Meets Physical Activity Recommendations (Cass County, 2013)</vt:lpstr>
      <vt:lpstr>PowerPoint Presentation</vt:lpstr>
      <vt:lpstr>PowerPoint Presentation</vt:lpstr>
      <vt:lpstr>Have Visited a Dentist or Dental Clinic Within the Past Year</vt:lpstr>
      <vt:lpstr>Have Visited a Dentist or Dental Clinic Within the Past Year (Cass County, 2013)</vt:lpstr>
      <vt:lpstr>PowerPoint Presentation</vt:lpstr>
      <vt:lpstr>Chronic Lower Respiratory Disease:  Age-Adjusted Mortality (2008-2010 Annual Average Deaths per 100,000 Population)</vt:lpstr>
      <vt:lpstr>PowerPoint Presentation</vt:lpstr>
      <vt:lpstr>Current Smokers (Cass County, 2013)</vt:lpstr>
      <vt:lpstr>Have Stopped Smoking for One Day or Longer In the Past Year in an Attempt to Quit Smoking (Among Everyday Smokers)</vt:lpstr>
      <vt:lpstr>Use of Smokeless Tobacco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CURRENTYR PRC Community Health Assessment  COUNTYNAME, STATENAME</dc:title>
  <dc:creator>Bruce</dc:creator>
  <cp:lastModifiedBy>Byrd, Vicki</cp:lastModifiedBy>
  <cp:revision>3789</cp:revision>
  <dcterms:created xsi:type="dcterms:W3CDTF">2008-05-19T15:58:24Z</dcterms:created>
  <dcterms:modified xsi:type="dcterms:W3CDTF">2013-06-28T20:11:13Z</dcterms:modified>
</cp:coreProperties>
</file>